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4"/>
  </p:notesMasterIdLst>
  <p:handoutMasterIdLst>
    <p:handoutMasterId r:id="rId65"/>
  </p:handoutMasterIdLst>
  <p:sldIdLst>
    <p:sldId id="290" r:id="rId5"/>
    <p:sldId id="2145705807" r:id="rId6"/>
    <p:sldId id="1713476066" r:id="rId7"/>
    <p:sldId id="1713476063" r:id="rId8"/>
    <p:sldId id="2145705813" r:id="rId9"/>
    <p:sldId id="2145705817" r:id="rId10"/>
    <p:sldId id="1713476053" r:id="rId11"/>
    <p:sldId id="1713476060" r:id="rId12"/>
    <p:sldId id="1713476064" r:id="rId13"/>
    <p:sldId id="2145705809" r:id="rId14"/>
    <p:sldId id="2145705810" r:id="rId15"/>
    <p:sldId id="2145705831" r:id="rId16"/>
    <p:sldId id="2145705846" r:id="rId17"/>
    <p:sldId id="2145705847" r:id="rId18"/>
    <p:sldId id="2145705848" r:id="rId19"/>
    <p:sldId id="2145705849" r:id="rId20"/>
    <p:sldId id="2145705814" r:id="rId21"/>
    <p:sldId id="1713476068" r:id="rId22"/>
    <p:sldId id="1713476069" r:id="rId23"/>
    <p:sldId id="2145705792" r:id="rId24"/>
    <p:sldId id="2145705827" r:id="rId25"/>
    <p:sldId id="1713476067" r:id="rId26"/>
    <p:sldId id="2145705829" r:id="rId27"/>
    <p:sldId id="2145705828" r:id="rId28"/>
    <p:sldId id="2145705806" r:id="rId29"/>
    <p:sldId id="333" r:id="rId30"/>
    <p:sldId id="2145705826" r:id="rId31"/>
    <p:sldId id="2145705850" r:id="rId32"/>
    <p:sldId id="2145705818" r:id="rId33"/>
    <p:sldId id="2145705812" r:id="rId34"/>
    <p:sldId id="2123259282" r:id="rId35"/>
    <p:sldId id="2123259285" r:id="rId36"/>
    <p:sldId id="2123259273" r:id="rId37"/>
    <p:sldId id="2123259286" r:id="rId38"/>
    <p:sldId id="2123259242" r:id="rId39"/>
    <p:sldId id="2123259288" r:id="rId40"/>
    <p:sldId id="2123259287" r:id="rId41"/>
    <p:sldId id="2145705851" r:id="rId42"/>
    <p:sldId id="2145705819" r:id="rId43"/>
    <p:sldId id="2145705837" r:id="rId44"/>
    <p:sldId id="2145705825" r:id="rId45"/>
    <p:sldId id="2145705852" r:id="rId46"/>
    <p:sldId id="2145705833" r:id="rId47"/>
    <p:sldId id="2145705853" r:id="rId48"/>
    <p:sldId id="2145705854" r:id="rId49"/>
    <p:sldId id="2145705835" r:id="rId50"/>
    <p:sldId id="2145705836" r:id="rId51"/>
    <p:sldId id="2145705834" r:id="rId52"/>
    <p:sldId id="2145705840" r:id="rId53"/>
    <p:sldId id="2145705855" r:id="rId54"/>
    <p:sldId id="2145705841" r:id="rId55"/>
    <p:sldId id="305" r:id="rId56"/>
    <p:sldId id="2145705830" r:id="rId57"/>
    <p:sldId id="304" r:id="rId58"/>
    <p:sldId id="2145705856" r:id="rId59"/>
    <p:sldId id="306" r:id="rId60"/>
    <p:sldId id="2145705838" r:id="rId61"/>
    <p:sldId id="2145705844" r:id="rId62"/>
    <p:sldId id="2145705839" r:id="rId63"/>
  </p:sldIdLst>
  <p:sldSz cx="12192000" cy="6858000"/>
  <p:notesSz cx="6858000" cy="2057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nholdsfortegnelse" id="{56A1F33D-6A06-6A42-BB65-0E2B09D3FF5C}">
          <p14:sldIdLst>
            <p14:sldId id="290"/>
            <p14:sldId id="2145705807"/>
            <p14:sldId id="1713476066"/>
            <p14:sldId id="1713476063"/>
            <p14:sldId id="2145705813"/>
            <p14:sldId id="2145705817"/>
            <p14:sldId id="1713476053"/>
            <p14:sldId id="1713476060"/>
            <p14:sldId id="1713476064"/>
            <p14:sldId id="2145705809"/>
            <p14:sldId id="2145705810"/>
            <p14:sldId id="2145705831"/>
            <p14:sldId id="2145705846"/>
            <p14:sldId id="2145705847"/>
            <p14:sldId id="2145705848"/>
            <p14:sldId id="2145705849"/>
            <p14:sldId id="2145705814"/>
            <p14:sldId id="1713476068"/>
            <p14:sldId id="1713476069"/>
            <p14:sldId id="2145705792"/>
            <p14:sldId id="2145705827"/>
            <p14:sldId id="1713476067"/>
            <p14:sldId id="2145705829"/>
            <p14:sldId id="2145705828"/>
            <p14:sldId id="2145705806"/>
            <p14:sldId id="333"/>
            <p14:sldId id="2145705826"/>
            <p14:sldId id="2145705850"/>
            <p14:sldId id="2145705818"/>
            <p14:sldId id="2145705812"/>
            <p14:sldId id="2123259282"/>
            <p14:sldId id="2123259285"/>
            <p14:sldId id="2123259273"/>
            <p14:sldId id="2123259286"/>
            <p14:sldId id="2123259242"/>
            <p14:sldId id="2123259288"/>
            <p14:sldId id="2123259287"/>
            <p14:sldId id="2145705851"/>
            <p14:sldId id="2145705819"/>
            <p14:sldId id="2145705837"/>
            <p14:sldId id="2145705825"/>
            <p14:sldId id="2145705852"/>
            <p14:sldId id="2145705833"/>
            <p14:sldId id="2145705853"/>
            <p14:sldId id="2145705854"/>
            <p14:sldId id="2145705835"/>
            <p14:sldId id="2145705836"/>
            <p14:sldId id="2145705834"/>
            <p14:sldId id="2145705840"/>
            <p14:sldId id="2145705855"/>
            <p14:sldId id="2145705841"/>
            <p14:sldId id="305"/>
            <p14:sldId id="2145705830"/>
            <p14:sldId id="304"/>
            <p14:sldId id="2145705856"/>
            <p14:sldId id="306"/>
            <p14:sldId id="2145705838"/>
            <p14:sldId id="2145705844"/>
            <p14:sldId id="2145705839"/>
          </p14:sldIdLst>
        </p14:section>
      </p14:sectionLst>
    </p:ext>
    <p:ext uri="{EFAFB233-063F-42B5-8137-9DF3F51BA10A}">
      <p15:sldGuideLst xmlns:p15="http://schemas.microsoft.com/office/powerpoint/2012/main">
        <p15:guide id="1" orient="horz" pos="1412" userDrawn="1">
          <p15:clr>
            <a:srgbClr val="A4A3A4"/>
          </p15:clr>
        </p15:guide>
        <p15:guide id="2" orient="horz" pos="1480" userDrawn="1">
          <p15:clr>
            <a:srgbClr val="A4A3A4"/>
          </p15:clr>
        </p15:guide>
        <p15:guide id="3" orient="horz" pos="2840" userDrawn="1">
          <p15:clr>
            <a:srgbClr val="A4A3A4"/>
          </p15:clr>
        </p15:guide>
        <p15:guide id="4" orient="horz" pos="2954" userDrawn="1">
          <p15:clr>
            <a:srgbClr val="A4A3A4"/>
          </p15:clr>
        </p15:guide>
        <p15:guide id="5" orient="horz" pos="4269" userDrawn="1">
          <p15:clr>
            <a:srgbClr val="A4A3A4"/>
          </p15:clr>
        </p15:guide>
        <p15:guide id="6" pos="2615" userDrawn="1">
          <p15:clr>
            <a:srgbClr val="A4A3A4"/>
          </p15:clr>
        </p15:guide>
        <p15:guide id="7" pos="2525" userDrawn="1">
          <p15:clr>
            <a:srgbClr val="A4A3A4"/>
          </p15:clr>
        </p15:guide>
        <p15:guide id="8" pos="5065" userDrawn="1">
          <p15:clr>
            <a:srgbClr val="A4A3A4"/>
          </p15:clr>
        </p15:guide>
        <p15:guide id="9" pos="513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C57609-35A8-E5CF-B372-3791B0669A20}" name="FINSETH Ingrid Holm" initials="FH" userId="S::ingrid-holm.finseth@soprasteria.com::2ab2440f-0fda-4ae6-b420-cdccf84ff5c6" providerId="AD"/>
  <p188:author id="{6E03BF8E-649E-33B2-5C64-B9F224F84BE8}" name="STRAND Megan" initials="SM" userId="S::megan.strand@soprasteria.com::02d4d536-07e6-4260-b38b-3b71182ce823" providerId="AD"/>
  <p188:author id="{949A8E91-CEDB-D8CE-7A3B-CE05E81ECBCF}" name="TRAN Anna" initials="TA" userId="S::anna.tran@soprasteria.com::26b38359-42a0-40fd-ac7a-30c18752bf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A20"/>
    <a:srgbClr val="007AC2"/>
    <a:srgbClr val="95C11F"/>
    <a:srgbClr val="00A188"/>
    <a:srgbClr val="32ABD0"/>
    <a:srgbClr val="CD0B31"/>
    <a:srgbClr val="EF7D00"/>
    <a:srgbClr val="E8660A"/>
    <a:srgbClr val="3F7E43"/>
    <a:srgbClr val="A21942"/>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C8A43-BD76-41EC-965C-B13799C0A1DB}" v="1376" dt="2023-02-13T10:12:23.269"/>
    <p1510:client id="{B0F1D41B-C9EE-4F6D-A678-15F49AF2FC15}" v="423" dt="2023-02-10T12:40:03.9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72"/>
      </p:cViewPr>
      <p:guideLst>
        <p:guide orient="horz" pos="1412"/>
        <p:guide orient="horz" pos="1480"/>
        <p:guide orient="horz" pos="2840"/>
        <p:guide orient="horz" pos="2954"/>
        <p:guide orient="horz" pos="4269"/>
        <p:guide pos="2615"/>
        <p:guide pos="2525"/>
        <p:guide pos="5065"/>
        <p:guide pos="5133"/>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F909176-B8EA-41DD-8F92-1C989DF343B2}"/>
              </a:ext>
            </a:extLst>
          </p:cNvPr>
          <p:cNvSpPr>
            <a:spLocks noGrp="1"/>
          </p:cNvSpPr>
          <p:nvPr>
            <p:ph type="hdr" sz="quarter"/>
          </p:nvPr>
        </p:nvSpPr>
        <p:spPr>
          <a:xfrm>
            <a:off x="1" y="0"/>
            <a:ext cx="4309110" cy="341463"/>
          </a:xfrm>
          <a:prstGeom prst="rect">
            <a:avLst/>
          </a:prstGeom>
        </p:spPr>
        <p:txBody>
          <a:bodyPr vert="horz" lIns="91440" tIns="45720" rIns="91440" bIns="45720" rtlCol="0"/>
          <a:lstStyle>
            <a:lvl1pPr algn="l">
              <a:defRPr sz="1200"/>
            </a:lvl1pPr>
          </a:lstStyle>
          <a:p>
            <a:r>
              <a:rPr lang="fr-FR"/>
              <a:t>Sopra Steria</a:t>
            </a:r>
          </a:p>
        </p:txBody>
      </p:sp>
      <p:sp>
        <p:nvSpPr>
          <p:cNvPr id="3" name="Espace réservé de la date 2">
            <a:extLst>
              <a:ext uri="{FF2B5EF4-FFF2-40B4-BE49-F238E27FC236}">
                <a16:creationId xmlns:a16="http://schemas.microsoft.com/office/drawing/2014/main" id="{5DC9821C-F7AD-4360-B041-FD7C83E57314}"/>
              </a:ext>
            </a:extLst>
          </p:cNvPr>
          <p:cNvSpPr>
            <a:spLocks noGrp="1"/>
          </p:cNvSpPr>
          <p:nvPr>
            <p:ph type="dt" sz="quarter" idx="1"/>
          </p:nvPr>
        </p:nvSpPr>
        <p:spPr>
          <a:xfrm>
            <a:off x="5632689" y="0"/>
            <a:ext cx="4309110" cy="341463"/>
          </a:xfrm>
          <a:prstGeom prst="rect">
            <a:avLst/>
          </a:prstGeom>
        </p:spPr>
        <p:txBody>
          <a:bodyPr vert="horz" lIns="91440" tIns="45720" rIns="91440" bIns="45720" rtlCol="0"/>
          <a:lstStyle>
            <a:lvl1pPr algn="r">
              <a:defRPr sz="1200"/>
            </a:lvl1pPr>
          </a:lstStyle>
          <a:p>
            <a:fld id="{0089990E-EF74-4690-9C49-66B753ABCBE5}" type="datetimeFigureOut">
              <a:rPr lang="fr-FR" smtClean="0"/>
              <a:t>13/02/2023</a:t>
            </a:fld>
            <a:endParaRPr lang="fr-FR"/>
          </a:p>
        </p:txBody>
      </p:sp>
      <p:sp>
        <p:nvSpPr>
          <p:cNvPr id="4" name="Espace réservé du pied de page 3">
            <a:extLst>
              <a:ext uri="{FF2B5EF4-FFF2-40B4-BE49-F238E27FC236}">
                <a16:creationId xmlns:a16="http://schemas.microsoft.com/office/drawing/2014/main" id="{EB8CF8D4-1618-452C-887D-A91AC8FC953B}"/>
              </a:ext>
            </a:extLst>
          </p:cNvPr>
          <p:cNvSpPr>
            <a:spLocks noGrp="1"/>
          </p:cNvSpPr>
          <p:nvPr>
            <p:ph type="ftr" sz="quarter" idx="2"/>
          </p:nvPr>
        </p:nvSpPr>
        <p:spPr>
          <a:xfrm>
            <a:off x="1" y="6464152"/>
            <a:ext cx="4309110" cy="341462"/>
          </a:xfrm>
          <a:prstGeom prst="rect">
            <a:avLst/>
          </a:prstGeom>
        </p:spPr>
        <p:txBody>
          <a:bodyPr vert="horz" lIns="91440" tIns="45720" rIns="91440" bIns="45720" rtlCol="0" anchor="b"/>
          <a:lstStyle>
            <a:lvl1pPr algn="l">
              <a:defRPr sz="1200"/>
            </a:lvl1pPr>
          </a:lstStyle>
          <a:p>
            <a:r>
              <a:rPr lang="fr-FR"/>
              <a:t>Intitulé du document - Sopra Steria</a:t>
            </a:r>
          </a:p>
        </p:txBody>
      </p:sp>
      <p:sp>
        <p:nvSpPr>
          <p:cNvPr id="5" name="Espace réservé du numéro de diapositive 4">
            <a:extLst>
              <a:ext uri="{FF2B5EF4-FFF2-40B4-BE49-F238E27FC236}">
                <a16:creationId xmlns:a16="http://schemas.microsoft.com/office/drawing/2014/main" id="{ABC10792-DA87-4BDA-BA6B-D87502BBBF5C}"/>
              </a:ext>
            </a:extLst>
          </p:cNvPr>
          <p:cNvSpPr>
            <a:spLocks noGrp="1"/>
          </p:cNvSpPr>
          <p:nvPr>
            <p:ph type="sldNum" sz="quarter" idx="3"/>
          </p:nvPr>
        </p:nvSpPr>
        <p:spPr>
          <a:xfrm>
            <a:off x="5632689" y="6464152"/>
            <a:ext cx="4309110" cy="341462"/>
          </a:xfrm>
          <a:prstGeom prst="rect">
            <a:avLst/>
          </a:prstGeom>
        </p:spPr>
        <p:txBody>
          <a:bodyPr vert="horz" lIns="91440" tIns="45720" rIns="91440" bIns="45720" rtlCol="0" anchor="b"/>
          <a:lstStyle>
            <a:lvl1pPr algn="r">
              <a:defRPr sz="1200"/>
            </a:lvl1pPr>
          </a:lstStyle>
          <a:p>
            <a:fld id="{C7FA86D7-3F34-4350-90B7-F3AF3732A64B}" type="slidenum">
              <a:rPr lang="fr-FR" smtClean="0"/>
              <a:t>‹#›</a:t>
            </a:fld>
            <a:endParaRPr lang="fr-FR"/>
          </a:p>
        </p:txBody>
      </p:sp>
    </p:spTree>
    <p:extLst>
      <p:ext uri="{BB962C8B-B14F-4D97-AF65-F5344CB8AC3E}">
        <p14:creationId xmlns:p14="http://schemas.microsoft.com/office/powerpoint/2010/main" val="2538581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4309110" cy="341463"/>
          </a:xfrm>
          <a:prstGeom prst="rect">
            <a:avLst/>
          </a:prstGeom>
        </p:spPr>
        <p:txBody>
          <a:bodyPr vert="horz" lIns="91440" tIns="45720" rIns="91440" bIns="45720" rtlCol="0"/>
          <a:lstStyle>
            <a:lvl1pPr algn="l">
              <a:defRPr sz="1200"/>
            </a:lvl1pPr>
          </a:lstStyle>
          <a:p>
            <a:r>
              <a:rPr lang="fr-FR"/>
              <a:t>Sopra Steria</a:t>
            </a:r>
          </a:p>
        </p:txBody>
      </p:sp>
      <p:sp>
        <p:nvSpPr>
          <p:cNvPr id="3" name="Espace réservé de la date 2"/>
          <p:cNvSpPr>
            <a:spLocks noGrp="1"/>
          </p:cNvSpPr>
          <p:nvPr>
            <p:ph type="dt" idx="1"/>
          </p:nvPr>
        </p:nvSpPr>
        <p:spPr>
          <a:xfrm>
            <a:off x="5632689" y="0"/>
            <a:ext cx="4309110" cy="341463"/>
          </a:xfrm>
          <a:prstGeom prst="rect">
            <a:avLst/>
          </a:prstGeom>
        </p:spPr>
        <p:txBody>
          <a:bodyPr vert="horz" lIns="91440" tIns="45720" rIns="91440" bIns="45720" rtlCol="0"/>
          <a:lstStyle>
            <a:lvl1pPr algn="r">
              <a:defRPr sz="1200"/>
            </a:lvl1pPr>
          </a:lstStyle>
          <a:p>
            <a:fld id="{FFA15751-71F6-48FA-9E72-AC2A9C8346A7}" type="datetimeFigureOut">
              <a:rPr lang="fr-FR" smtClean="0"/>
              <a:t>13/02/2023</a:t>
            </a:fld>
            <a:endParaRPr lang="fr-FR"/>
          </a:p>
        </p:txBody>
      </p:sp>
      <p:sp>
        <p:nvSpPr>
          <p:cNvPr id="4" name="Espace réservé de l'image des diapositives 3"/>
          <p:cNvSpPr>
            <a:spLocks noGrp="1" noRot="1" noChangeAspect="1"/>
          </p:cNvSpPr>
          <p:nvPr>
            <p:ph type="sldImg" idx="2"/>
          </p:nvPr>
        </p:nvSpPr>
        <p:spPr>
          <a:xfrm>
            <a:off x="2930525" y="850900"/>
            <a:ext cx="4083050" cy="2297113"/>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994411" y="3275201"/>
            <a:ext cx="7955279" cy="2679710"/>
          </a:xfrm>
          <a:prstGeom prst="rect">
            <a:avLst/>
          </a:prstGeom>
        </p:spPr>
        <p:txBody>
          <a:bodyPr vert="horz" lIns="91440" tIns="45720" rIns="91440" bIns="45720" rtlCol="0"/>
          <a:lstStyle/>
          <a:p>
            <a:pPr lvl="0"/>
            <a:r>
              <a:rPr lang="fr-FR"/>
              <a:t>Cliquez pour modifier les styles du texte du masque</a:t>
            </a:r>
          </a:p>
        </p:txBody>
      </p:sp>
      <p:sp>
        <p:nvSpPr>
          <p:cNvPr id="6" name="Espace réservé du pied de page 5"/>
          <p:cNvSpPr>
            <a:spLocks noGrp="1"/>
          </p:cNvSpPr>
          <p:nvPr>
            <p:ph type="ftr" sz="quarter" idx="4"/>
          </p:nvPr>
        </p:nvSpPr>
        <p:spPr>
          <a:xfrm>
            <a:off x="1" y="6464152"/>
            <a:ext cx="4309110" cy="341462"/>
          </a:xfrm>
          <a:prstGeom prst="rect">
            <a:avLst/>
          </a:prstGeom>
        </p:spPr>
        <p:txBody>
          <a:bodyPr vert="horz" lIns="91440" tIns="45720" rIns="91440" bIns="45720" rtlCol="0" anchor="b"/>
          <a:lstStyle>
            <a:lvl1pPr algn="l">
              <a:defRPr sz="1200"/>
            </a:lvl1pPr>
          </a:lstStyle>
          <a:p>
            <a:r>
              <a:rPr lang="fr-FR"/>
              <a:t>Intitulé du document - Sopra Steria</a:t>
            </a:r>
          </a:p>
        </p:txBody>
      </p:sp>
      <p:sp>
        <p:nvSpPr>
          <p:cNvPr id="7" name="Espace réservé du numéro de diapositive 6"/>
          <p:cNvSpPr>
            <a:spLocks noGrp="1"/>
          </p:cNvSpPr>
          <p:nvPr>
            <p:ph type="sldNum" sz="quarter" idx="5"/>
          </p:nvPr>
        </p:nvSpPr>
        <p:spPr>
          <a:xfrm>
            <a:off x="5632689" y="6464152"/>
            <a:ext cx="4309110" cy="341462"/>
          </a:xfrm>
          <a:prstGeom prst="rect">
            <a:avLst/>
          </a:prstGeom>
        </p:spPr>
        <p:txBody>
          <a:bodyPr vert="horz" lIns="91440" tIns="45720" rIns="91440" bIns="45720" rtlCol="0" anchor="b"/>
          <a:lstStyle>
            <a:lvl1pPr algn="r">
              <a:defRPr sz="1200"/>
            </a:lvl1pPr>
          </a:lstStyle>
          <a:p>
            <a:fld id="{2F99E83D-10BD-4912-838C-C14C2B9472B3}" type="slidenum">
              <a:rPr lang="fr-FR" smtClean="0"/>
              <a:t>‹#›</a:t>
            </a:fld>
            <a:endParaRPr lang="fr-FR"/>
          </a:p>
        </p:txBody>
      </p:sp>
    </p:spTree>
    <p:extLst>
      <p:ext uri="{BB962C8B-B14F-4D97-AF65-F5344CB8AC3E}">
        <p14:creationId xmlns:p14="http://schemas.microsoft.com/office/powerpoint/2010/main" val="1761445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9E83D-10BD-4912-838C-C14C2B9472B3}" type="slidenum">
              <a:rPr lang="fr-FR" smtClean="0"/>
              <a:t>4</a:t>
            </a:fld>
            <a:endParaRPr lang="fr-FR"/>
          </a:p>
        </p:txBody>
      </p:sp>
    </p:spTree>
    <p:extLst>
      <p:ext uri="{BB962C8B-B14F-4D97-AF65-F5344CB8AC3E}">
        <p14:creationId xmlns:p14="http://schemas.microsoft.com/office/powerpoint/2010/main" val="1369475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F99E83D-10BD-4912-838C-C14C2B9472B3}" type="slidenum">
              <a:rPr lang="fr-FR" smtClean="0"/>
              <a:t>59</a:t>
            </a:fld>
            <a:endParaRPr lang="fr-FR"/>
          </a:p>
        </p:txBody>
      </p:sp>
    </p:spTree>
    <p:extLst>
      <p:ext uri="{BB962C8B-B14F-4D97-AF65-F5344CB8AC3E}">
        <p14:creationId xmlns:p14="http://schemas.microsoft.com/office/powerpoint/2010/main" val="3020041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9E83D-10BD-4912-838C-C14C2B9472B3}" type="slidenum">
              <a:rPr lang="fr-FR" smtClean="0"/>
              <a:t>5</a:t>
            </a:fld>
            <a:endParaRPr lang="fr-FR"/>
          </a:p>
        </p:txBody>
      </p:sp>
    </p:spTree>
    <p:extLst>
      <p:ext uri="{BB962C8B-B14F-4D97-AF65-F5344CB8AC3E}">
        <p14:creationId xmlns:p14="http://schemas.microsoft.com/office/powerpoint/2010/main" val="351496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9E83D-10BD-4912-838C-C14C2B9472B3}" type="slidenum">
              <a:rPr lang="fr-FR" smtClean="0"/>
              <a:t>6</a:t>
            </a:fld>
            <a:endParaRPr lang="fr-FR"/>
          </a:p>
        </p:txBody>
      </p:sp>
    </p:spTree>
    <p:extLst>
      <p:ext uri="{BB962C8B-B14F-4D97-AF65-F5344CB8AC3E}">
        <p14:creationId xmlns:p14="http://schemas.microsoft.com/office/powerpoint/2010/main" val="2628182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nb-NO"/>
              <a:t>Om vi starter litt med å se litt av dagens trusselbilde så er organisasjoner nesten </a:t>
            </a:r>
            <a:r>
              <a:rPr lang="nb-NO" err="1"/>
              <a:t>bombadert</a:t>
            </a:r>
            <a:r>
              <a:rPr lang="nb-NO"/>
              <a:t> daglig med angrep på ulike fronter. </a:t>
            </a:r>
          </a:p>
          <a:p>
            <a:pPr marL="171450" indent="-171450">
              <a:buFont typeface="Arial" panose="020B0604020202020204" pitchFamily="34" charset="0"/>
              <a:buChar char="•"/>
            </a:pPr>
            <a:r>
              <a:rPr lang="nb-NO"/>
              <a:t>Fleste er kjent med ransomware. </a:t>
            </a:r>
          </a:p>
          <a:p>
            <a:pPr marL="171450" indent="-171450">
              <a:buFont typeface="Arial" panose="020B0604020202020204" pitchFamily="34" charset="0"/>
              <a:buChar char="•"/>
            </a:pPr>
            <a:r>
              <a:rPr lang="nb-NO"/>
              <a:t>Ransomware hver 11 sekund hvor angriperne også brukere flere metoder 1: Kryptere data. 2: Hente ut data for å deretter bruke dette for å få løsepenger. </a:t>
            </a:r>
          </a:p>
          <a:p>
            <a:pPr marL="171450" indent="-171450">
              <a:buFont typeface="Arial" panose="020B0604020202020204" pitchFamily="34" charset="0"/>
              <a:buChar char="•"/>
            </a:pPr>
            <a:r>
              <a:rPr lang="nb-NO"/>
              <a:t>Fra bruker kontekst er epost det vanligste virkemiddel for å få en bruker enten til å klikke på en link, oppgi informasjon eller til å kjøre en liten programvare snutt lokalt på sin egen maskin. </a:t>
            </a:r>
          </a:p>
          <a:p>
            <a:pPr marL="171450" indent="-171450">
              <a:buFont typeface="Arial" panose="020B0604020202020204" pitchFamily="34" charset="0"/>
              <a:buChar char="•"/>
            </a:pPr>
            <a:r>
              <a:rPr lang="nb-NO"/>
              <a:t>Eller sett fra et rent IT perspektiv, som må daglig håndtere oppdateringer for å ta bort sårbarheter som leverandør har på sine produkter.</a:t>
            </a:r>
          </a:p>
          <a:p>
            <a:pPr marL="171450" indent="-171450">
              <a:buFont typeface="Arial" panose="020B0604020202020204" pitchFamily="34" charset="0"/>
              <a:buChar char="•"/>
            </a:pPr>
            <a:r>
              <a:rPr lang="nb-NO"/>
              <a:t>Eller feilkonfigurerte tjenester som kan gjøre organisasjoner sårbare for automatiserte angrep. </a:t>
            </a:r>
            <a:r>
              <a:rPr lang="nb-NO" err="1"/>
              <a:t>F.eks</a:t>
            </a:r>
            <a:r>
              <a:rPr lang="nb-NO"/>
              <a:t> ved </a:t>
            </a:r>
            <a:r>
              <a:rPr lang="nb-NO" err="1"/>
              <a:t>bruteforce</a:t>
            </a:r>
            <a:r>
              <a:rPr lang="nb-NO"/>
              <a:t> angrep med brukernavn / passord mot tjenester som ikke har to-faktor autentisering.</a:t>
            </a:r>
          </a:p>
          <a:p>
            <a:pPr marL="171450" indent="-171450">
              <a:buFont typeface="Arial" panose="020B0604020202020204" pitchFamily="34" charset="0"/>
              <a:buChar char="•"/>
            </a:pPr>
            <a:r>
              <a:rPr lang="nb-NO"/>
              <a:t>Siste er </a:t>
            </a:r>
            <a:r>
              <a:rPr lang="nb-NO" err="1"/>
              <a:t>DDoS</a:t>
            </a:r>
            <a:r>
              <a:rPr lang="nb-NO"/>
              <a:t> hvor bedrifter blir utsatt for såpass store mengder trafikk å som gjør at tjenester blir utilgjengelig. I sommer i år ble også det største </a:t>
            </a:r>
            <a:r>
              <a:rPr lang="nb-NO" err="1"/>
              <a:t>rapporterete</a:t>
            </a:r>
            <a:r>
              <a:rPr lang="nb-NO"/>
              <a:t> </a:t>
            </a:r>
            <a:r>
              <a:rPr lang="nb-NO" err="1"/>
              <a:t>DDoS</a:t>
            </a:r>
            <a:r>
              <a:rPr lang="nb-NO"/>
              <a:t> Angrepet som noen er målt som med opptil 17 millioner forespørsler per sekund. </a:t>
            </a:r>
          </a:p>
          <a:p>
            <a:pPr marL="171450" indent="-171450">
              <a:buFont typeface="Arial" panose="020B0604020202020204" pitchFamily="34" charset="0"/>
              <a:buChar char="•"/>
            </a:pPr>
            <a:r>
              <a:rPr lang="nb-NO"/>
              <a:t>Selvsagt dette også blir vanskelige å håndtere med nye kommunikasjonsprotokoller å greier å kamuflere dette som legitim trafikk. </a:t>
            </a:r>
          </a:p>
          <a:p>
            <a:pPr marL="171450" indent="-171450">
              <a:buFont typeface="Arial" panose="020B0604020202020204" pitchFamily="34" charset="0"/>
              <a:buChar char="•"/>
            </a:pPr>
            <a:endParaRPr lang="nb-NO"/>
          </a:p>
          <a:p>
            <a:pPr marL="171450" indent="-171450">
              <a:buFont typeface="Arial" panose="020B0604020202020204" pitchFamily="34" charset="0"/>
              <a:buChar char="•"/>
            </a:pPr>
            <a:r>
              <a:rPr lang="nb-NO"/>
              <a:t>Men alle disse angrepsvinklene er ting som blir utnyttet for ransomware angrep.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2F99E83D-10BD-4912-838C-C14C2B9472B3}" type="slidenum">
              <a:rPr lang="fr-FR" smtClean="0"/>
              <a:t>7</a:t>
            </a:fld>
            <a:endParaRPr lang="fr-FR"/>
          </a:p>
        </p:txBody>
      </p:sp>
    </p:spTree>
    <p:extLst>
      <p:ext uri="{BB962C8B-B14F-4D97-AF65-F5344CB8AC3E}">
        <p14:creationId xmlns:p14="http://schemas.microsoft.com/office/powerpoint/2010/main" val="3961511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9E83D-10BD-4912-838C-C14C2B9472B3}" type="slidenum">
              <a:rPr lang="fr-FR" smtClean="0"/>
              <a:t>8</a:t>
            </a:fld>
            <a:endParaRPr lang="fr-FR"/>
          </a:p>
        </p:txBody>
      </p:sp>
    </p:spTree>
    <p:extLst>
      <p:ext uri="{BB962C8B-B14F-4D97-AF65-F5344CB8AC3E}">
        <p14:creationId xmlns:p14="http://schemas.microsoft.com/office/powerpoint/2010/main" val="283727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9E83D-10BD-4912-838C-C14C2B9472B3}" type="slidenum">
              <a:rPr lang="fr-FR" smtClean="0"/>
              <a:t>10</a:t>
            </a:fld>
            <a:endParaRPr lang="fr-FR"/>
          </a:p>
        </p:txBody>
      </p:sp>
    </p:spTree>
    <p:extLst>
      <p:ext uri="{BB962C8B-B14F-4D97-AF65-F5344CB8AC3E}">
        <p14:creationId xmlns:p14="http://schemas.microsoft.com/office/powerpoint/2010/main" val="3204282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9E83D-10BD-4912-838C-C14C2B9472B3}" type="slidenum">
              <a:rPr lang="fr-FR" smtClean="0"/>
              <a:t>11</a:t>
            </a:fld>
            <a:endParaRPr lang="fr-FR"/>
          </a:p>
        </p:txBody>
      </p:sp>
    </p:spTree>
    <p:extLst>
      <p:ext uri="{BB962C8B-B14F-4D97-AF65-F5344CB8AC3E}">
        <p14:creationId xmlns:p14="http://schemas.microsoft.com/office/powerpoint/2010/main" val="382852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 Det var alt </a:t>
            </a:r>
            <a:r>
              <a:rPr lang="en-GB" err="1"/>
              <a:t>jeg</a:t>
            </a:r>
            <a:r>
              <a:rPr lang="en-GB"/>
              <a:t> </a:t>
            </a:r>
            <a:r>
              <a:rPr lang="en-GB" err="1"/>
              <a:t>ville</a:t>
            </a:r>
            <a:r>
              <a:rPr lang="en-GB"/>
              <a:t> </a:t>
            </a:r>
            <a:r>
              <a:rPr lang="en-GB" err="1"/>
              <a:t>si</a:t>
            </a:r>
            <a:r>
              <a:rPr lang="en-GB"/>
              <a:t>.</a:t>
            </a:r>
            <a:br>
              <a:rPr lang="en-GB"/>
            </a:br>
            <a:r>
              <a:rPr lang="en-GB"/>
              <a:t>* </a:t>
            </a:r>
          </a:p>
        </p:txBody>
      </p:sp>
      <p:sp>
        <p:nvSpPr>
          <p:cNvPr id="4" name="Plassholder for lysbildenummer 3"/>
          <p:cNvSpPr>
            <a:spLocks noGrp="1"/>
          </p:cNvSpPr>
          <p:nvPr>
            <p:ph type="sldNum" sz="quarter" idx="5"/>
          </p:nvPr>
        </p:nvSpPr>
        <p:spPr/>
        <p:txBody>
          <a:bodyPr/>
          <a:lstStyle/>
          <a:p>
            <a:fld id="{9D16B42D-089B-4927-8818-61F3C51C1F99}" type="slidenum">
              <a:rPr lang="nb-NO" smtClean="0"/>
              <a:t>29</a:t>
            </a:fld>
            <a:endParaRPr lang="nb-NO"/>
          </a:p>
        </p:txBody>
      </p:sp>
    </p:spTree>
    <p:extLst>
      <p:ext uri="{BB962C8B-B14F-4D97-AF65-F5344CB8AC3E}">
        <p14:creationId xmlns:p14="http://schemas.microsoft.com/office/powerpoint/2010/main" val="2839854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F99E83D-10BD-4912-838C-C14C2B9472B3}" type="slidenum">
              <a:rPr lang="fr-FR" smtClean="0"/>
              <a:t>36</a:t>
            </a:fld>
            <a:endParaRPr lang="fr-FR"/>
          </a:p>
        </p:txBody>
      </p:sp>
    </p:spTree>
    <p:extLst>
      <p:ext uri="{BB962C8B-B14F-4D97-AF65-F5344CB8AC3E}">
        <p14:creationId xmlns:p14="http://schemas.microsoft.com/office/powerpoint/2010/main" val="4029945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ks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D4A9F7-26C5-4694-A296-7076D5CEB337}"/>
              </a:ext>
            </a:extLst>
          </p:cNvPr>
          <p:cNvSpPr>
            <a:spLocks noGrp="1"/>
          </p:cNvSpPr>
          <p:nvPr>
            <p:ph type="body" sz="quarter" idx="10" hasCustomPrompt="1"/>
          </p:nvPr>
        </p:nvSpPr>
        <p:spPr>
          <a:xfrm>
            <a:off x="720183" y="1587610"/>
            <a:ext cx="10749412" cy="4538931"/>
          </a:xfrm>
        </p:spPr>
        <p:txBody>
          <a:bodyPr lIns="75600" tIns="75600" rIns="75600" bIns="75600">
            <a:normAutofit/>
          </a:bodyPr>
          <a:lstStyle>
            <a:lvl1pPr marL="265113" indent="-265113">
              <a:defRPr/>
            </a:lvl1pPr>
            <a:lvl2pPr marL="541338" indent="-276225">
              <a:defRPr/>
            </a:lvl2pPr>
          </a:lstStyle>
          <a:p>
            <a:pPr lvl="0"/>
            <a:r>
              <a:rPr lang="nb-NO" noProof="0"/>
              <a:t>Tekst – Tahoma 18pt</a:t>
            </a:r>
          </a:p>
          <a:p>
            <a:pPr lvl="1"/>
            <a:r>
              <a:rPr lang="nb-NO" noProof="0"/>
              <a:t>Andre nivå</a:t>
            </a:r>
          </a:p>
        </p:txBody>
      </p:sp>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
        <p:nvSpPr>
          <p:cNvPr id="9" name="ZoneTexte 8">
            <a:extLst>
              <a:ext uri="{FF2B5EF4-FFF2-40B4-BE49-F238E27FC236}">
                <a16:creationId xmlns:a16="http://schemas.microsoft.com/office/drawing/2014/main" id="{330B3B81-CB18-49F2-A0E3-637EFF665D98}"/>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0" name="Rectangle 9">
            <a:extLst>
              <a:ext uri="{FF2B5EF4-FFF2-40B4-BE49-F238E27FC236}">
                <a16:creationId xmlns:a16="http://schemas.microsoft.com/office/drawing/2014/main" id="{D86BF4AE-C967-4346-99C5-1B876420959E}"/>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Tree>
    <p:extLst>
      <p:ext uri="{BB962C8B-B14F-4D97-AF65-F5344CB8AC3E}">
        <p14:creationId xmlns:p14="http://schemas.microsoft.com/office/powerpoint/2010/main" val="235816130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orside rød">
    <p:spTree>
      <p:nvGrpSpPr>
        <p:cNvPr id="1" name=""/>
        <p:cNvGrpSpPr/>
        <p:nvPr/>
      </p:nvGrpSpPr>
      <p:grpSpPr>
        <a:xfrm>
          <a:off x="0" y="0"/>
          <a:ext cx="0" cy="0"/>
          <a:chOff x="0" y="0"/>
          <a:chExt cx="0" cy="0"/>
        </a:xfrm>
      </p:grpSpPr>
      <p:sp>
        <p:nvSpPr>
          <p:cNvPr id="14" name="Rectangle 13"/>
          <p:cNvSpPr/>
          <p:nvPr userDrawn="1"/>
        </p:nvSpPr>
        <p:spPr>
          <a:xfrm>
            <a:off x="0" y="-8018"/>
            <a:ext cx="11493284" cy="5563910"/>
          </a:xfrm>
          <a:prstGeom prst="rect">
            <a:avLst/>
          </a:prstGeom>
          <a:gradFill flip="none" rotWithShape="1">
            <a:gsLst>
              <a:gs pos="50000">
                <a:schemeClr val="tx2"/>
              </a:gs>
              <a:gs pos="100000">
                <a:srgbClr val="EF7D0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nb-NO" noProof="0"/>
              <a:t>Sett inn tittel på presentasjon</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138" y="3785955"/>
            <a:ext cx="61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0" name="Picture 9">
            <a:extLst>
              <a:ext uri="{FF2B5EF4-FFF2-40B4-BE49-F238E27FC236}">
                <a16:creationId xmlns:a16="http://schemas.microsoft.com/office/drawing/2014/main" id="{8880EF69-173E-894B-B891-6DB6EE315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5" name="Text Placeholder 4">
            <a:extLst>
              <a:ext uri="{FF2B5EF4-FFF2-40B4-BE49-F238E27FC236}">
                <a16:creationId xmlns:a16="http://schemas.microsoft.com/office/drawing/2014/main" id="{B3A1B2A6-1E2B-4B3B-AA5D-56BB2A0899D1}"/>
              </a:ext>
            </a:extLst>
          </p:cNvPr>
          <p:cNvSpPr>
            <a:spLocks noGrp="1"/>
          </p:cNvSpPr>
          <p:nvPr>
            <p:ph type="body" sz="quarter" idx="10" hasCustomPrompt="1"/>
          </p:nvPr>
        </p:nvSpPr>
        <p:spPr>
          <a:xfrm>
            <a:off x="719138" y="4113588"/>
            <a:ext cx="61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Tree>
    <p:extLst>
      <p:ext uri="{BB962C8B-B14F-4D97-AF65-F5344CB8AC3E}">
        <p14:creationId xmlns:p14="http://schemas.microsoft.com/office/powerpoint/2010/main" val="2449864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Forside grøn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FFD78F-3CC7-6E41-B0B4-359C3FDFBCB1}"/>
              </a:ext>
            </a:extLst>
          </p:cNvPr>
          <p:cNvSpPr/>
          <p:nvPr userDrawn="1"/>
        </p:nvSpPr>
        <p:spPr>
          <a:xfrm rot="16200000">
            <a:off x="2956628" y="-2973269"/>
            <a:ext cx="5565037" cy="11493284"/>
          </a:xfrm>
          <a:prstGeom prst="rect">
            <a:avLst/>
          </a:prstGeom>
          <a:gradFill>
            <a:gsLst>
              <a:gs pos="50000">
                <a:srgbClr val="02A189"/>
              </a:gs>
              <a:gs pos="100000">
                <a:srgbClr val="95C11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0" name="Picture 9">
            <a:extLst>
              <a:ext uri="{FF2B5EF4-FFF2-40B4-BE49-F238E27FC236}">
                <a16:creationId xmlns:a16="http://schemas.microsoft.com/office/drawing/2014/main" id="{8880EF69-173E-894B-B891-6DB6EE315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13" name="Titre 1">
            <a:extLst>
              <a:ext uri="{FF2B5EF4-FFF2-40B4-BE49-F238E27FC236}">
                <a16:creationId xmlns:a16="http://schemas.microsoft.com/office/drawing/2014/main" id="{C45F250A-3DDA-4643-906D-DACD57A754EB}"/>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nb-NO" noProof="0"/>
              <a:t>Sett inn tittel på presentasjon</a:t>
            </a:r>
          </a:p>
        </p:txBody>
      </p:sp>
      <p:sp>
        <p:nvSpPr>
          <p:cNvPr id="15" name="Sous-titre 2">
            <a:extLst>
              <a:ext uri="{FF2B5EF4-FFF2-40B4-BE49-F238E27FC236}">
                <a16:creationId xmlns:a16="http://schemas.microsoft.com/office/drawing/2014/main" id="{6E543D07-988E-4A71-AF18-0CBC792DCB92}"/>
              </a:ext>
            </a:extLst>
          </p:cNvPr>
          <p:cNvSpPr>
            <a:spLocks noGrp="1"/>
          </p:cNvSpPr>
          <p:nvPr>
            <p:ph type="subTitle" idx="1" hasCustomPrompt="1"/>
          </p:nvPr>
        </p:nvSpPr>
        <p:spPr>
          <a:xfrm>
            <a:off x="719138" y="3785955"/>
            <a:ext cx="61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sp>
        <p:nvSpPr>
          <p:cNvPr id="17" name="Text Placeholder 4">
            <a:extLst>
              <a:ext uri="{FF2B5EF4-FFF2-40B4-BE49-F238E27FC236}">
                <a16:creationId xmlns:a16="http://schemas.microsoft.com/office/drawing/2014/main" id="{9ED4BBA5-A619-4C05-A053-25AFDF196F74}"/>
              </a:ext>
            </a:extLst>
          </p:cNvPr>
          <p:cNvSpPr>
            <a:spLocks noGrp="1"/>
          </p:cNvSpPr>
          <p:nvPr>
            <p:ph type="body" sz="quarter" idx="10" hasCustomPrompt="1"/>
          </p:nvPr>
        </p:nvSpPr>
        <p:spPr>
          <a:xfrm>
            <a:off x="719138" y="4113588"/>
            <a:ext cx="61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Tree>
    <p:extLst>
      <p:ext uri="{BB962C8B-B14F-4D97-AF65-F5344CB8AC3E}">
        <p14:creationId xmlns:p14="http://schemas.microsoft.com/office/powerpoint/2010/main" val="148360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orside lilla">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B81C7EF-6161-2642-B223-5DDF6F7C14AD}"/>
              </a:ext>
            </a:extLst>
          </p:cNvPr>
          <p:cNvSpPr/>
          <p:nvPr userDrawn="1"/>
        </p:nvSpPr>
        <p:spPr>
          <a:xfrm rot="16200000">
            <a:off x="2956628" y="-2973269"/>
            <a:ext cx="5565037" cy="11493284"/>
          </a:xfrm>
          <a:prstGeom prst="rect">
            <a:avLst/>
          </a:prstGeom>
          <a:gradFill>
            <a:gsLst>
              <a:gs pos="50000">
                <a:srgbClr val="8C1D82"/>
              </a:gs>
              <a:gs pos="100000">
                <a:srgbClr val="E9559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0" name="Picture 9">
            <a:extLst>
              <a:ext uri="{FF2B5EF4-FFF2-40B4-BE49-F238E27FC236}">
                <a16:creationId xmlns:a16="http://schemas.microsoft.com/office/drawing/2014/main" id="{8880EF69-173E-894B-B891-6DB6EE315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12" name="Titre 1">
            <a:extLst>
              <a:ext uri="{FF2B5EF4-FFF2-40B4-BE49-F238E27FC236}">
                <a16:creationId xmlns:a16="http://schemas.microsoft.com/office/drawing/2014/main" id="{5C4A6542-D82D-43FE-B730-A569349EB6E8}"/>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nb-NO" noProof="0"/>
              <a:t>Sett inn tittel på presentasjon</a:t>
            </a:r>
          </a:p>
        </p:txBody>
      </p:sp>
      <p:sp>
        <p:nvSpPr>
          <p:cNvPr id="15" name="Sous-titre 2">
            <a:extLst>
              <a:ext uri="{FF2B5EF4-FFF2-40B4-BE49-F238E27FC236}">
                <a16:creationId xmlns:a16="http://schemas.microsoft.com/office/drawing/2014/main" id="{339CC4FF-640D-4748-A8BC-0B73C3BAA19B}"/>
              </a:ext>
            </a:extLst>
          </p:cNvPr>
          <p:cNvSpPr>
            <a:spLocks noGrp="1"/>
          </p:cNvSpPr>
          <p:nvPr>
            <p:ph type="subTitle" idx="1" hasCustomPrompt="1"/>
          </p:nvPr>
        </p:nvSpPr>
        <p:spPr>
          <a:xfrm>
            <a:off x="719138" y="3785955"/>
            <a:ext cx="61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sp>
        <p:nvSpPr>
          <p:cNvPr id="17" name="Text Placeholder 4">
            <a:extLst>
              <a:ext uri="{FF2B5EF4-FFF2-40B4-BE49-F238E27FC236}">
                <a16:creationId xmlns:a16="http://schemas.microsoft.com/office/drawing/2014/main" id="{7DE7C281-B86E-4C39-B82C-E4B993F86F98}"/>
              </a:ext>
            </a:extLst>
          </p:cNvPr>
          <p:cNvSpPr>
            <a:spLocks noGrp="1"/>
          </p:cNvSpPr>
          <p:nvPr>
            <p:ph type="body" sz="quarter" idx="10" hasCustomPrompt="1"/>
          </p:nvPr>
        </p:nvSpPr>
        <p:spPr>
          <a:xfrm>
            <a:off x="719138" y="4113588"/>
            <a:ext cx="61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Tree>
    <p:extLst>
      <p:ext uri="{BB962C8B-B14F-4D97-AF65-F5344CB8AC3E}">
        <p14:creationId xmlns:p14="http://schemas.microsoft.com/office/powerpoint/2010/main" val="2832219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orside blå">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435D6C-B172-324B-A093-47714ED4F479}"/>
              </a:ext>
            </a:extLst>
          </p:cNvPr>
          <p:cNvSpPr/>
          <p:nvPr userDrawn="1"/>
        </p:nvSpPr>
        <p:spPr>
          <a:xfrm rot="16200000">
            <a:off x="2956628" y="-2973269"/>
            <a:ext cx="5565037" cy="11493284"/>
          </a:xfrm>
          <a:prstGeom prst="rect">
            <a:avLst/>
          </a:prstGeom>
          <a:gradFill>
            <a:gsLst>
              <a:gs pos="50000">
                <a:srgbClr val="007BC2"/>
              </a:gs>
              <a:gs pos="99000">
                <a:srgbClr val="30ACC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0" name="Picture 9">
            <a:extLst>
              <a:ext uri="{FF2B5EF4-FFF2-40B4-BE49-F238E27FC236}">
                <a16:creationId xmlns:a16="http://schemas.microsoft.com/office/drawing/2014/main" id="{8880EF69-173E-894B-B891-6DB6EE315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13" name="Titre 1">
            <a:extLst>
              <a:ext uri="{FF2B5EF4-FFF2-40B4-BE49-F238E27FC236}">
                <a16:creationId xmlns:a16="http://schemas.microsoft.com/office/drawing/2014/main" id="{C971D943-B134-4318-8C0F-D5D21E39A71B}"/>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nb-NO" noProof="0"/>
              <a:t>Sett inn tittel på presentasjon</a:t>
            </a:r>
          </a:p>
        </p:txBody>
      </p:sp>
      <p:sp>
        <p:nvSpPr>
          <p:cNvPr id="15" name="Sous-titre 2">
            <a:extLst>
              <a:ext uri="{FF2B5EF4-FFF2-40B4-BE49-F238E27FC236}">
                <a16:creationId xmlns:a16="http://schemas.microsoft.com/office/drawing/2014/main" id="{2B6419D0-81F5-4D3C-8F23-E6DEA26AFBE9}"/>
              </a:ext>
            </a:extLst>
          </p:cNvPr>
          <p:cNvSpPr>
            <a:spLocks noGrp="1"/>
          </p:cNvSpPr>
          <p:nvPr>
            <p:ph type="subTitle" idx="1" hasCustomPrompt="1"/>
          </p:nvPr>
        </p:nvSpPr>
        <p:spPr>
          <a:xfrm>
            <a:off x="719138" y="3785955"/>
            <a:ext cx="61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sp>
        <p:nvSpPr>
          <p:cNvPr id="17" name="Text Placeholder 4">
            <a:extLst>
              <a:ext uri="{FF2B5EF4-FFF2-40B4-BE49-F238E27FC236}">
                <a16:creationId xmlns:a16="http://schemas.microsoft.com/office/drawing/2014/main" id="{6F50CB5C-6110-448D-869F-23DC97C12515}"/>
              </a:ext>
            </a:extLst>
          </p:cNvPr>
          <p:cNvSpPr>
            <a:spLocks noGrp="1"/>
          </p:cNvSpPr>
          <p:nvPr>
            <p:ph type="body" sz="quarter" idx="10" hasCustomPrompt="1"/>
          </p:nvPr>
        </p:nvSpPr>
        <p:spPr>
          <a:xfrm>
            <a:off x="719138" y="4113588"/>
            <a:ext cx="61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Tree>
    <p:extLst>
      <p:ext uri="{BB962C8B-B14F-4D97-AF65-F5344CB8AC3E}">
        <p14:creationId xmlns:p14="http://schemas.microsoft.com/office/powerpoint/2010/main" val="392436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orside figurer">
    <p:spTree>
      <p:nvGrpSpPr>
        <p:cNvPr id="1" name=""/>
        <p:cNvGrpSpPr/>
        <p:nvPr/>
      </p:nvGrpSpPr>
      <p:grpSpPr>
        <a:xfrm>
          <a:off x="0" y="0"/>
          <a:ext cx="0" cy="0"/>
          <a:chOff x="0" y="0"/>
          <a:chExt cx="0" cy="0"/>
        </a:xfrm>
      </p:grpSpPr>
      <p:pic>
        <p:nvPicPr>
          <p:cNvPr id="5" name="Picture 4" descr="A picture containing man, colorful, young, street&#10;&#10;Description automatically generated">
            <a:extLst>
              <a:ext uri="{FF2B5EF4-FFF2-40B4-BE49-F238E27FC236}">
                <a16:creationId xmlns:a16="http://schemas.microsoft.com/office/drawing/2014/main" id="{C6D57987-DB19-9546-B209-98C26CCD197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1494800" cy="5556626"/>
          </a:xfrm>
          <a:prstGeom prst="rect">
            <a:avLst/>
          </a:prstGeom>
        </p:spPr>
      </p:pic>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0" name="Picture 9">
            <a:extLst>
              <a:ext uri="{FF2B5EF4-FFF2-40B4-BE49-F238E27FC236}">
                <a16:creationId xmlns:a16="http://schemas.microsoft.com/office/drawing/2014/main" id="{8880EF69-173E-894B-B891-6DB6EE315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12" name="Titre 1">
            <a:extLst>
              <a:ext uri="{FF2B5EF4-FFF2-40B4-BE49-F238E27FC236}">
                <a16:creationId xmlns:a16="http://schemas.microsoft.com/office/drawing/2014/main" id="{C3341275-B9E7-4396-819A-0B80BEAE895E}"/>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nb-NO" noProof="0"/>
              <a:t>Sett inn tittel på presentasjon</a:t>
            </a:r>
          </a:p>
        </p:txBody>
      </p:sp>
      <p:sp>
        <p:nvSpPr>
          <p:cNvPr id="14" name="Sous-titre 2">
            <a:extLst>
              <a:ext uri="{FF2B5EF4-FFF2-40B4-BE49-F238E27FC236}">
                <a16:creationId xmlns:a16="http://schemas.microsoft.com/office/drawing/2014/main" id="{2373D8D3-F684-4E17-911B-6F15FE34322A}"/>
              </a:ext>
            </a:extLst>
          </p:cNvPr>
          <p:cNvSpPr>
            <a:spLocks noGrp="1"/>
          </p:cNvSpPr>
          <p:nvPr>
            <p:ph type="subTitle" idx="1" hasCustomPrompt="1"/>
          </p:nvPr>
        </p:nvSpPr>
        <p:spPr>
          <a:xfrm>
            <a:off x="719138" y="3785955"/>
            <a:ext cx="61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sp>
        <p:nvSpPr>
          <p:cNvPr id="15" name="Text Placeholder 4">
            <a:extLst>
              <a:ext uri="{FF2B5EF4-FFF2-40B4-BE49-F238E27FC236}">
                <a16:creationId xmlns:a16="http://schemas.microsoft.com/office/drawing/2014/main" id="{16E58862-16D6-49AD-BD74-EA0E25B44EB6}"/>
              </a:ext>
            </a:extLst>
          </p:cNvPr>
          <p:cNvSpPr>
            <a:spLocks noGrp="1"/>
          </p:cNvSpPr>
          <p:nvPr>
            <p:ph type="body" sz="quarter" idx="10" hasCustomPrompt="1"/>
          </p:nvPr>
        </p:nvSpPr>
        <p:spPr>
          <a:xfrm>
            <a:off x="719138" y="4113588"/>
            <a:ext cx="61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
        <p:nvSpPr>
          <p:cNvPr id="13" name="Rectangle 12">
            <a:extLst>
              <a:ext uri="{FF2B5EF4-FFF2-40B4-BE49-F238E27FC236}">
                <a16:creationId xmlns:a16="http://schemas.microsoft.com/office/drawing/2014/main" id="{9C961300-7F4C-F34F-A7CB-6B9E0EC9EE41}"/>
              </a:ext>
            </a:extLst>
          </p:cNvPr>
          <p:cNvSpPr/>
          <p:nvPr userDrawn="1"/>
        </p:nvSpPr>
        <p:spPr>
          <a:xfrm>
            <a:off x="756000" y="3219017"/>
            <a:ext cx="720000" cy="36000"/>
          </a:xfrm>
          <a:prstGeom prst="rect">
            <a:avLst/>
          </a:prstGeom>
          <a:gradFill>
            <a:gsLst>
              <a:gs pos="0">
                <a:schemeClr val="tx2"/>
              </a:gs>
              <a:gs pos="50000">
                <a:schemeClr val="tx2"/>
              </a:gs>
              <a:gs pos="100000">
                <a:srgbClr val="EF7D00"/>
              </a:gs>
            </a:gsLst>
            <a:path path="circle">
              <a:fillToRect t="100000" r="100000"/>
            </a:path>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nb-NO" noProof="0">
              <a:solidFill>
                <a:schemeClr val="tx1"/>
              </a:solidFill>
            </a:endParaRPr>
          </a:p>
        </p:txBody>
      </p:sp>
    </p:spTree>
    <p:extLst>
      <p:ext uri="{BB962C8B-B14F-4D97-AF65-F5344CB8AC3E}">
        <p14:creationId xmlns:p14="http://schemas.microsoft.com/office/powerpoint/2010/main" val="14570231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orside sti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84E06-7CC7-F897-5688-1308C8547A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 t="27261" r="7" b="4361"/>
          <a:stretch/>
        </p:blipFill>
        <p:spPr>
          <a:xfrm>
            <a:off x="0" y="0"/>
            <a:ext cx="11493284" cy="5556626"/>
          </a:xfrm>
          <a:prstGeom prst="rect">
            <a:avLst/>
          </a:prstGeom>
        </p:spPr>
      </p:pic>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0" name="Picture 9">
            <a:extLst>
              <a:ext uri="{FF2B5EF4-FFF2-40B4-BE49-F238E27FC236}">
                <a16:creationId xmlns:a16="http://schemas.microsoft.com/office/drawing/2014/main" id="{8880EF69-173E-894B-B891-6DB6EE315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12" name="Titre 1">
            <a:extLst>
              <a:ext uri="{FF2B5EF4-FFF2-40B4-BE49-F238E27FC236}">
                <a16:creationId xmlns:a16="http://schemas.microsoft.com/office/drawing/2014/main" id="{C3341275-B9E7-4396-819A-0B80BEAE895E}"/>
              </a:ext>
            </a:extLst>
          </p:cNvPr>
          <p:cNvSpPr>
            <a:spLocks noGrp="1"/>
          </p:cNvSpPr>
          <p:nvPr>
            <p:ph type="ctrTitle" hasCustomPrompt="1"/>
          </p:nvPr>
        </p:nvSpPr>
        <p:spPr>
          <a:xfrm>
            <a:off x="719138" y="788400"/>
            <a:ext cx="6120000" cy="1980000"/>
          </a:xfrm>
        </p:spPr>
        <p:txBody>
          <a:bodyPr anchor="b"/>
          <a:lstStyle>
            <a:lvl1pPr algn="l">
              <a:defRPr sz="4000" b="1">
                <a:solidFill>
                  <a:srgbClr val="1D1D1B"/>
                </a:solidFill>
              </a:defRPr>
            </a:lvl1pPr>
          </a:lstStyle>
          <a:p>
            <a:r>
              <a:rPr lang="nb-NO" noProof="0"/>
              <a:t>Sett inn tittel på presentasjon</a:t>
            </a:r>
          </a:p>
        </p:txBody>
      </p:sp>
      <p:sp>
        <p:nvSpPr>
          <p:cNvPr id="14" name="Sous-titre 2">
            <a:extLst>
              <a:ext uri="{FF2B5EF4-FFF2-40B4-BE49-F238E27FC236}">
                <a16:creationId xmlns:a16="http://schemas.microsoft.com/office/drawing/2014/main" id="{2373D8D3-F684-4E17-911B-6F15FE34322A}"/>
              </a:ext>
            </a:extLst>
          </p:cNvPr>
          <p:cNvSpPr>
            <a:spLocks noGrp="1"/>
          </p:cNvSpPr>
          <p:nvPr>
            <p:ph type="subTitle" idx="1" hasCustomPrompt="1"/>
          </p:nvPr>
        </p:nvSpPr>
        <p:spPr>
          <a:xfrm>
            <a:off x="719138" y="3785955"/>
            <a:ext cx="6120000" cy="303643"/>
          </a:xfrm>
        </p:spPr>
        <p:txBody>
          <a:bodyPr anchor="t">
            <a:normAutofit/>
          </a:bodyPr>
          <a:lstStyle>
            <a:lvl1pPr marL="0" indent="0" algn="l">
              <a:buNone/>
              <a:defRPr sz="1400" b="0" cap="none" baseline="0">
                <a:solidFill>
                  <a:srgbClr val="1D1D1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sp>
        <p:nvSpPr>
          <p:cNvPr id="15" name="Text Placeholder 4">
            <a:extLst>
              <a:ext uri="{FF2B5EF4-FFF2-40B4-BE49-F238E27FC236}">
                <a16:creationId xmlns:a16="http://schemas.microsoft.com/office/drawing/2014/main" id="{16E58862-16D6-49AD-BD74-EA0E25B44EB6}"/>
              </a:ext>
            </a:extLst>
          </p:cNvPr>
          <p:cNvSpPr>
            <a:spLocks noGrp="1"/>
          </p:cNvSpPr>
          <p:nvPr>
            <p:ph type="body" sz="quarter" idx="10" hasCustomPrompt="1"/>
          </p:nvPr>
        </p:nvSpPr>
        <p:spPr>
          <a:xfrm>
            <a:off x="719138" y="4113588"/>
            <a:ext cx="6120000" cy="303643"/>
          </a:xfrm>
        </p:spPr>
        <p:txBody>
          <a:bodyPr>
            <a:normAutofit/>
          </a:bodyPr>
          <a:lstStyle>
            <a:lvl1pPr marL="0" indent="0">
              <a:buNone/>
              <a:defRPr sz="1400">
                <a:solidFill>
                  <a:srgbClr val="1D1D1B"/>
                </a:solidFill>
                <a:latin typeface="+mn-lt"/>
              </a:defRPr>
            </a:lvl1pPr>
          </a:lstStyle>
          <a:p>
            <a:pPr lvl="0"/>
            <a:r>
              <a:rPr lang="nb-NO" noProof="0" err="1"/>
              <a:t>xx.xx.xxxx</a:t>
            </a:r>
            <a:endParaRPr lang="nb-NO" noProof="0"/>
          </a:p>
        </p:txBody>
      </p:sp>
      <p:sp>
        <p:nvSpPr>
          <p:cNvPr id="13" name="Rectangle 12">
            <a:extLst>
              <a:ext uri="{FF2B5EF4-FFF2-40B4-BE49-F238E27FC236}">
                <a16:creationId xmlns:a16="http://schemas.microsoft.com/office/drawing/2014/main" id="{9C961300-7F4C-F34F-A7CB-6B9E0EC9EE41}"/>
              </a:ext>
            </a:extLst>
          </p:cNvPr>
          <p:cNvSpPr/>
          <p:nvPr userDrawn="1"/>
        </p:nvSpPr>
        <p:spPr>
          <a:xfrm>
            <a:off x="756000" y="3219017"/>
            <a:ext cx="720000" cy="36000"/>
          </a:xfrm>
          <a:prstGeom prst="rect">
            <a:avLst/>
          </a:prstGeom>
          <a:gradFill>
            <a:gsLst>
              <a:gs pos="0">
                <a:schemeClr val="tx2"/>
              </a:gs>
              <a:gs pos="50000">
                <a:schemeClr val="tx2"/>
              </a:gs>
              <a:gs pos="100000">
                <a:srgbClr val="EF7D00"/>
              </a:gs>
            </a:gsLst>
            <a:path path="circle">
              <a:fillToRect t="100000" r="100000"/>
            </a:path>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nb-NO" noProof="0">
              <a:solidFill>
                <a:schemeClr val="tx1"/>
              </a:solidFill>
            </a:endParaRPr>
          </a:p>
        </p:txBody>
      </p:sp>
    </p:spTree>
    <p:extLst>
      <p:ext uri="{BB962C8B-B14F-4D97-AF65-F5344CB8AC3E}">
        <p14:creationId xmlns:p14="http://schemas.microsoft.com/office/powerpoint/2010/main" val="28837018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Forside ballon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6CD13D-A7D3-8943-8561-B8AF0AC81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160" y="-10160"/>
            <a:ext cx="11493283" cy="5555892"/>
          </a:xfrm>
          <a:prstGeom prst="rect">
            <a:avLst/>
          </a:prstGeom>
          <a:ln>
            <a:noFill/>
          </a:ln>
        </p:spPr>
      </p:pic>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pic>
        <p:nvPicPr>
          <p:cNvPr id="10" name="Picture 9">
            <a:extLst>
              <a:ext uri="{FF2B5EF4-FFF2-40B4-BE49-F238E27FC236}">
                <a16:creationId xmlns:a16="http://schemas.microsoft.com/office/drawing/2014/main" id="{8880EF69-173E-894B-B891-6DB6EE315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15" name="Titre 1">
            <a:extLst>
              <a:ext uri="{FF2B5EF4-FFF2-40B4-BE49-F238E27FC236}">
                <a16:creationId xmlns:a16="http://schemas.microsoft.com/office/drawing/2014/main" id="{39D86390-607A-4364-A878-710892DFF9FC}"/>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nb-NO" noProof="0"/>
              <a:t>Sett inn tittel på presentasjon</a:t>
            </a:r>
          </a:p>
        </p:txBody>
      </p:sp>
      <p:sp>
        <p:nvSpPr>
          <p:cNvPr id="12" name="Sous-titre 2">
            <a:extLst>
              <a:ext uri="{FF2B5EF4-FFF2-40B4-BE49-F238E27FC236}">
                <a16:creationId xmlns:a16="http://schemas.microsoft.com/office/drawing/2014/main" id="{F42E55AC-2CA6-478C-BDD7-82B7C221D6B7}"/>
              </a:ext>
            </a:extLst>
          </p:cNvPr>
          <p:cNvSpPr>
            <a:spLocks noGrp="1"/>
          </p:cNvSpPr>
          <p:nvPr>
            <p:ph type="subTitle" idx="1" hasCustomPrompt="1"/>
          </p:nvPr>
        </p:nvSpPr>
        <p:spPr>
          <a:xfrm>
            <a:off x="719138" y="3785955"/>
            <a:ext cx="61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sp>
        <p:nvSpPr>
          <p:cNvPr id="14" name="Text Placeholder 4">
            <a:extLst>
              <a:ext uri="{FF2B5EF4-FFF2-40B4-BE49-F238E27FC236}">
                <a16:creationId xmlns:a16="http://schemas.microsoft.com/office/drawing/2014/main" id="{8F992C8B-9849-4870-BF02-0B43D60FFAEC}"/>
              </a:ext>
            </a:extLst>
          </p:cNvPr>
          <p:cNvSpPr>
            <a:spLocks noGrp="1"/>
          </p:cNvSpPr>
          <p:nvPr>
            <p:ph type="body" sz="quarter" idx="10" hasCustomPrompt="1"/>
          </p:nvPr>
        </p:nvSpPr>
        <p:spPr>
          <a:xfrm>
            <a:off x="719138" y="4113588"/>
            <a:ext cx="61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
        <p:nvSpPr>
          <p:cNvPr id="17" name="Rectangle 16">
            <a:extLst>
              <a:ext uri="{FF2B5EF4-FFF2-40B4-BE49-F238E27FC236}">
                <a16:creationId xmlns:a16="http://schemas.microsoft.com/office/drawing/2014/main" id="{934DFC3A-91F7-7040-8E65-409743CA06DC}"/>
              </a:ext>
            </a:extLst>
          </p:cNvPr>
          <p:cNvSpPr/>
          <p:nvPr userDrawn="1"/>
        </p:nvSpPr>
        <p:spPr>
          <a:xfrm>
            <a:off x="756000" y="3219017"/>
            <a:ext cx="720000" cy="36000"/>
          </a:xfrm>
          <a:prstGeom prst="rect">
            <a:avLst/>
          </a:prstGeom>
          <a:gradFill>
            <a:gsLst>
              <a:gs pos="0">
                <a:schemeClr val="tx2"/>
              </a:gs>
              <a:gs pos="50000">
                <a:schemeClr val="tx2"/>
              </a:gs>
              <a:gs pos="100000">
                <a:srgbClr val="EF7D00"/>
              </a:gs>
            </a:gsLst>
            <a:path path="circle">
              <a:fillToRect t="100000" r="100000"/>
            </a:path>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nb-NO" noProof="0">
              <a:solidFill>
                <a:schemeClr val="tx1"/>
              </a:solidFill>
            </a:endParaRPr>
          </a:p>
        </p:txBody>
      </p:sp>
    </p:spTree>
    <p:extLst>
      <p:ext uri="{BB962C8B-B14F-4D97-AF65-F5344CB8AC3E}">
        <p14:creationId xmlns:p14="http://schemas.microsoft.com/office/powerpoint/2010/main" val="3807022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orside dam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5A924E-BEC1-FD4A-B452-3A51C79870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1493284" cy="5515200"/>
          </a:xfrm>
          <a:prstGeom prst="rect">
            <a:avLst/>
          </a:prstGeom>
        </p:spPr>
      </p:pic>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pic>
        <p:nvPicPr>
          <p:cNvPr id="10" name="Picture 9">
            <a:extLst>
              <a:ext uri="{FF2B5EF4-FFF2-40B4-BE49-F238E27FC236}">
                <a16:creationId xmlns:a16="http://schemas.microsoft.com/office/drawing/2014/main" id="{8880EF69-173E-894B-B891-6DB6EE315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14" name="Titre 1">
            <a:extLst>
              <a:ext uri="{FF2B5EF4-FFF2-40B4-BE49-F238E27FC236}">
                <a16:creationId xmlns:a16="http://schemas.microsoft.com/office/drawing/2014/main" id="{197EC8D9-95B2-7549-B86E-2AD4A229809B}"/>
              </a:ext>
            </a:extLst>
          </p:cNvPr>
          <p:cNvSpPr txBox="1">
            <a:spLocks/>
          </p:cNvSpPr>
          <p:nvPr userDrawn="1"/>
        </p:nvSpPr>
        <p:spPr>
          <a:xfrm>
            <a:off x="0" y="0"/>
            <a:ext cx="6096001" cy="5515200"/>
          </a:xfrm>
          <a:prstGeom prst="rect">
            <a:avLst/>
          </a:prstGeom>
          <a:gradFill flip="none" rotWithShape="1">
            <a:gsLst>
              <a:gs pos="63000">
                <a:srgbClr val="5C5C5C">
                  <a:alpha val="34000"/>
                </a:srgbClr>
              </a:gs>
              <a:gs pos="100000">
                <a:schemeClr val="bg1">
                  <a:alpha val="0"/>
                </a:schemeClr>
              </a:gs>
            </a:gsLst>
            <a:lin ang="0" scaled="1"/>
            <a:tileRect/>
          </a:gradFill>
        </p:spPr>
        <p:txBody>
          <a:bodyPr lIns="720000" bIns="2628000" anchor="b"/>
          <a:lstStyle>
            <a:lvl1pPr algn="l" defTabSz="914400" rtl="0" eaLnBrk="1" latinLnBrk="0" hangingPunct="1">
              <a:lnSpc>
                <a:spcPct val="100000"/>
              </a:lnSpc>
              <a:spcBef>
                <a:spcPts val="600"/>
              </a:spcBef>
              <a:buNone/>
              <a:defRPr sz="4000" b="1" kern="1200">
                <a:solidFill>
                  <a:schemeClr val="bg1"/>
                </a:solidFill>
                <a:latin typeface="+mj-lt"/>
                <a:ea typeface="+mj-ea"/>
                <a:cs typeface="+mj-cs"/>
              </a:defRPr>
            </a:lvl1pPr>
          </a:lstStyle>
          <a:p>
            <a:endParaRPr lang="fr-FR"/>
          </a:p>
        </p:txBody>
      </p:sp>
      <p:sp>
        <p:nvSpPr>
          <p:cNvPr id="18" name="Rectangle 17">
            <a:extLst>
              <a:ext uri="{FF2B5EF4-FFF2-40B4-BE49-F238E27FC236}">
                <a16:creationId xmlns:a16="http://schemas.microsoft.com/office/drawing/2014/main" id="{1EE0874E-2CF2-B147-B174-136FD98ED3E0}"/>
              </a:ext>
            </a:extLst>
          </p:cNvPr>
          <p:cNvSpPr/>
          <p:nvPr userDrawn="1"/>
        </p:nvSpPr>
        <p:spPr>
          <a:xfrm>
            <a:off x="756000" y="3219017"/>
            <a:ext cx="720000" cy="36000"/>
          </a:xfrm>
          <a:prstGeom prst="rect">
            <a:avLst/>
          </a:prstGeom>
          <a:gradFill>
            <a:gsLst>
              <a:gs pos="0">
                <a:schemeClr val="tx2"/>
              </a:gs>
              <a:gs pos="50000">
                <a:schemeClr val="tx2"/>
              </a:gs>
              <a:gs pos="100000">
                <a:srgbClr val="EF7D00"/>
              </a:gs>
            </a:gsLst>
            <a:path path="circle">
              <a:fillToRect t="100000" r="100000"/>
            </a:path>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25000" lnSpcReduction="20000"/>
          </a:bodyPr>
          <a:lstStyle/>
          <a:p>
            <a:pPr algn="ctr"/>
            <a:endParaRPr lang="nb-NO" noProof="0">
              <a:solidFill>
                <a:schemeClr val="tx1"/>
              </a:solidFill>
            </a:endParaRPr>
          </a:p>
        </p:txBody>
      </p:sp>
      <p:sp>
        <p:nvSpPr>
          <p:cNvPr id="19" name="Titre 1">
            <a:extLst>
              <a:ext uri="{FF2B5EF4-FFF2-40B4-BE49-F238E27FC236}">
                <a16:creationId xmlns:a16="http://schemas.microsoft.com/office/drawing/2014/main" id="{BE649CA2-69A8-534B-B749-8A76FF40FC90}"/>
              </a:ext>
            </a:extLst>
          </p:cNvPr>
          <p:cNvSpPr>
            <a:spLocks noGrp="1"/>
          </p:cNvSpPr>
          <p:nvPr>
            <p:ph type="ctrTitle" hasCustomPrompt="1"/>
          </p:nvPr>
        </p:nvSpPr>
        <p:spPr>
          <a:xfrm>
            <a:off x="719138" y="788400"/>
            <a:ext cx="6120000" cy="1980000"/>
          </a:xfrm>
          <a:prstGeom prst="rect">
            <a:avLst/>
          </a:prstGeom>
        </p:spPr>
        <p:txBody>
          <a:bodyPr anchor="b">
            <a:normAutofit/>
          </a:bodyPr>
          <a:lstStyle>
            <a:lvl1pPr algn="l">
              <a:defRPr sz="4000" b="1">
                <a:solidFill>
                  <a:schemeClr val="bg1"/>
                </a:solidFill>
              </a:defRPr>
            </a:lvl1pPr>
          </a:lstStyle>
          <a:p>
            <a:r>
              <a:rPr lang="nb-NO" noProof="0"/>
              <a:t>Sett inn tittel på presentasjon</a:t>
            </a:r>
          </a:p>
        </p:txBody>
      </p:sp>
      <p:sp>
        <p:nvSpPr>
          <p:cNvPr id="12" name="Sous-titre 2">
            <a:extLst>
              <a:ext uri="{FF2B5EF4-FFF2-40B4-BE49-F238E27FC236}">
                <a16:creationId xmlns:a16="http://schemas.microsoft.com/office/drawing/2014/main" id="{FE5234F0-8CF2-4689-90B9-6B8A6F8DB195}"/>
              </a:ext>
            </a:extLst>
          </p:cNvPr>
          <p:cNvSpPr>
            <a:spLocks noGrp="1"/>
          </p:cNvSpPr>
          <p:nvPr>
            <p:ph type="subTitle" idx="1" hasCustomPrompt="1"/>
          </p:nvPr>
        </p:nvSpPr>
        <p:spPr>
          <a:xfrm>
            <a:off x="719138" y="3785955"/>
            <a:ext cx="61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sp>
        <p:nvSpPr>
          <p:cNvPr id="13" name="Text Placeholder 4">
            <a:extLst>
              <a:ext uri="{FF2B5EF4-FFF2-40B4-BE49-F238E27FC236}">
                <a16:creationId xmlns:a16="http://schemas.microsoft.com/office/drawing/2014/main" id="{DBE3D409-AEAC-41DA-90A1-82D79228DD4C}"/>
              </a:ext>
            </a:extLst>
          </p:cNvPr>
          <p:cNvSpPr>
            <a:spLocks noGrp="1"/>
          </p:cNvSpPr>
          <p:nvPr>
            <p:ph type="body" sz="quarter" idx="10" hasCustomPrompt="1"/>
          </p:nvPr>
        </p:nvSpPr>
        <p:spPr>
          <a:xfrm>
            <a:off x="719138" y="4113588"/>
            <a:ext cx="61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Tree>
    <p:extLst>
      <p:ext uri="{BB962C8B-B14F-4D97-AF65-F5344CB8AC3E}">
        <p14:creationId xmlns:p14="http://schemas.microsoft.com/office/powerpoint/2010/main" val="1755598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orside mann">
    <p:spTree>
      <p:nvGrpSpPr>
        <p:cNvPr id="1" name=""/>
        <p:cNvGrpSpPr/>
        <p:nvPr/>
      </p:nvGrpSpPr>
      <p:grpSpPr>
        <a:xfrm>
          <a:off x="0" y="0"/>
          <a:ext cx="0" cy="0"/>
          <a:chOff x="0" y="0"/>
          <a:chExt cx="0" cy="0"/>
        </a:xfrm>
      </p:grpSpPr>
      <p:pic>
        <p:nvPicPr>
          <p:cNvPr id="16" name="Picture Placeholder 8">
            <a:extLst>
              <a:ext uri="{FF2B5EF4-FFF2-40B4-BE49-F238E27FC236}">
                <a16:creationId xmlns:a16="http://schemas.microsoft.com/office/drawing/2014/main" id="{9DA31B0D-85FC-8050-A11D-3356145899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901"/>
          <a:stretch/>
        </p:blipFill>
        <p:spPr>
          <a:xfrm>
            <a:off x="1" y="0"/>
            <a:ext cx="11485790" cy="5515200"/>
          </a:xfrm>
          <a:prstGeom prst="rect">
            <a:avLst/>
          </a:prstGeom>
        </p:spPr>
      </p:pic>
      <p:sp>
        <p:nvSpPr>
          <p:cNvPr id="9" name="ZoneTexte 8"/>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pic>
        <p:nvPicPr>
          <p:cNvPr id="10" name="Picture 9">
            <a:extLst>
              <a:ext uri="{FF2B5EF4-FFF2-40B4-BE49-F238E27FC236}">
                <a16:creationId xmlns:a16="http://schemas.microsoft.com/office/drawing/2014/main" id="{8880EF69-173E-894B-B891-6DB6EE315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13" name="Titre 1">
            <a:extLst>
              <a:ext uri="{FF2B5EF4-FFF2-40B4-BE49-F238E27FC236}">
                <a16:creationId xmlns:a16="http://schemas.microsoft.com/office/drawing/2014/main" id="{EBC12D68-5729-E44D-9CD3-14320265FC4E}"/>
              </a:ext>
            </a:extLst>
          </p:cNvPr>
          <p:cNvSpPr txBox="1">
            <a:spLocks/>
          </p:cNvSpPr>
          <p:nvPr userDrawn="1"/>
        </p:nvSpPr>
        <p:spPr>
          <a:xfrm>
            <a:off x="0" y="0"/>
            <a:ext cx="6096001" cy="5515200"/>
          </a:xfrm>
          <a:prstGeom prst="rect">
            <a:avLst/>
          </a:prstGeom>
          <a:gradFill flip="none" rotWithShape="1">
            <a:gsLst>
              <a:gs pos="75000">
                <a:srgbClr val="5C5C5C">
                  <a:alpha val="20000"/>
                </a:srgbClr>
              </a:gs>
              <a:gs pos="40000">
                <a:schemeClr val="tx1">
                  <a:lumMod val="50000"/>
                  <a:alpha val="50000"/>
                </a:schemeClr>
              </a:gs>
              <a:gs pos="100000">
                <a:schemeClr val="bg1">
                  <a:alpha val="0"/>
                </a:schemeClr>
              </a:gs>
            </a:gsLst>
            <a:lin ang="0" scaled="1"/>
            <a:tileRect/>
          </a:gradFill>
        </p:spPr>
        <p:txBody>
          <a:bodyPr lIns="720000" bIns="2628000" anchor="b"/>
          <a:lstStyle>
            <a:lvl1pPr algn="l" defTabSz="914400" rtl="0" eaLnBrk="1" latinLnBrk="0" hangingPunct="1">
              <a:lnSpc>
                <a:spcPct val="100000"/>
              </a:lnSpc>
              <a:spcBef>
                <a:spcPts val="600"/>
              </a:spcBef>
              <a:buNone/>
              <a:defRPr sz="4000" b="1" kern="1200">
                <a:solidFill>
                  <a:schemeClr val="bg1"/>
                </a:solidFill>
                <a:latin typeface="+mj-lt"/>
                <a:ea typeface="+mj-ea"/>
                <a:cs typeface="+mj-cs"/>
              </a:defRPr>
            </a:lvl1pPr>
          </a:lstStyle>
          <a:p>
            <a:endParaRPr lang="fr-FR"/>
          </a:p>
        </p:txBody>
      </p:sp>
      <p:sp>
        <p:nvSpPr>
          <p:cNvPr id="18" name="Titre 1">
            <a:extLst>
              <a:ext uri="{FF2B5EF4-FFF2-40B4-BE49-F238E27FC236}">
                <a16:creationId xmlns:a16="http://schemas.microsoft.com/office/drawing/2014/main" id="{250ACA70-FC69-A047-ACF3-2F14128543D9}"/>
              </a:ext>
            </a:extLst>
          </p:cNvPr>
          <p:cNvSpPr>
            <a:spLocks noGrp="1"/>
          </p:cNvSpPr>
          <p:nvPr>
            <p:ph type="ctrTitle" hasCustomPrompt="1"/>
          </p:nvPr>
        </p:nvSpPr>
        <p:spPr>
          <a:xfrm>
            <a:off x="719138" y="788400"/>
            <a:ext cx="6120000" cy="1980000"/>
          </a:xfrm>
          <a:prstGeom prst="rect">
            <a:avLst/>
          </a:prstGeom>
        </p:spPr>
        <p:txBody>
          <a:bodyPr anchor="b"/>
          <a:lstStyle>
            <a:lvl1pPr algn="l">
              <a:defRPr sz="4000" b="1">
                <a:solidFill>
                  <a:schemeClr val="bg1"/>
                </a:solidFill>
              </a:defRPr>
            </a:lvl1pPr>
          </a:lstStyle>
          <a:p>
            <a:r>
              <a:rPr lang="nb-NO" noProof="0"/>
              <a:t>Sett inn tittel på presentasjon</a:t>
            </a:r>
          </a:p>
        </p:txBody>
      </p:sp>
      <p:sp>
        <p:nvSpPr>
          <p:cNvPr id="12" name="Sous-titre 2">
            <a:extLst>
              <a:ext uri="{FF2B5EF4-FFF2-40B4-BE49-F238E27FC236}">
                <a16:creationId xmlns:a16="http://schemas.microsoft.com/office/drawing/2014/main" id="{8BC3D078-F972-49F3-83E1-4B5E679462DC}"/>
              </a:ext>
            </a:extLst>
          </p:cNvPr>
          <p:cNvSpPr>
            <a:spLocks noGrp="1"/>
          </p:cNvSpPr>
          <p:nvPr>
            <p:ph type="subTitle" idx="1" hasCustomPrompt="1"/>
          </p:nvPr>
        </p:nvSpPr>
        <p:spPr>
          <a:xfrm>
            <a:off x="719138" y="3785955"/>
            <a:ext cx="61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sp>
        <p:nvSpPr>
          <p:cNvPr id="15" name="Text Placeholder 4">
            <a:extLst>
              <a:ext uri="{FF2B5EF4-FFF2-40B4-BE49-F238E27FC236}">
                <a16:creationId xmlns:a16="http://schemas.microsoft.com/office/drawing/2014/main" id="{A3C490BB-E324-477E-A697-1E43951C08EE}"/>
              </a:ext>
            </a:extLst>
          </p:cNvPr>
          <p:cNvSpPr>
            <a:spLocks noGrp="1"/>
          </p:cNvSpPr>
          <p:nvPr>
            <p:ph type="body" sz="quarter" idx="10" hasCustomPrompt="1"/>
          </p:nvPr>
        </p:nvSpPr>
        <p:spPr>
          <a:xfrm>
            <a:off x="719138" y="4113588"/>
            <a:ext cx="61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Tree>
    <p:extLst>
      <p:ext uri="{BB962C8B-B14F-4D97-AF65-F5344CB8AC3E}">
        <p14:creationId xmlns:p14="http://schemas.microsoft.com/office/powerpoint/2010/main" val="846514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Forside sett inn bilde">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hasCustomPrompt="1"/>
          </p:nvPr>
        </p:nvSpPr>
        <p:spPr>
          <a:xfrm>
            <a:off x="0" y="0"/>
            <a:ext cx="11473200" cy="5417345"/>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noProof="0"/>
              <a:t>Klikk på ikonet for å legge til bilde</a:t>
            </a:r>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0" y="-15853"/>
            <a:ext cx="5372100" cy="5433197"/>
          </a:xfrm>
          <a:gradFill flip="none" rotWithShape="1">
            <a:gsLst>
              <a:gs pos="90000">
                <a:srgbClr val="5C5C5C">
                  <a:alpha val="17000"/>
                </a:srgbClr>
              </a:gs>
              <a:gs pos="36000">
                <a:schemeClr val="tx1">
                  <a:lumMod val="75000"/>
                  <a:alpha val="44000"/>
                </a:schemeClr>
              </a:gs>
              <a:gs pos="100000">
                <a:schemeClr val="accent1">
                  <a:lumMod val="30000"/>
                  <a:lumOff val="70000"/>
                  <a:alpha val="11000"/>
                </a:schemeClr>
              </a:gs>
            </a:gsLst>
            <a:lin ang="0" scaled="1"/>
            <a:tileRect/>
          </a:gradFill>
        </p:spPr>
        <p:txBody>
          <a:bodyPr lIns="720000" bIns="2628000" anchor="b"/>
          <a:lstStyle>
            <a:lvl1pPr algn="l">
              <a:defRPr sz="4000" b="1">
                <a:solidFill>
                  <a:schemeClr val="bg1"/>
                </a:solidFill>
              </a:defRPr>
            </a:lvl1pPr>
          </a:lstStyle>
          <a:p>
            <a:r>
              <a:rPr lang="nb-NO" noProof="0"/>
              <a:t>Sett inn tittel på presentasjon</a:t>
            </a:r>
          </a:p>
        </p:txBody>
      </p:sp>
      <p:cxnSp>
        <p:nvCxnSpPr>
          <p:cNvPr id="18" name="Connecteur droit 17"/>
          <p:cNvCxnSpPr>
            <a:cxnSpLocks/>
          </p:cNvCxnSpPr>
          <p:nvPr userDrawn="1"/>
        </p:nvCxnSpPr>
        <p:spPr>
          <a:xfrm>
            <a:off x="12465934" y="10160"/>
            <a:ext cx="0" cy="55959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ZoneTexte 19"/>
          <p:cNvSpPr txBox="1"/>
          <p:nvPr userDrawn="1"/>
        </p:nvSpPr>
        <p:spPr>
          <a:xfrm>
            <a:off x="12526894" y="-76575"/>
            <a:ext cx="2836672" cy="646331"/>
          </a:xfrm>
          <a:prstGeom prst="rect">
            <a:avLst/>
          </a:prstGeom>
          <a:noFill/>
        </p:spPr>
        <p:txBody>
          <a:bodyPr wrap="square" rtlCol="0">
            <a:spAutoFit/>
          </a:bodyPr>
          <a:lstStyle/>
          <a:p>
            <a:r>
              <a:rPr lang="en-GB" sz="1200" noProof="0"/>
              <a:t>For å endre bilde, slett nåværende bilde og klikk på ikonet for å hente nytt bilde fra ditt bibliotek.</a:t>
            </a:r>
          </a:p>
        </p:txBody>
      </p:sp>
      <p:cxnSp>
        <p:nvCxnSpPr>
          <p:cNvPr id="17" name="Connecteur droit 15">
            <a:extLst>
              <a:ext uri="{FF2B5EF4-FFF2-40B4-BE49-F238E27FC236}">
                <a16:creationId xmlns:a16="http://schemas.microsoft.com/office/drawing/2014/main" id="{AEF24AFE-FBAB-41D2-A417-422A4E08E341}"/>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3E0534C-88A8-4062-B974-97E1371549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174154" y="6064776"/>
            <a:ext cx="2319130" cy="295227"/>
          </a:xfrm>
          <a:prstGeom prst="rect">
            <a:avLst/>
          </a:prstGeom>
        </p:spPr>
      </p:pic>
      <p:sp>
        <p:nvSpPr>
          <p:cNvPr id="19" name="ZoneTexte 8">
            <a:extLst>
              <a:ext uri="{FF2B5EF4-FFF2-40B4-BE49-F238E27FC236}">
                <a16:creationId xmlns:a16="http://schemas.microsoft.com/office/drawing/2014/main" id="{726D5BFD-9D2E-4387-BD1C-795EEF816192}"/>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21" name="Rectangle 20">
            <a:extLst>
              <a:ext uri="{FF2B5EF4-FFF2-40B4-BE49-F238E27FC236}">
                <a16:creationId xmlns:a16="http://schemas.microsoft.com/office/drawing/2014/main" id="{8D3EB1F4-7F19-42AA-A59B-9FD433795D43}"/>
              </a:ext>
            </a:extLst>
          </p:cNvPr>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1" name="Sous-titre 2">
            <a:extLst>
              <a:ext uri="{FF2B5EF4-FFF2-40B4-BE49-F238E27FC236}">
                <a16:creationId xmlns:a16="http://schemas.microsoft.com/office/drawing/2014/main" id="{35202595-7704-435E-A83A-BB1204CB3EF5}"/>
              </a:ext>
            </a:extLst>
          </p:cNvPr>
          <p:cNvSpPr>
            <a:spLocks noGrp="1"/>
          </p:cNvSpPr>
          <p:nvPr>
            <p:ph type="subTitle" idx="1" hasCustomPrompt="1"/>
          </p:nvPr>
        </p:nvSpPr>
        <p:spPr>
          <a:xfrm>
            <a:off x="719138" y="3785955"/>
            <a:ext cx="43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sp>
        <p:nvSpPr>
          <p:cNvPr id="12" name="Text Placeholder 4">
            <a:extLst>
              <a:ext uri="{FF2B5EF4-FFF2-40B4-BE49-F238E27FC236}">
                <a16:creationId xmlns:a16="http://schemas.microsoft.com/office/drawing/2014/main" id="{A1DE50DC-B6F4-48C3-948E-6F3C6C28ECF6}"/>
              </a:ext>
            </a:extLst>
          </p:cNvPr>
          <p:cNvSpPr>
            <a:spLocks noGrp="1"/>
          </p:cNvSpPr>
          <p:nvPr>
            <p:ph type="body" sz="quarter" idx="10" hasCustomPrompt="1"/>
          </p:nvPr>
        </p:nvSpPr>
        <p:spPr>
          <a:xfrm>
            <a:off x="719138" y="4113588"/>
            <a:ext cx="43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Tree>
    <p:extLst>
      <p:ext uri="{BB962C8B-B14F-4D97-AF65-F5344CB8AC3E}">
        <p14:creationId xmlns:p14="http://schemas.microsoft.com/office/powerpoint/2010/main" val="3245512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kst m/undertittel">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D4A9F7-26C5-4694-A296-7076D5CEB337}"/>
              </a:ext>
            </a:extLst>
          </p:cNvPr>
          <p:cNvSpPr>
            <a:spLocks noGrp="1"/>
          </p:cNvSpPr>
          <p:nvPr>
            <p:ph type="body" sz="quarter" idx="10" hasCustomPrompt="1"/>
          </p:nvPr>
        </p:nvSpPr>
        <p:spPr>
          <a:xfrm>
            <a:off x="720183" y="1780674"/>
            <a:ext cx="10749412" cy="4345867"/>
          </a:xfrm>
        </p:spPr>
        <p:txBody>
          <a:bodyPr lIns="75600" tIns="75600" rIns="75600" bIns="75600">
            <a:normAutofit/>
          </a:bodyPr>
          <a:lstStyle>
            <a:lvl1pPr marL="265113" indent="-265113">
              <a:defRPr/>
            </a:lvl1pPr>
            <a:lvl2pPr marL="541338" indent="-276225">
              <a:defRPr/>
            </a:lvl2pPr>
          </a:lstStyle>
          <a:p>
            <a:pPr lvl="0"/>
            <a:r>
              <a:rPr lang="nb-NO" noProof="0"/>
              <a:t>Tekst – Tahoma 18pt</a:t>
            </a:r>
          </a:p>
          <a:p>
            <a:pPr lvl="1"/>
            <a:r>
              <a:rPr lang="nb-NO" noProof="0"/>
              <a:t>Andre nivå</a:t>
            </a:r>
          </a:p>
        </p:txBody>
      </p:sp>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468000"/>
          </a:xfrm>
          <a:prstGeom prst="rect">
            <a:avLst/>
          </a:prstGeom>
        </p:spPr>
        <p:txBody>
          <a:bodyPr vert="horz" lIns="0" tIns="0" rIns="0" bIns="0" rtlCol="0" anchor="t">
            <a:normAutofit/>
          </a:bodyPr>
          <a:lstStyle>
            <a:lvl1pPr>
              <a:defRPr/>
            </a:lvl1pPr>
          </a:lstStyle>
          <a:p>
            <a:r>
              <a:rPr lang="nb-NO" noProof="0"/>
              <a:t>Tittel</a:t>
            </a:r>
          </a:p>
        </p:txBody>
      </p:sp>
      <p:sp>
        <p:nvSpPr>
          <p:cNvPr id="9" name="ZoneTexte 8">
            <a:extLst>
              <a:ext uri="{FF2B5EF4-FFF2-40B4-BE49-F238E27FC236}">
                <a16:creationId xmlns:a16="http://schemas.microsoft.com/office/drawing/2014/main" id="{330B3B81-CB18-49F2-A0E3-637EFF665D98}"/>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0" name="Rectangle 9">
            <a:extLst>
              <a:ext uri="{FF2B5EF4-FFF2-40B4-BE49-F238E27FC236}">
                <a16:creationId xmlns:a16="http://schemas.microsoft.com/office/drawing/2014/main" id="{D86BF4AE-C967-4346-99C5-1B876420959E}"/>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 name="Text Placeholder 2">
            <a:extLst>
              <a:ext uri="{FF2B5EF4-FFF2-40B4-BE49-F238E27FC236}">
                <a16:creationId xmlns:a16="http://schemas.microsoft.com/office/drawing/2014/main" id="{FEB83AE5-597B-4E3F-BC6D-DD2BE2269DB3}"/>
              </a:ext>
            </a:extLst>
          </p:cNvPr>
          <p:cNvSpPr>
            <a:spLocks noGrp="1"/>
          </p:cNvSpPr>
          <p:nvPr>
            <p:ph type="body" sz="quarter" idx="11" hasCustomPrompt="1"/>
          </p:nvPr>
        </p:nvSpPr>
        <p:spPr>
          <a:xfrm>
            <a:off x="719136" y="1264898"/>
            <a:ext cx="10749411" cy="360000"/>
          </a:xfrm>
        </p:spPr>
        <p:txBody>
          <a:bodyPr lIns="36000"/>
          <a:lstStyle>
            <a:lvl1pPr marL="0" indent="0">
              <a:buNone/>
              <a:defRPr sz="2000" b="0">
                <a:latin typeface="+mj-lt"/>
              </a:defRPr>
            </a:lvl1pPr>
          </a:lstStyle>
          <a:p>
            <a:pPr lvl="0"/>
            <a:r>
              <a:rPr lang="nb-NO" noProof="0"/>
              <a:t>Undertittel</a:t>
            </a:r>
          </a:p>
        </p:txBody>
      </p:sp>
    </p:spTree>
    <p:extLst>
      <p:ext uri="{BB962C8B-B14F-4D97-AF65-F5344CB8AC3E}">
        <p14:creationId xmlns:p14="http://schemas.microsoft.com/office/powerpoint/2010/main" val="2566792544"/>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rside sett inn bilde bred">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hasCustomPrompt="1"/>
          </p:nvPr>
        </p:nvSpPr>
        <p:spPr>
          <a:xfrm>
            <a:off x="0" y="-1"/>
            <a:ext cx="12191999"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noProof="0"/>
              <a:t>Klikk på ikonet for å legge til bilde</a:t>
            </a:r>
          </a:p>
        </p:txBody>
      </p:sp>
      <p:sp>
        <p:nvSpPr>
          <p:cNvPr id="22" name="Espace réservé du texte 8">
            <a:extLst>
              <a:ext uri="{FF2B5EF4-FFF2-40B4-BE49-F238E27FC236}">
                <a16:creationId xmlns:a16="http://schemas.microsoft.com/office/drawing/2014/main" id="{E6665D20-3F31-4A31-A265-30321D0FA876}"/>
              </a:ext>
            </a:extLst>
          </p:cNvPr>
          <p:cNvSpPr>
            <a:spLocks noGrp="1"/>
          </p:cNvSpPr>
          <p:nvPr>
            <p:ph type="body" sz="quarter" idx="17" hasCustomPrompt="1"/>
          </p:nvPr>
        </p:nvSpPr>
        <p:spPr>
          <a:xfrm>
            <a:off x="1" y="3363686"/>
            <a:ext cx="12191998" cy="2741913"/>
          </a:xfrm>
          <a:gradFill>
            <a:gsLst>
              <a:gs pos="36000">
                <a:srgbClr val="252525">
                  <a:alpha val="31000"/>
                </a:srgbClr>
              </a:gs>
              <a:gs pos="100000">
                <a:schemeClr val="tx1">
                  <a:lumMod val="50000"/>
                  <a:alpha val="40000"/>
                </a:schemeClr>
              </a:gs>
              <a:gs pos="0">
                <a:schemeClr val="tx1">
                  <a:lumMod val="50000"/>
                  <a:alpha val="0"/>
                </a:schemeClr>
              </a:gs>
            </a:gsLst>
            <a:lin ang="5400000" scaled="1"/>
          </a:gradFill>
          <a:ln w="3175">
            <a:noFill/>
          </a:ln>
        </p:spPr>
        <p:txBody>
          <a:bodyPr lIns="720000" tIns="864000" rIns="0" bIns="1332000" anchor="b">
            <a:normAutofit/>
          </a:bodyPr>
          <a:lstStyle>
            <a:lvl1pPr marL="0" indent="0">
              <a:buNone/>
              <a:defRPr sz="3600" b="1" baseline="0">
                <a:solidFill>
                  <a:schemeClr val="bg1"/>
                </a:solidFill>
              </a:defRPr>
            </a:lvl1pPr>
          </a:lstStyle>
          <a:p>
            <a:pPr lvl="0"/>
            <a:r>
              <a:rPr lang="nb-NO" noProof="0"/>
              <a:t>Sett inn tittel på presentasjon</a:t>
            </a:r>
          </a:p>
        </p:txBody>
      </p:sp>
      <p:sp>
        <p:nvSpPr>
          <p:cNvPr id="13" name="ZoneTexte 8">
            <a:extLst>
              <a:ext uri="{FF2B5EF4-FFF2-40B4-BE49-F238E27FC236}">
                <a16:creationId xmlns:a16="http://schemas.microsoft.com/office/drawing/2014/main" id="{AC1A6883-4C96-4433-97A7-0D5DD3804542}"/>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6" name="Rectangle 15">
            <a:extLst>
              <a:ext uri="{FF2B5EF4-FFF2-40B4-BE49-F238E27FC236}">
                <a16:creationId xmlns:a16="http://schemas.microsoft.com/office/drawing/2014/main" id="{F5EF060F-8B3D-4E82-9076-E72DDF1B7E31}"/>
              </a:ext>
            </a:extLst>
          </p:cNvPr>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7" name="Text Placeholder 4">
            <a:extLst>
              <a:ext uri="{FF2B5EF4-FFF2-40B4-BE49-F238E27FC236}">
                <a16:creationId xmlns:a16="http://schemas.microsoft.com/office/drawing/2014/main" id="{D063A181-2FD9-4F9B-9D94-41743E35AAF3}"/>
              </a:ext>
            </a:extLst>
          </p:cNvPr>
          <p:cNvSpPr>
            <a:spLocks noGrp="1"/>
          </p:cNvSpPr>
          <p:nvPr>
            <p:ph type="body" sz="quarter" idx="10" hasCustomPrompt="1"/>
          </p:nvPr>
        </p:nvSpPr>
        <p:spPr>
          <a:xfrm>
            <a:off x="719138" y="5382832"/>
            <a:ext cx="6120000" cy="303643"/>
          </a:xfrm>
        </p:spPr>
        <p:txBody>
          <a:bodyPr>
            <a:normAutofit/>
          </a:bodyPr>
          <a:lstStyle>
            <a:lvl1pPr marL="0" indent="0">
              <a:buNone/>
              <a:defRPr sz="1400">
                <a:solidFill>
                  <a:schemeClr val="bg1"/>
                </a:solidFill>
                <a:latin typeface="+mn-lt"/>
              </a:defRPr>
            </a:lvl1pPr>
          </a:lstStyle>
          <a:p>
            <a:pPr lvl="0"/>
            <a:r>
              <a:rPr lang="nb-NO" noProof="0"/>
              <a:t>xx.xx.xxxx</a:t>
            </a:r>
          </a:p>
        </p:txBody>
      </p:sp>
      <p:sp>
        <p:nvSpPr>
          <p:cNvPr id="21" name="Sous-titre 2">
            <a:extLst>
              <a:ext uri="{FF2B5EF4-FFF2-40B4-BE49-F238E27FC236}">
                <a16:creationId xmlns:a16="http://schemas.microsoft.com/office/drawing/2014/main" id="{067770CD-D7F0-4DAD-B500-7CE55BDF1CDC}"/>
              </a:ext>
            </a:extLst>
          </p:cNvPr>
          <p:cNvSpPr>
            <a:spLocks noGrp="1"/>
          </p:cNvSpPr>
          <p:nvPr>
            <p:ph type="subTitle" idx="1" hasCustomPrompt="1"/>
          </p:nvPr>
        </p:nvSpPr>
        <p:spPr>
          <a:xfrm>
            <a:off x="719138" y="5055201"/>
            <a:ext cx="6120000" cy="303643"/>
          </a:xfrm>
        </p:spPr>
        <p:txBody>
          <a:bodyPr anchor="t">
            <a:normAutofit/>
          </a:bodyPr>
          <a:lstStyle>
            <a:lvl1pPr marL="0" indent="0" algn="l">
              <a:buNone/>
              <a:defRPr sz="1400" b="0" cap="none"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noProof="0"/>
              <a:t>Navn/Undertittel</a:t>
            </a:r>
          </a:p>
        </p:txBody>
      </p:sp>
      <p:cxnSp>
        <p:nvCxnSpPr>
          <p:cNvPr id="10" name="Connecteur droit 17">
            <a:extLst>
              <a:ext uri="{FF2B5EF4-FFF2-40B4-BE49-F238E27FC236}">
                <a16:creationId xmlns:a16="http://schemas.microsoft.com/office/drawing/2014/main" id="{767CF56A-4BA7-4B67-8FB5-0D941D4B8A91}"/>
              </a:ext>
            </a:extLst>
          </p:cNvPr>
          <p:cNvCxnSpPr>
            <a:cxnSpLocks/>
          </p:cNvCxnSpPr>
          <p:nvPr userDrawn="1"/>
        </p:nvCxnSpPr>
        <p:spPr>
          <a:xfrm>
            <a:off x="12465934" y="10160"/>
            <a:ext cx="0" cy="55959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ZoneTexte 19">
            <a:extLst>
              <a:ext uri="{FF2B5EF4-FFF2-40B4-BE49-F238E27FC236}">
                <a16:creationId xmlns:a16="http://schemas.microsoft.com/office/drawing/2014/main" id="{A78761EC-C067-4D3C-84DB-817AB0248037}"/>
              </a:ext>
            </a:extLst>
          </p:cNvPr>
          <p:cNvSpPr txBox="1"/>
          <p:nvPr userDrawn="1"/>
        </p:nvSpPr>
        <p:spPr>
          <a:xfrm>
            <a:off x="12526894" y="-76575"/>
            <a:ext cx="2836672" cy="646331"/>
          </a:xfrm>
          <a:prstGeom prst="rect">
            <a:avLst/>
          </a:prstGeom>
          <a:noFill/>
        </p:spPr>
        <p:txBody>
          <a:bodyPr wrap="square" rtlCol="0">
            <a:spAutoFit/>
          </a:bodyPr>
          <a:lstStyle/>
          <a:p>
            <a:r>
              <a:rPr lang="en-GB" sz="1200" noProof="0"/>
              <a:t>For å endre bilde, slett nåværende bilde og klikk på ikonet for å hente nytt bilde fra ditt bibliotek.</a:t>
            </a:r>
          </a:p>
        </p:txBody>
      </p:sp>
    </p:spTree>
    <p:extLst>
      <p:ext uri="{BB962C8B-B14F-4D97-AF65-F5344CB8AC3E}">
        <p14:creationId xmlns:p14="http://schemas.microsoft.com/office/powerpoint/2010/main" val="22496920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rød">
    <p:spTree>
      <p:nvGrpSpPr>
        <p:cNvPr id="1" name=""/>
        <p:cNvGrpSpPr/>
        <p:nvPr/>
      </p:nvGrpSpPr>
      <p:grpSpPr>
        <a:xfrm>
          <a:off x="0" y="0"/>
          <a:ext cx="0" cy="0"/>
          <a:chOff x="0" y="0"/>
          <a:chExt cx="0" cy="0"/>
        </a:xfrm>
      </p:grpSpPr>
      <p:sp>
        <p:nvSpPr>
          <p:cNvPr id="29" name="Rectangle 28"/>
          <p:cNvSpPr/>
          <p:nvPr userDrawn="1"/>
        </p:nvSpPr>
        <p:spPr>
          <a:xfrm>
            <a:off x="0" y="-8019"/>
            <a:ext cx="12192000" cy="6113615"/>
          </a:xfrm>
          <a:prstGeom prst="rect">
            <a:avLst/>
          </a:prstGeom>
          <a:gradFill flip="none" rotWithShape="1">
            <a:gsLst>
              <a:gs pos="50000">
                <a:schemeClr val="tx2"/>
              </a:gs>
              <a:gs pos="100000">
                <a:srgbClr val="EF7D0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37502" y="1523766"/>
            <a:ext cx="10753200" cy="609619"/>
          </a:xfrm>
        </p:spPr>
        <p:txBody>
          <a:bodyPr anchor="ctr" anchorCtr="0">
            <a:normAutofit/>
          </a:bodyPr>
          <a:lstStyle>
            <a:lvl1pPr marL="0" indent="0">
              <a:buNone/>
              <a:defRPr sz="1500" b="0">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37502" y="2180165"/>
            <a:ext cx="10753200" cy="611523"/>
          </a:xfrm>
        </p:spPr>
        <p:txBody>
          <a:bodyPr anchor="ctr" anchorCtr="0">
            <a:normAutofit/>
          </a:bodyPr>
          <a:lstStyle>
            <a:lvl1pPr marL="0" indent="0">
              <a:buNone/>
              <a:defRPr sz="1500" b="0">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37502" y="2824820"/>
            <a:ext cx="10753200" cy="612000"/>
          </a:xfrm>
        </p:spPr>
        <p:txBody>
          <a:bodyPr anchor="ctr" anchorCtr="0">
            <a:normAutofit/>
          </a:bodyPr>
          <a:lstStyle>
            <a:lvl1pPr marL="0" indent="0">
              <a:buNone/>
              <a:defRPr sz="1500" b="0">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37502" y="3469952"/>
            <a:ext cx="10753200" cy="611999"/>
          </a:xfrm>
        </p:spPr>
        <p:txBody>
          <a:bodyPr anchor="ctr" anchorCtr="0">
            <a:normAutofit/>
          </a:bodyPr>
          <a:lstStyle>
            <a:lvl1pPr marL="0" indent="0">
              <a:buNone/>
              <a:defRPr sz="1500" b="0">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37502" y="4115083"/>
            <a:ext cx="10753200" cy="617239"/>
          </a:xfrm>
        </p:spPr>
        <p:txBody>
          <a:bodyPr anchor="ctr" anchorCtr="0">
            <a:normAutofit/>
          </a:bodyPr>
          <a:lstStyle>
            <a:lvl1pPr marL="0" indent="0">
              <a:buNone/>
              <a:defRPr sz="1500" b="0">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37502" y="4751804"/>
            <a:ext cx="10753200" cy="612000"/>
          </a:xfrm>
        </p:spPr>
        <p:txBody>
          <a:bodyPr anchor="ctr" anchorCtr="0">
            <a:normAutofit/>
          </a:bodyPr>
          <a:lstStyle>
            <a:lvl1pPr marL="0" indent="0">
              <a:buNone/>
              <a:defRPr sz="1500" b="0">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24" name="ZoneTexte 23"/>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 name="Text Placeholder 2">
            <a:extLst>
              <a:ext uri="{FF2B5EF4-FFF2-40B4-BE49-F238E27FC236}">
                <a16:creationId xmlns:a16="http://schemas.microsoft.com/office/drawing/2014/main" id="{F5D63719-72E0-4526-B466-31D06C686F98}"/>
              </a:ext>
            </a:extLst>
          </p:cNvPr>
          <p:cNvSpPr>
            <a:spLocks noGrp="1"/>
          </p:cNvSpPr>
          <p:nvPr>
            <p:ph type="body" sz="quarter" idx="24" hasCustomPrompt="1"/>
          </p:nvPr>
        </p:nvSpPr>
        <p:spPr>
          <a:xfrm>
            <a:off x="720826" y="735433"/>
            <a:ext cx="10753200" cy="547200"/>
          </a:xfrm>
        </p:spPr>
        <p:txBody>
          <a:bodyPr/>
          <a:lstStyle>
            <a:lvl1pPr marL="0" indent="0">
              <a:buNone/>
              <a:defRPr sz="3000" b="1">
                <a:solidFill>
                  <a:schemeClr val="bg1"/>
                </a:solidFill>
                <a:latin typeface="+mj-lt"/>
              </a:defRPr>
            </a:lvl1pPr>
          </a:lstStyle>
          <a:p>
            <a:pPr lvl="0"/>
            <a:r>
              <a:rPr lang="nb-NO" noProof="0"/>
              <a:t>Sett inn agenda/tittel</a:t>
            </a:r>
          </a:p>
        </p:txBody>
      </p:sp>
    </p:spTree>
    <p:extLst>
      <p:ext uri="{BB962C8B-B14F-4D97-AF65-F5344CB8AC3E}">
        <p14:creationId xmlns:p14="http://schemas.microsoft.com/office/powerpoint/2010/main" val="2286699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sett inn bilde bre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B74B9A2-3062-0748-98B2-0510B1EDFC95}"/>
              </a:ext>
            </a:extLst>
          </p:cNvPr>
          <p:cNvSpPr/>
          <p:nvPr userDrawn="1"/>
        </p:nvSpPr>
        <p:spPr>
          <a:xfrm>
            <a:off x="-8890" y="0"/>
            <a:ext cx="5721588" cy="6105586"/>
          </a:xfrm>
          <a:prstGeom prst="rect">
            <a:avLst/>
          </a:prstGeom>
          <a:gradFill>
            <a:gsLst>
              <a:gs pos="73000">
                <a:schemeClr val="tx1">
                  <a:lumMod val="50000"/>
                  <a:alpha val="21000"/>
                </a:schemeClr>
              </a:gs>
              <a:gs pos="4000">
                <a:schemeClr val="tx1">
                  <a:lumMod val="50000"/>
                  <a:alpha val="40000"/>
                </a:schemeClr>
              </a:gs>
              <a:gs pos="100000">
                <a:schemeClr val="tx1">
                  <a:lumMod val="50000"/>
                  <a:alpha val="0"/>
                </a:schemeClr>
              </a:gs>
            </a:gsLst>
            <a:lin ang="0" scaled="1"/>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sz="1400">
              <a:solidFill>
                <a:schemeClr val="bg2">
                  <a:lumMod val="25000"/>
                </a:schemeClr>
              </a:solidFill>
            </a:endParaRPr>
          </a:p>
        </p:txBody>
      </p:sp>
      <p:sp>
        <p:nvSpPr>
          <p:cNvPr id="16" name="Picture Placeholder 2">
            <a:extLst>
              <a:ext uri="{FF2B5EF4-FFF2-40B4-BE49-F238E27FC236}">
                <a16:creationId xmlns:a16="http://schemas.microsoft.com/office/drawing/2014/main" id="{DD0F66AD-774F-4391-8C02-EF5505897EA8}"/>
              </a:ext>
            </a:extLst>
          </p:cNvPr>
          <p:cNvSpPr>
            <a:spLocks noGrp="1"/>
          </p:cNvSpPr>
          <p:nvPr>
            <p:ph type="pic" sz="quarter" idx="24" hasCustomPrompt="1"/>
          </p:nvPr>
        </p:nvSpPr>
        <p:spPr>
          <a:xfrm>
            <a:off x="0" y="0"/>
            <a:ext cx="12192000" cy="6105596"/>
          </a:xfrm>
          <a:gradFill>
            <a:gsLst>
              <a:gs pos="73000">
                <a:schemeClr val="tx1">
                  <a:lumMod val="50000"/>
                  <a:alpha val="21000"/>
                </a:schemeClr>
              </a:gs>
              <a:gs pos="4000">
                <a:schemeClr val="tx1">
                  <a:lumMod val="50000"/>
                  <a:alpha val="40000"/>
                </a:schemeClr>
              </a:gs>
              <a:gs pos="100000">
                <a:schemeClr val="tx1">
                  <a:lumMod val="50000"/>
                  <a:alpha val="0"/>
                </a:schemeClr>
              </a:gs>
            </a:gsLst>
            <a:lin ang="0" scaled="0"/>
          </a:gradFill>
        </p:spPr>
        <p:txBody>
          <a:bodyPr anchor="ctr"/>
          <a:lstStyle>
            <a:lvl1pPr marL="0" indent="0" algn="ctr">
              <a:buNone/>
              <a:defRPr sz="1400" b="0"/>
            </a:lvl1pPr>
          </a:lstStyle>
          <a:p>
            <a:r>
              <a:rPr lang="nb-NO" noProof="0"/>
              <a:t>Klikk på ikonet for å legge til bilde</a:t>
            </a:r>
          </a:p>
        </p:txBody>
      </p:sp>
      <p:sp>
        <p:nvSpPr>
          <p:cNvPr id="24" name="ZoneTexte 23"/>
          <p:cNvSpPr txBox="1"/>
          <p:nvPr userDrawn="1"/>
        </p:nvSpPr>
        <p:spPr>
          <a:xfrm>
            <a:off x="252000" y="-374907"/>
            <a:ext cx="4080298" cy="276999"/>
          </a:xfrm>
          <a:prstGeom prst="rect">
            <a:avLst/>
          </a:prstGeom>
          <a:noFill/>
        </p:spPr>
        <p:txBody>
          <a:bodyPr wrap="square" rtlCol="0">
            <a:spAutoFit/>
          </a:bodyPr>
          <a:lstStyle/>
          <a:p>
            <a:r>
              <a:rPr lang="en-GB" sz="1200" noProof="0"/>
              <a:t>Farge på tekst</a:t>
            </a:r>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1" name="Espace réservé du texte 10">
            <a:extLst>
              <a:ext uri="{FF2B5EF4-FFF2-40B4-BE49-F238E27FC236}">
                <a16:creationId xmlns:a16="http://schemas.microsoft.com/office/drawing/2014/main" id="{425E13D3-6E30-4B29-B200-2DBCEE20DC04}"/>
              </a:ext>
            </a:extLst>
          </p:cNvPr>
          <p:cNvSpPr>
            <a:spLocks noGrp="1"/>
          </p:cNvSpPr>
          <p:nvPr>
            <p:ph type="body" sz="quarter" idx="26" hasCustomPrompt="1"/>
          </p:nvPr>
        </p:nvSpPr>
        <p:spPr>
          <a:xfrm>
            <a:off x="17722" y="1523766"/>
            <a:ext cx="4995120" cy="609619"/>
          </a:xfrm>
        </p:spPr>
        <p:txBody>
          <a:bodyPr lIns="1432800" anchor="ctr" anchorCtr="0">
            <a:normAutofit/>
          </a:bodyPr>
          <a:lstStyle>
            <a:lvl1pPr marL="0" indent="0">
              <a:buNone/>
              <a:defRPr sz="18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18pt</a:t>
            </a:r>
          </a:p>
        </p:txBody>
      </p:sp>
      <p:sp>
        <p:nvSpPr>
          <p:cNvPr id="32" name="Espace réservé du texte 10">
            <a:extLst>
              <a:ext uri="{FF2B5EF4-FFF2-40B4-BE49-F238E27FC236}">
                <a16:creationId xmlns:a16="http://schemas.microsoft.com/office/drawing/2014/main" id="{5A927644-E382-4E89-8788-947F9A4918FF}"/>
              </a:ext>
            </a:extLst>
          </p:cNvPr>
          <p:cNvSpPr>
            <a:spLocks noGrp="1"/>
          </p:cNvSpPr>
          <p:nvPr>
            <p:ph type="body" sz="quarter" idx="27" hasCustomPrompt="1"/>
          </p:nvPr>
        </p:nvSpPr>
        <p:spPr>
          <a:xfrm>
            <a:off x="17722" y="2180165"/>
            <a:ext cx="4995120" cy="611523"/>
          </a:xfrm>
        </p:spPr>
        <p:txBody>
          <a:bodyPr lIns="1432800" anchor="ctr" anchorCtr="0">
            <a:normAutofit/>
          </a:bodyPr>
          <a:lstStyle>
            <a:lvl1pPr marL="0" indent="0">
              <a:buNone/>
              <a:defRPr sz="18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18pt</a:t>
            </a:r>
          </a:p>
        </p:txBody>
      </p:sp>
      <p:sp>
        <p:nvSpPr>
          <p:cNvPr id="33" name="Espace réservé du texte 10">
            <a:extLst>
              <a:ext uri="{FF2B5EF4-FFF2-40B4-BE49-F238E27FC236}">
                <a16:creationId xmlns:a16="http://schemas.microsoft.com/office/drawing/2014/main" id="{395D4048-0A21-4B41-8A37-EA4AD389235D}"/>
              </a:ext>
            </a:extLst>
          </p:cNvPr>
          <p:cNvSpPr>
            <a:spLocks noGrp="1"/>
          </p:cNvSpPr>
          <p:nvPr>
            <p:ph type="body" sz="quarter" idx="28" hasCustomPrompt="1"/>
          </p:nvPr>
        </p:nvSpPr>
        <p:spPr>
          <a:xfrm>
            <a:off x="17722" y="2824820"/>
            <a:ext cx="4995120" cy="612000"/>
          </a:xfrm>
        </p:spPr>
        <p:txBody>
          <a:bodyPr lIns="1432800" anchor="ctr" anchorCtr="0">
            <a:normAutofit/>
          </a:bodyPr>
          <a:lstStyle>
            <a:lvl1pPr marL="0" indent="0">
              <a:buNone/>
              <a:defRPr sz="18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18pt</a:t>
            </a:r>
          </a:p>
        </p:txBody>
      </p:sp>
      <p:sp>
        <p:nvSpPr>
          <p:cNvPr id="34" name="Espace réservé du texte 10">
            <a:extLst>
              <a:ext uri="{FF2B5EF4-FFF2-40B4-BE49-F238E27FC236}">
                <a16:creationId xmlns:a16="http://schemas.microsoft.com/office/drawing/2014/main" id="{C23E40EA-55AC-461C-92C9-CAB8E47C91DB}"/>
              </a:ext>
            </a:extLst>
          </p:cNvPr>
          <p:cNvSpPr>
            <a:spLocks noGrp="1"/>
          </p:cNvSpPr>
          <p:nvPr>
            <p:ph type="body" sz="quarter" idx="29" hasCustomPrompt="1"/>
          </p:nvPr>
        </p:nvSpPr>
        <p:spPr>
          <a:xfrm>
            <a:off x="17722" y="3469952"/>
            <a:ext cx="4995120" cy="611999"/>
          </a:xfrm>
        </p:spPr>
        <p:txBody>
          <a:bodyPr lIns="1432800" anchor="ctr" anchorCtr="0">
            <a:normAutofit/>
          </a:bodyPr>
          <a:lstStyle>
            <a:lvl1pPr marL="0" indent="0">
              <a:buNone/>
              <a:defRPr sz="18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18pt</a:t>
            </a:r>
          </a:p>
        </p:txBody>
      </p:sp>
      <p:sp>
        <p:nvSpPr>
          <p:cNvPr id="35" name="Espace réservé du texte 10">
            <a:extLst>
              <a:ext uri="{FF2B5EF4-FFF2-40B4-BE49-F238E27FC236}">
                <a16:creationId xmlns:a16="http://schemas.microsoft.com/office/drawing/2014/main" id="{75E1A1B9-B35C-473C-98B3-F8E96854804C}"/>
              </a:ext>
            </a:extLst>
          </p:cNvPr>
          <p:cNvSpPr>
            <a:spLocks noGrp="1"/>
          </p:cNvSpPr>
          <p:nvPr>
            <p:ph type="body" sz="quarter" idx="30" hasCustomPrompt="1"/>
          </p:nvPr>
        </p:nvSpPr>
        <p:spPr>
          <a:xfrm>
            <a:off x="17722" y="4115083"/>
            <a:ext cx="4995120" cy="617239"/>
          </a:xfrm>
        </p:spPr>
        <p:txBody>
          <a:bodyPr lIns="1432800" anchor="ctr" anchorCtr="0">
            <a:normAutofit/>
          </a:bodyPr>
          <a:lstStyle>
            <a:lvl1pPr marL="0" indent="0">
              <a:buNone/>
              <a:defRPr sz="18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18pt</a:t>
            </a:r>
          </a:p>
        </p:txBody>
      </p:sp>
      <p:sp>
        <p:nvSpPr>
          <p:cNvPr id="17" name="Text Placeholder 2">
            <a:extLst>
              <a:ext uri="{FF2B5EF4-FFF2-40B4-BE49-F238E27FC236}">
                <a16:creationId xmlns:a16="http://schemas.microsoft.com/office/drawing/2014/main" id="{1284B1BC-0825-4C14-94DB-64EFD8F5364D}"/>
              </a:ext>
            </a:extLst>
          </p:cNvPr>
          <p:cNvSpPr>
            <a:spLocks noGrp="1"/>
          </p:cNvSpPr>
          <p:nvPr>
            <p:ph type="body" sz="quarter" idx="31" hasCustomPrompt="1"/>
          </p:nvPr>
        </p:nvSpPr>
        <p:spPr>
          <a:xfrm>
            <a:off x="0" y="0"/>
            <a:ext cx="12192000" cy="1476986"/>
          </a:xfrm>
          <a:gradFill flip="none" rotWithShape="1">
            <a:gsLst>
              <a:gs pos="89000">
                <a:schemeClr val="tx1">
                  <a:lumMod val="50000"/>
                  <a:alpha val="6000"/>
                </a:schemeClr>
              </a:gs>
              <a:gs pos="4000">
                <a:schemeClr val="tx1">
                  <a:lumMod val="50000"/>
                  <a:alpha val="31000"/>
                </a:schemeClr>
              </a:gs>
              <a:gs pos="100000">
                <a:schemeClr val="tx1">
                  <a:lumMod val="50000"/>
                  <a:alpha val="0"/>
                </a:schemeClr>
              </a:gs>
            </a:gsLst>
            <a:lin ang="5400000" scaled="1"/>
            <a:tileRect/>
          </a:gradFill>
        </p:spPr>
        <p:txBody>
          <a:bodyPr lIns="1404000" tIns="738000"/>
          <a:lstStyle>
            <a:lvl1pPr marL="0" indent="0">
              <a:buNone/>
              <a:defRPr sz="3000" b="1">
                <a:solidFill>
                  <a:schemeClr val="bg1"/>
                </a:solidFill>
                <a:latin typeface="+mj-lt"/>
              </a:defRPr>
            </a:lvl1pPr>
          </a:lstStyle>
          <a:p>
            <a:pPr lvl="0"/>
            <a:r>
              <a:rPr lang="nb-NO" noProof="0"/>
              <a:t>Sett inn agenda/tittel</a:t>
            </a:r>
          </a:p>
        </p:txBody>
      </p:sp>
      <p:cxnSp>
        <p:nvCxnSpPr>
          <p:cNvPr id="14" name="Connecteur droit 17">
            <a:extLst>
              <a:ext uri="{FF2B5EF4-FFF2-40B4-BE49-F238E27FC236}">
                <a16:creationId xmlns:a16="http://schemas.microsoft.com/office/drawing/2014/main" id="{8C2E0A80-AF03-479D-8353-D8C4DD9AD6E1}"/>
              </a:ext>
            </a:extLst>
          </p:cNvPr>
          <p:cNvCxnSpPr>
            <a:cxnSpLocks/>
          </p:cNvCxnSpPr>
          <p:nvPr userDrawn="1"/>
        </p:nvCxnSpPr>
        <p:spPr>
          <a:xfrm>
            <a:off x="12465934" y="10160"/>
            <a:ext cx="0" cy="55959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ZoneTexte 19">
            <a:extLst>
              <a:ext uri="{FF2B5EF4-FFF2-40B4-BE49-F238E27FC236}">
                <a16:creationId xmlns:a16="http://schemas.microsoft.com/office/drawing/2014/main" id="{5CF9D8F9-48B8-40F1-9EE9-E7357FCB114E}"/>
              </a:ext>
            </a:extLst>
          </p:cNvPr>
          <p:cNvSpPr txBox="1"/>
          <p:nvPr userDrawn="1"/>
        </p:nvSpPr>
        <p:spPr>
          <a:xfrm>
            <a:off x="12526894" y="-76575"/>
            <a:ext cx="2836672" cy="646331"/>
          </a:xfrm>
          <a:prstGeom prst="rect">
            <a:avLst/>
          </a:prstGeom>
          <a:noFill/>
        </p:spPr>
        <p:txBody>
          <a:bodyPr wrap="square" rtlCol="0">
            <a:spAutoFit/>
          </a:bodyPr>
          <a:lstStyle/>
          <a:p>
            <a:r>
              <a:rPr lang="en-GB" sz="1200" noProof="0"/>
              <a:t>For å endre bilde, slett nåværende bilde og klikk på ikonet for å hente nytt bilde fra ditt bibliotek.</a:t>
            </a:r>
          </a:p>
        </p:txBody>
      </p:sp>
    </p:spTree>
    <p:extLst>
      <p:ext uri="{BB962C8B-B14F-4D97-AF65-F5344CB8AC3E}">
        <p14:creationId xmlns:p14="http://schemas.microsoft.com/office/powerpoint/2010/main" val="4294942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sett inn bilde">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4FEAB8EB-B209-4FA7-8450-E4FE2B90369E}"/>
              </a:ext>
            </a:extLst>
          </p:cNvPr>
          <p:cNvSpPr>
            <a:spLocks noGrp="1"/>
          </p:cNvSpPr>
          <p:nvPr>
            <p:ph type="body" sz="quarter" idx="25" hasCustomPrompt="1"/>
          </p:nvPr>
        </p:nvSpPr>
        <p:spPr>
          <a:xfrm>
            <a:off x="720826" y="735433"/>
            <a:ext cx="10753200" cy="547200"/>
          </a:xfrm>
        </p:spPr>
        <p:txBody>
          <a:bodyPr/>
          <a:lstStyle>
            <a:lvl1pPr marL="0" indent="0">
              <a:buNone/>
              <a:defRPr sz="3000" b="1">
                <a:solidFill>
                  <a:schemeClr val="bg2">
                    <a:lumMod val="25000"/>
                  </a:schemeClr>
                </a:solidFill>
                <a:latin typeface="+mj-lt"/>
              </a:defRPr>
            </a:lvl1pPr>
          </a:lstStyle>
          <a:p>
            <a:pPr lvl="0"/>
            <a:r>
              <a:rPr lang="nb-NO" noProof="0"/>
              <a:t>Sett inn agenda/tittel</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719136" y="1826419"/>
            <a:ext cx="5674685" cy="524679"/>
          </a:xfrm>
        </p:spPr>
        <p:txBody>
          <a:bodyPr anchor="ctr" anchorCtr="0"/>
          <a:lstStyle>
            <a:lvl1pPr marL="0" indent="0">
              <a:buNone/>
              <a:defRPr sz="15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719136" y="2490788"/>
            <a:ext cx="5674685" cy="524679"/>
          </a:xfrm>
        </p:spPr>
        <p:txBody>
          <a:bodyPr anchor="ctr" anchorCtr="0"/>
          <a:lstStyle>
            <a:lvl1pPr marL="0" indent="0">
              <a:buNone/>
              <a:defRPr sz="15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719136" y="3155157"/>
            <a:ext cx="5674685" cy="524679"/>
          </a:xfrm>
        </p:spPr>
        <p:txBody>
          <a:bodyPr anchor="ctr" anchorCtr="0"/>
          <a:lstStyle>
            <a:lvl1pPr marL="0" indent="0">
              <a:buNone/>
              <a:defRPr sz="15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719136" y="3819526"/>
            <a:ext cx="5674685" cy="524679"/>
          </a:xfrm>
        </p:spPr>
        <p:txBody>
          <a:bodyPr anchor="ctr" anchorCtr="0"/>
          <a:lstStyle>
            <a:lvl1pPr marL="0" indent="0">
              <a:buNone/>
              <a:defRPr sz="15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719136" y="4483895"/>
            <a:ext cx="5674685" cy="524679"/>
          </a:xfrm>
        </p:spPr>
        <p:txBody>
          <a:bodyPr anchor="ctr" anchorCtr="0"/>
          <a:lstStyle>
            <a:lvl1pPr marL="0" indent="0">
              <a:buNone/>
              <a:defRPr sz="15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719136" y="5148262"/>
            <a:ext cx="5674685" cy="524679"/>
          </a:xfrm>
        </p:spPr>
        <p:txBody>
          <a:bodyPr anchor="ctr" anchorCtr="0"/>
          <a:lstStyle>
            <a:lvl1pPr marL="0" indent="0">
              <a:buNone/>
              <a:defRPr sz="15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15pt</a:t>
            </a:r>
          </a:p>
        </p:txBody>
      </p:sp>
      <p:sp>
        <p:nvSpPr>
          <p:cNvPr id="24" name="Espace réservé pour une image  2">
            <a:extLst>
              <a:ext uri="{FF2B5EF4-FFF2-40B4-BE49-F238E27FC236}">
                <a16:creationId xmlns:a16="http://schemas.microsoft.com/office/drawing/2014/main" id="{6308D7D9-6833-45E5-89E1-E5B5B2F4792C}"/>
              </a:ext>
            </a:extLst>
          </p:cNvPr>
          <p:cNvSpPr>
            <a:spLocks noGrp="1"/>
          </p:cNvSpPr>
          <p:nvPr>
            <p:ph type="pic" idx="24" hasCustomPrompt="1"/>
          </p:nvPr>
        </p:nvSpPr>
        <p:spPr>
          <a:xfrm>
            <a:off x="6788894" y="1410981"/>
            <a:ext cx="4680000" cy="4680000"/>
          </a:xfrm>
          <a:solidFill>
            <a:schemeClr val="bg1">
              <a:lumMod val="95000"/>
            </a:schemeClr>
          </a:solidFill>
        </p:spPr>
        <p:txBody>
          <a:bodyPr anchor="ctr"/>
          <a:lstStyle>
            <a:lvl1pPr marL="0" indent="0" algn="ctr">
              <a:buNone/>
              <a:defRPr sz="1400" b="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noProof="0"/>
              <a:t>Klikk på ikonet for å legge til bilde</a:t>
            </a:r>
          </a:p>
        </p:txBody>
      </p:sp>
      <p:sp>
        <p:nvSpPr>
          <p:cNvPr id="20" name="ZoneTexte 8">
            <a:extLst>
              <a:ext uri="{FF2B5EF4-FFF2-40B4-BE49-F238E27FC236}">
                <a16:creationId xmlns:a16="http://schemas.microsoft.com/office/drawing/2014/main" id="{EF1F1A8F-5886-40E2-BAF3-7415B3B5C3F9}"/>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26" name="Rectangle 25">
            <a:extLst>
              <a:ext uri="{FF2B5EF4-FFF2-40B4-BE49-F238E27FC236}">
                <a16:creationId xmlns:a16="http://schemas.microsoft.com/office/drawing/2014/main" id="{D50E9E3B-3623-4E38-84FB-233B291CDF35}"/>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cxnSp>
        <p:nvCxnSpPr>
          <p:cNvPr id="14" name="Connecteur droit 17">
            <a:extLst>
              <a:ext uri="{FF2B5EF4-FFF2-40B4-BE49-F238E27FC236}">
                <a16:creationId xmlns:a16="http://schemas.microsoft.com/office/drawing/2014/main" id="{EFE961A1-22B8-4E64-858D-60386914E5ED}"/>
              </a:ext>
            </a:extLst>
          </p:cNvPr>
          <p:cNvCxnSpPr>
            <a:cxnSpLocks/>
          </p:cNvCxnSpPr>
          <p:nvPr userDrawn="1"/>
        </p:nvCxnSpPr>
        <p:spPr>
          <a:xfrm>
            <a:off x="12465934" y="10160"/>
            <a:ext cx="0" cy="55959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ZoneTexte 19">
            <a:extLst>
              <a:ext uri="{FF2B5EF4-FFF2-40B4-BE49-F238E27FC236}">
                <a16:creationId xmlns:a16="http://schemas.microsoft.com/office/drawing/2014/main" id="{7CE87996-07CF-4F93-AF67-0805204320F9}"/>
              </a:ext>
            </a:extLst>
          </p:cNvPr>
          <p:cNvSpPr txBox="1"/>
          <p:nvPr userDrawn="1"/>
        </p:nvSpPr>
        <p:spPr>
          <a:xfrm>
            <a:off x="12526894" y="-76575"/>
            <a:ext cx="2836672" cy="646331"/>
          </a:xfrm>
          <a:prstGeom prst="rect">
            <a:avLst/>
          </a:prstGeom>
          <a:noFill/>
        </p:spPr>
        <p:txBody>
          <a:bodyPr wrap="square" rtlCol="0">
            <a:spAutoFit/>
          </a:bodyPr>
          <a:lstStyle/>
          <a:p>
            <a:r>
              <a:rPr lang="en-GB" sz="1200" noProof="0"/>
              <a:t>For å endre bilde, slett nåværende bilde og klikk på ikonet for å hente nytt bilde fra ditt bibliotek.</a:t>
            </a:r>
          </a:p>
        </p:txBody>
      </p:sp>
    </p:spTree>
    <p:extLst>
      <p:ext uri="{BB962C8B-B14F-4D97-AF65-F5344CB8AC3E}">
        <p14:creationId xmlns:p14="http://schemas.microsoft.com/office/powerpoint/2010/main" val="314695172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kulepunkter">
    <p:spTree>
      <p:nvGrpSpPr>
        <p:cNvPr id="1" name=""/>
        <p:cNvGrpSpPr/>
        <p:nvPr/>
      </p:nvGrpSpPr>
      <p:grpSpPr>
        <a:xfrm>
          <a:off x="0" y="0"/>
          <a:ext cx="0" cy="0"/>
          <a:chOff x="0" y="0"/>
          <a:chExt cx="0" cy="0"/>
        </a:xfrm>
      </p:grpSpPr>
      <p:sp>
        <p:nvSpPr>
          <p:cNvPr id="29" name="Rectangle 28"/>
          <p:cNvSpPr/>
          <p:nvPr userDrawn="1"/>
        </p:nvSpPr>
        <p:spPr>
          <a:xfrm>
            <a:off x="0" y="-8019"/>
            <a:ext cx="12192000" cy="6113615"/>
          </a:xfrm>
          <a:prstGeom prst="rect">
            <a:avLst/>
          </a:prstGeom>
          <a:gradFill flip="none" rotWithShape="1">
            <a:gsLst>
              <a:gs pos="50000">
                <a:schemeClr val="tx2"/>
              </a:gs>
              <a:gs pos="100000">
                <a:srgbClr val="EF7D0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
        <p:nvSpPr>
          <p:cNvPr id="24" name="ZoneTexte 23"/>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25" name="Rectangle 24"/>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 name="Text Placeholder 2">
            <a:extLst>
              <a:ext uri="{FF2B5EF4-FFF2-40B4-BE49-F238E27FC236}">
                <a16:creationId xmlns:a16="http://schemas.microsoft.com/office/drawing/2014/main" id="{F5D63719-72E0-4526-B466-31D06C686F98}"/>
              </a:ext>
            </a:extLst>
          </p:cNvPr>
          <p:cNvSpPr>
            <a:spLocks noGrp="1"/>
          </p:cNvSpPr>
          <p:nvPr>
            <p:ph type="body" sz="quarter" idx="24" hasCustomPrompt="1"/>
          </p:nvPr>
        </p:nvSpPr>
        <p:spPr>
          <a:xfrm>
            <a:off x="720826" y="735433"/>
            <a:ext cx="10753200" cy="547200"/>
          </a:xfrm>
        </p:spPr>
        <p:txBody>
          <a:bodyPr/>
          <a:lstStyle>
            <a:lvl1pPr marL="0" indent="0">
              <a:buNone/>
              <a:defRPr sz="3000" b="1">
                <a:solidFill>
                  <a:schemeClr val="bg1"/>
                </a:solidFill>
                <a:latin typeface="+mj-lt"/>
              </a:defRPr>
            </a:lvl1pPr>
          </a:lstStyle>
          <a:p>
            <a:pPr lvl="0"/>
            <a:r>
              <a:rPr lang="nb-NO" noProof="0"/>
              <a:t>Sett inn agenda/tittel</a:t>
            </a:r>
          </a:p>
        </p:txBody>
      </p:sp>
      <p:sp>
        <p:nvSpPr>
          <p:cNvPr id="8" name="Text Placeholder 4">
            <a:extLst>
              <a:ext uri="{FF2B5EF4-FFF2-40B4-BE49-F238E27FC236}">
                <a16:creationId xmlns:a16="http://schemas.microsoft.com/office/drawing/2014/main" id="{4D6CA68C-8A7C-4C39-962A-2017D8F34789}"/>
              </a:ext>
            </a:extLst>
          </p:cNvPr>
          <p:cNvSpPr>
            <a:spLocks noGrp="1"/>
          </p:cNvSpPr>
          <p:nvPr>
            <p:ph type="body" sz="quarter" idx="10" hasCustomPrompt="1"/>
          </p:nvPr>
        </p:nvSpPr>
        <p:spPr>
          <a:xfrm>
            <a:off x="720183" y="1587611"/>
            <a:ext cx="10749412" cy="4078404"/>
          </a:xfrm>
        </p:spPr>
        <p:txBody>
          <a:bodyPr lIns="75600" tIns="75600" rIns="75600" bIns="75600">
            <a:normAutofit/>
          </a:bodyPr>
          <a:lstStyle>
            <a:lvl1pPr marL="265113" indent="-265113">
              <a:buClr>
                <a:schemeClr val="bg1"/>
              </a:buClr>
              <a:defRPr sz="2000">
                <a:solidFill>
                  <a:schemeClr val="bg1"/>
                </a:solidFill>
              </a:defRPr>
            </a:lvl1pPr>
            <a:lvl2pPr marL="541338" indent="-276225">
              <a:buClr>
                <a:schemeClr val="bg1"/>
              </a:buClr>
              <a:defRPr>
                <a:solidFill>
                  <a:schemeClr val="bg1"/>
                </a:solidFill>
              </a:defRPr>
            </a:lvl2pPr>
          </a:lstStyle>
          <a:p>
            <a:pPr lvl="0"/>
            <a:r>
              <a:rPr lang="nb-NO" noProof="0"/>
              <a:t>Tekst – Tahoma 20pt</a:t>
            </a:r>
          </a:p>
        </p:txBody>
      </p:sp>
    </p:spTree>
    <p:extLst>
      <p:ext uri="{BB962C8B-B14F-4D97-AF65-F5344CB8AC3E}">
        <p14:creationId xmlns:p14="http://schemas.microsoft.com/office/powerpoint/2010/main" val="18852398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apittel rø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normAutofit/>
          </a:bodyPr>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noProof="0"/>
              <a:t>Sett inn kapitteloverskrift</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none" baseline="0">
                <a:solidFill>
                  <a:srgbClr val="CD0C31"/>
                </a:solidFill>
              </a:defRPr>
            </a:lvl1pPr>
          </a:lstStyle>
          <a:p>
            <a:pPr lvl="0"/>
            <a:r>
              <a:rPr lang="nb-NO" noProof="0"/>
              <a:t>Sett inn undertittel</a:t>
            </a:r>
          </a:p>
        </p:txBody>
      </p:sp>
      <p:sp>
        <p:nvSpPr>
          <p:cNvPr id="18" name="Rectangle 17"/>
          <p:cNvSpPr/>
          <p:nvPr userDrawn="1"/>
        </p:nvSpPr>
        <p:spPr>
          <a:xfrm>
            <a:off x="0" y="-1297"/>
            <a:ext cx="6089904" cy="6114312"/>
          </a:xfrm>
          <a:prstGeom prst="rect">
            <a:avLst/>
          </a:prstGeom>
          <a:gradFill flip="none" rotWithShape="1">
            <a:gsLst>
              <a:gs pos="50000">
                <a:schemeClr val="tx2"/>
              </a:gs>
              <a:gs pos="100000">
                <a:srgbClr val="EF7D0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
        <p:nvSpPr>
          <p:cNvPr id="5" name="Titre 1">
            <a:extLst>
              <a:ext uri="{FF2B5EF4-FFF2-40B4-BE49-F238E27FC236}">
                <a16:creationId xmlns:a16="http://schemas.microsoft.com/office/drawing/2014/main" id="{EB9C6A43-9882-44C2-9457-A2617A41382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nb-NO" noProof="0"/>
              <a:t>NN</a:t>
            </a:r>
          </a:p>
        </p:txBody>
      </p:sp>
      <p:cxnSp>
        <p:nvCxnSpPr>
          <p:cNvPr id="6" name="Connecteur droit 13">
            <a:extLst>
              <a:ext uri="{FF2B5EF4-FFF2-40B4-BE49-F238E27FC236}">
                <a16:creationId xmlns:a16="http://schemas.microsoft.com/office/drawing/2014/main" id="{156CB738-4016-4654-8FC6-3D9653A3361F}"/>
              </a:ext>
            </a:extLst>
          </p:cNvPr>
          <p:cNvCxnSpPr>
            <a:cxnSpLocks/>
          </p:cNvCxnSpPr>
          <p:nvPr userDrawn="1"/>
        </p:nvCxnSpPr>
        <p:spPr>
          <a:xfrm>
            <a:off x="12465934" y="0"/>
            <a:ext cx="0" cy="41587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ZoneTexte 14">
            <a:extLst>
              <a:ext uri="{FF2B5EF4-FFF2-40B4-BE49-F238E27FC236}">
                <a16:creationId xmlns:a16="http://schemas.microsoft.com/office/drawing/2014/main" id="{BC841E41-B260-4AD9-A20A-BA7314B6E808}"/>
              </a:ext>
            </a:extLst>
          </p:cNvPr>
          <p:cNvSpPr txBox="1"/>
          <p:nvPr userDrawn="1"/>
        </p:nvSpPr>
        <p:spPr>
          <a:xfrm>
            <a:off x="12526894" y="-45791"/>
            <a:ext cx="2836672" cy="461665"/>
          </a:xfrm>
          <a:prstGeom prst="rect">
            <a:avLst/>
          </a:prstGeom>
          <a:noFill/>
        </p:spPr>
        <p:txBody>
          <a:bodyPr wrap="square" rtlCol="0">
            <a:spAutoFit/>
          </a:bodyPr>
          <a:lstStyle/>
          <a:p>
            <a:r>
              <a:rPr lang="en-GB" sz="1200" noProof="0"/>
              <a:t>Rediger NN-boks for å endre kapittelnummer.</a:t>
            </a: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apittel grønn">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normAutofit/>
          </a:bodyPr>
          <a:lstStyle>
            <a:lvl1pPr marL="0" indent="0">
              <a:spcBef>
                <a:spcPts val="0"/>
              </a:spcBef>
              <a:buNone/>
              <a:defRPr sz="3600" b="1">
                <a:solidFill>
                  <a:srgbClr val="00A188"/>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noProof="0"/>
              <a:t>Sett inn kapitteloverskrift</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none" baseline="0">
                <a:solidFill>
                  <a:srgbClr val="00A188"/>
                </a:solidFill>
              </a:defRPr>
            </a:lvl1pPr>
          </a:lstStyle>
          <a:p>
            <a:pPr lvl="0"/>
            <a:r>
              <a:rPr lang="nb-NO" noProof="0"/>
              <a:t>Sett inn undertittel</a:t>
            </a:r>
          </a:p>
        </p:txBody>
      </p:sp>
      <p:sp>
        <p:nvSpPr>
          <p:cNvPr id="15" name="Rectangle 14"/>
          <p:cNvSpPr/>
          <p:nvPr userDrawn="1"/>
        </p:nvSpPr>
        <p:spPr>
          <a:xfrm>
            <a:off x="0" y="-1"/>
            <a:ext cx="6090168" cy="6120962"/>
          </a:xfrm>
          <a:prstGeom prst="rect">
            <a:avLst/>
          </a:prstGeom>
          <a:gradFill flip="none" rotWithShape="1">
            <a:gsLst>
              <a:gs pos="50000">
                <a:srgbClr val="00A188"/>
              </a:gs>
              <a:gs pos="100000">
                <a:srgbClr val="95C11F"/>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
        <p:nvSpPr>
          <p:cNvPr id="5" name="Titre 1">
            <a:extLst>
              <a:ext uri="{FF2B5EF4-FFF2-40B4-BE49-F238E27FC236}">
                <a16:creationId xmlns:a16="http://schemas.microsoft.com/office/drawing/2014/main" id="{CED532FE-CE64-4E37-9E0C-398EB43B37A8}"/>
              </a:ext>
            </a:extLst>
          </p:cNvPr>
          <p:cNvSpPr>
            <a:spLocks noGrp="1"/>
          </p:cNvSpPr>
          <p:nvPr>
            <p:ph type="title" hasCustomPrompt="1"/>
          </p:nvPr>
        </p:nvSpPr>
        <p:spPr>
          <a:xfrm>
            <a:off x="6618979" y="1116000"/>
            <a:ext cx="2880000" cy="1620000"/>
          </a:xfrm>
        </p:spPr>
        <p:txBody>
          <a:bodyPr anchor="ctr"/>
          <a:lstStyle>
            <a:lvl1pPr>
              <a:defRPr sz="13500" b="1">
                <a:solidFill>
                  <a:srgbClr val="00A188"/>
                </a:solidFill>
              </a:defRPr>
            </a:lvl1pPr>
          </a:lstStyle>
          <a:p>
            <a:r>
              <a:rPr lang="nb-NO" noProof="0"/>
              <a:t>NN</a:t>
            </a:r>
          </a:p>
        </p:txBody>
      </p:sp>
      <p:cxnSp>
        <p:nvCxnSpPr>
          <p:cNvPr id="8" name="Connecteur droit 13">
            <a:extLst>
              <a:ext uri="{FF2B5EF4-FFF2-40B4-BE49-F238E27FC236}">
                <a16:creationId xmlns:a16="http://schemas.microsoft.com/office/drawing/2014/main" id="{0CEB51FB-527E-4C06-BC31-C335491E7E24}"/>
              </a:ext>
            </a:extLst>
          </p:cNvPr>
          <p:cNvCxnSpPr>
            <a:cxnSpLocks/>
          </p:cNvCxnSpPr>
          <p:nvPr userDrawn="1"/>
        </p:nvCxnSpPr>
        <p:spPr>
          <a:xfrm>
            <a:off x="12465934" y="0"/>
            <a:ext cx="0" cy="41587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ZoneTexte 14">
            <a:extLst>
              <a:ext uri="{FF2B5EF4-FFF2-40B4-BE49-F238E27FC236}">
                <a16:creationId xmlns:a16="http://schemas.microsoft.com/office/drawing/2014/main" id="{94DFCB5B-C30B-4802-8F4E-A4B742BEDC3E}"/>
              </a:ext>
            </a:extLst>
          </p:cNvPr>
          <p:cNvSpPr txBox="1"/>
          <p:nvPr userDrawn="1"/>
        </p:nvSpPr>
        <p:spPr>
          <a:xfrm>
            <a:off x="12526894" y="-45791"/>
            <a:ext cx="2836672" cy="461665"/>
          </a:xfrm>
          <a:prstGeom prst="rect">
            <a:avLst/>
          </a:prstGeom>
          <a:noFill/>
        </p:spPr>
        <p:txBody>
          <a:bodyPr wrap="square" rtlCol="0">
            <a:spAutoFit/>
          </a:bodyPr>
          <a:lstStyle/>
          <a:p>
            <a:r>
              <a:rPr lang="en-GB" sz="1200" noProof="0"/>
              <a:t>Rediger NN-boks for å endre kapittelnummer.</a:t>
            </a:r>
          </a:p>
        </p:txBody>
      </p:sp>
    </p:spTree>
    <p:extLst>
      <p:ext uri="{BB962C8B-B14F-4D97-AF65-F5344CB8AC3E}">
        <p14:creationId xmlns:p14="http://schemas.microsoft.com/office/powerpoint/2010/main" val="15474769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apittel lilla">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normAutofit/>
          </a:bodyPr>
          <a:lstStyle>
            <a:lvl1pPr marL="0" indent="0">
              <a:spcBef>
                <a:spcPts val="0"/>
              </a:spcBef>
              <a:buNone/>
              <a:defRPr sz="3600" b="1">
                <a:solidFill>
                  <a:srgbClr val="8D1D8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noProof="0"/>
              <a:t>Sett inn kapitteloverskrift</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none" baseline="0">
                <a:solidFill>
                  <a:srgbClr val="8D1D82"/>
                </a:solidFill>
              </a:defRPr>
            </a:lvl1pPr>
          </a:lstStyle>
          <a:p>
            <a:pPr lvl="0"/>
            <a:r>
              <a:rPr lang="nb-NO" noProof="0"/>
              <a:t>Sett inn undertittel</a:t>
            </a:r>
          </a:p>
        </p:txBody>
      </p:sp>
      <p:sp>
        <p:nvSpPr>
          <p:cNvPr id="16" name="Rectangle 15"/>
          <p:cNvSpPr/>
          <p:nvPr userDrawn="1"/>
        </p:nvSpPr>
        <p:spPr>
          <a:xfrm>
            <a:off x="0" y="-1"/>
            <a:ext cx="6090168" cy="6113016"/>
          </a:xfrm>
          <a:prstGeom prst="rect">
            <a:avLst/>
          </a:prstGeom>
          <a:gradFill flip="none" rotWithShape="1">
            <a:gsLst>
              <a:gs pos="50000">
                <a:srgbClr val="8D1D82"/>
              </a:gs>
              <a:gs pos="100000">
                <a:srgbClr val="EA5599"/>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
        <p:nvSpPr>
          <p:cNvPr id="5" name="Titre 1">
            <a:extLst>
              <a:ext uri="{FF2B5EF4-FFF2-40B4-BE49-F238E27FC236}">
                <a16:creationId xmlns:a16="http://schemas.microsoft.com/office/drawing/2014/main" id="{18693DB9-AE91-499C-8FDF-767A3AF446FC}"/>
              </a:ext>
            </a:extLst>
          </p:cNvPr>
          <p:cNvSpPr>
            <a:spLocks noGrp="1"/>
          </p:cNvSpPr>
          <p:nvPr>
            <p:ph type="title" hasCustomPrompt="1"/>
          </p:nvPr>
        </p:nvSpPr>
        <p:spPr>
          <a:xfrm>
            <a:off x="6618979" y="1116000"/>
            <a:ext cx="2880000" cy="1620000"/>
          </a:xfrm>
        </p:spPr>
        <p:txBody>
          <a:bodyPr anchor="ctr"/>
          <a:lstStyle>
            <a:lvl1pPr>
              <a:defRPr sz="13500" b="1">
                <a:solidFill>
                  <a:srgbClr val="8D1D82"/>
                </a:solidFill>
              </a:defRPr>
            </a:lvl1pPr>
          </a:lstStyle>
          <a:p>
            <a:r>
              <a:rPr lang="nb-NO" noProof="0"/>
              <a:t>NN</a:t>
            </a:r>
          </a:p>
        </p:txBody>
      </p:sp>
      <p:cxnSp>
        <p:nvCxnSpPr>
          <p:cNvPr id="8" name="Connecteur droit 13">
            <a:extLst>
              <a:ext uri="{FF2B5EF4-FFF2-40B4-BE49-F238E27FC236}">
                <a16:creationId xmlns:a16="http://schemas.microsoft.com/office/drawing/2014/main" id="{FAE1DBC9-0D0D-4153-8691-C6058F291D79}"/>
              </a:ext>
            </a:extLst>
          </p:cNvPr>
          <p:cNvCxnSpPr>
            <a:cxnSpLocks/>
          </p:cNvCxnSpPr>
          <p:nvPr userDrawn="1"/>
        </p:nvCxnSpPr>
        <p:spPr>
          <a:xfrm>
            <a:off x="12465934" y="0"/>
            <a:ext cx="0" cy="41587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ZoneTexte 14">
            <a:extLst>
              <a:ext uri="{FF2B5EF4-FFF2-40B4-BE49-F238E27FC236}">
                <a16:creationId xmlns:a16="http://schemas.microsoft.com/office/drawing/2014/main" id="{AD375C31-2EEB-475A-B017-05789C50ED1D}"/>
              </a:ext>
            </a:extLst>
          </p:cNvPr>
          <p:cNvSpPr txBox="1"/>
          <p:nvPr userDrawn="1"/>
        </p:nvSpPr>
        <p:spPr>
          <a:xfrm>
            <a:off x="12526894" y="-45791"/>
            <a:ext cx="2836672" cy="461665"/>
          </a:xfrm>
          <a:prstGeom prst="rect">
            <a:avLst/>
          </a:prstGeom>
          <a:noFill/>
        </p:spPr>
        <p:txBody>
          <a:bodyPr wrap="square" rtlCol="0">
            <a:spAutoFit/>
          </a:bodyPr>
          <a:lstStyle/>
          <a:p>
            <a:r>
              <a:rPr lang="en-GB" sz="1200" noProof="0"/>
              <a:t>Rediger NN-boks for å endre kapittelnummer.</a:t>
            </a:r>
          </a:p>
        </p:txBody>
      </p:sp>
    </p:spTree>
    <p:extLst>
      <p:ext uri="{BB962C8B-B14F-4D97-AF65-F5344CB8AC3E}">
        <p14:creationId xmlns:p14="http://schemas.microsoft.com/office/powerpoint/2010/main" val="26807756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apittel blå">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normAutofit/>
          </a:bodyPr>
          <a:lstStyle>
            <a:lvl1pPr marL="0" indent="0">
              <a:spcBef>
                <a:spcPts val="0"/>
              </a:spcBef>
              <a:buNone/>
              <a:defRPr sz="3600" b="1">
                <a:solidFill>
                  <a:srgbClr val="007AC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noProof="0"/>
              <a:t>Sett inn kapitteloverskrift</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none" baseline="0">
                <a:solidFill>
                  <a:srgbClr val="007AC2"/>
                </a:solidFill>
              </a:defRPr>
            </a:lvl1pPr>
          </a:lstStyle>
          <a:p>
            <a:pPr lvl="0"/>
            <a:r>
              <a:rPr lang="nb-NO" noProof="0"/>
              <a:t>Sett inn undertittel</a:t>
            </a:r>
          </a:p>
        </p:txBody>
      </p:sp>
      <p:sp>
        <p:nvSpPr>
          <p:cNvPr id="15" name="Rectangle 14"/>
          <p:cNvSpPr/>
          <p:nvPr userDrawn="1"/>
        </p:nvSpPr>
        <p:spPr>
          <a:xfrm>
            <a:off x="0" y="-1"/>
            <a:ext cx="6090168" cy="6120962"/>
          </a:xfrm>
          <a:prstGeom prst="rect">
            <a:avLst/>
          </a:prstGeom>
          <a:gradFill flip="none" rotWithShape="1">
            <a:gsLst>
              <a:gs pos="50000">
                <a:srgbClr val="007AC2"/>
              </a:gs>
              <a:gs pos="100000">
                <a:srgbClr val="32ABD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sp>
        <p:nvSpPr>
          <p:cNvPr id="5" name="Titre 1">
            <a:extLst>
              <a:ext uri="{FF2B5EF4-FFF2-40B4-BE49-F238E27FC236}">
                <a16:creationId xmlns:a16="http://schemas.microsoft.com/office/drawing/2014/main" id="{7310C1A2-8C49-452B-AFB5-6380B35F6093}"/>
              </a:ext>
            </a:extLst>
          </p:cNvPr>
          <p:cNvSpPr>
            <a:spLocks noGrp="1"/>
          </p:cNvSpPr>
          <p:nvPr>
            <p:ph type="title" hasCustomPrompt="1"/>
          </p:nvPr>
        </p:nvSpPr>
        <p:spPr>
          <a:xfrm>
            <a:off x="6618979" y="1116000"/>
            <a:ext cx="2880000" cy="1620000"/>
          </a:xfrm>
        </p:spPr>
        <p:txBody>
          <a:bodyPr anchor="ctr"/>
          <a:lstStyle>
            <a:lvl1pPr>
              <a:defRPr sz="13500" b="1">
                <a:solidFill>
                  <a:srgbClr val="007AC2"/>
                </a:solidFill>
              </a:defRPr>
            </a:lvl1pPr>
          </a:lstStyle>
          <a:p>
            <a:r>
              <a:rPr lang="nb-NO" noProof="0"/>
              <a:t>NN</a:t>
            </a:r>
          </a:p>
        </p:txBody>
      </p:sp>
      <p:cxnSp>
        <p:nvCxnSpPr>
          <p:cNvPr id="8" name="Connecteur droit 13">
            <a:extLst>
              <a:ext uri="{FF2B5EF4-FFF2-40B4-BE49-F238E27FC236}">
                <a16:creationId xmlns:a16="http://schemas.microsoft.com/office/drawing/2014/main" id="{6CE8F2D8-97B4-470A-A395-FBEF3309BBA6}"/>
              </a:ext>
            </a:extLst>
          </p:cNvPr>
          <p:cNvCxnSpPr>
            <a:cxnSpLocks/>
          </p:cNvCxnSpPr>
          <p:nvPr userDrawn="1"/>
        </p:nvCxnSpPr>
        <p:spPr>
          <a:xfrm>
            <a:off x="12465934" y="0"/>
            <a:ext cx="0" cy="41587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ZoneTexte 14">
            <a:extLst>
              <a:ext uri="{FF2B5EF4-FFF2-40B4-BE49-F238E27FC236}">
                <a16:creationId xmlns:a16="http://schemas.microsoft.com/office/drawing/2014/main" id="{F2DA0067-76E2-4030-AC87-45E435BA9A90}"/>
              </a:ext>
            </a:extLst>
          </p:cNvPr>
          <p:cNvSpPr txBox="1"/>
          <p:nvPr userDrawn="1"/>
        </p:nvSpPr>
        <p:spPr>
          <a:xfrm>
            <a:off x="12526894" y="-45791"/>
            <a:ext cx="2836672" cy="461665"/>
          </a:xfrm>
          <a:prstGeom prst="rect">
            <a:avLst/>
          </a:prstGeom>
          <a:noFill/>
        </p:spPr>
        <p:txBody>
          <a:bodyPr wrap="square" rtlCol="0">
            <a:spAutoFit/>
          </a:bodyPr>
          <a:lstStyle/>
          <a:p>
            <a:r>
              <a:rPr lang="en-GB" sz="1200" noProof="0"/>
              <a:t>Rediger NN-boks for å endre kapittelnummer.</a:t>
            </a:r>
          </a:p>
        </p:txBody>
      </p:sp>
    </p:spTree>
    <p:extLst>
      <p:ext uri="{BB962C8B-B14F-4D97-AF65-F5344CB8AC3E}">
        <p14:creationId xmlns:p14="http://schemas.microsoft.com/office/powerpoint/2010/main" val="5015191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Kapittel sett inn bilde">
    <p:spTree>
      <p:nvGrpSpPr>
        <p:cNvPr id="1" name=""/>
        <p:cNvGrpSpPr/>
        <p:nvPr/>
      </p:nvGrpSpPr>
      <p:grpSpPr>
        <a:xfrm>
          <a:off x="0" y="0"/>
          <a:ext cx="0" cy="0"/>
          <a:chOff x="0" y="0"/>
          <a:chExt cx="0" cy="0"/>
        </a:xfrm>
      </p:grpSpPr>
      <p:sp>
        <p:nvSpPr>
          <p:cNvPr id="12" name="Espace réservé pour une image  2">
            <a:extLst>
              <a:ext uri="{FF2B5EF4-FFF2-40B4-BE49-F238E27FC236}">
                <a16:creationId xmlns:a16="http://schemas.microsoft.com/office/drawing/2014/main" id="{9855EAE7-49DB-4EDD-97CF-B2992F550A65}"/>
              </a:ext>
            </a:extLst>
          </p:cNvPr>
          <p:cNvSpPr>
            <a:spLocks noGrp="1"/>
          </p:cNvSpPr>
          <p:nvPr>
            <p:ph type="pic" idx="14" hasCustomPrompt="1"/>
          </p:nvPr>
        </p:nvSpPr>
        <p:spPr>
          <a:xfrm>
            <a:off x="0" y="0"/>
            <a:ext cx="6094800" cy="6105600"/>
          </a:xfrm>
          <a:solidFill>
            <a:schemeClr val="bg1">
              <a:lumMod val="95000"/>
            </a:schemeClr>
          </a:solidFill>
        </p:spPr>
        <p:txBody>
          <a:bodyPr anchor="ctr"/>
          <a:lstStyle>
            <a:lvl1pPr marL="0" indent="0" algn="ctr">
              <a:buNone/>
              <a:defRPr sz="1400" b="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Klikk på ikonet for å legge til bilde</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normAutofit/>
          </a:bodyPr>
          <a:lstStyle>
            <a:lvl1pPr marL="0" indent="0">
              <a:spcBef>
                <a:spcPts val="0"/>
              </a:spcBef>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noProof="0"/>
              <a:t>Sett inn kapitteloverskrift</a:t>
            </a: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none" baseline="0">
                <a:solidFill>
                  <a:schemeClr val="tx1"/>
                </a:solidFill>
              </a:defRPr>
            </a:lvl1pPr>
          </a:lstStyle>
          <a:p>
            <a:pPr lvl="0"/>
            <a:r>
              <a:rPr lang="nb-NO" noProof="0"/>
              <a:t>Sett inn undertittel</a:t>
            </a:r>
          </a:p>
        </p:txBody>
      </p:sp>
      <p:sp>
        <p:nvSpPr>
          <p:cNvPr id="7" name="Titre 1">
            <a:extLst>
              <a:ext uri="{FF2B5EF4-FFF2-40B4-BE49-F238E27FC236}">
                <a16:creationId xmlns:a16="http://schemas.microsoft.com/office/drawing/2014/main" id="{7DD6A663-941F-487A-A112-82ED950A6F0E}"/>
              </a:ext>
            </a:extLst>
          </p:cNvPr>
          <p:cNvSpPr>
            <a:spLocks noGrp="1"/>
          </p:cNvSpPr>
          <p:nvPr>
            <p:ph type="title" hasCustomPrompt="1"/>
          </p:nvPr>
        </p:nvSpPr>
        <p:spPr>
          <a:xfrm>
            <a:off x="6618979" y="1116000"/>
            <a:ext cx="2880000" cy="1620000"/>
          </a:xfrm>
        </p:spPr>
        <p:txBody>
          <a:bodyPr anchor="ctr"/>
          <a:lstStyle>
            <a:lvl1pPr>
              <a:defRPr sz="13500" b="1">
                <a:solidFill>
                  <a:schemeClr val="tx1"/>
                </a:solidFill>
              </a:defRPr>
            </a:lvl1pPr>
          </a:lstStyle>
          <a:p>
            <a:r>
              <a:rPr lang="nb-NO" noProof="0"/>
              <a:t>NN</a:t>
            </a:r>
          </a:p>
        </p:txBody>
      </p:sp>
      <p:cxnSp>
        <p:nvCxnSpPr>
          <p:cNvPr id="10" name="Connecteur droit 13">
            <a:extLst>
              <a:ext uri="{FF2B5EF4-FFF2-40B4-BE49-F238E27FC236}">
                <a16:creationId xmlns:a16="http://schemas.microsoft.com/office/drawing/2014/main" id="{E338985B-7FA2-4B70-8AE1-C80DE9ABCBF1}"/>
              </a:ext>
            </a:extLst>
          </p:cNvPr>
          <p:cNvCxnSpPr>
            <a:cxnSpLocks/>
          </p:cNvCxnSpPr>
          <p:nvPr userDrawn="1"/>
        </p:nvCxnSpPr>
        <p:spPr>
          <a:xfrm>
            <a:off x="12465934" y="873461"/>
            <a:ext cx="0" cy="41587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ZoneTexte 14">
            <a:extLst>
              <a:ext uri="{FF2B5EF4-FFF2-40B4-BE49-F238E27FC236}">
                <a16:creationId xmlns:a16="http://schemas.microsoft.com/office/drawing/2014/main" id="{C826941C-98E4-4E14-85CE-BEB686DCBBBD}"/>
              </a:ext>
            </a:extLst>
          </p:cNvPr>
          <p:cNvSpPr txBox="1"/>
          <p:nvPr userDrawn="1"/>
        </p:nvSpPr>
        <p:spPr>
          <a:xfrm>
            <a:off x="12526894" y="827670"/>
            <a:ext cx="2836672" cy="461665"/>
          </a:xfrm>
          <a:prstGeom prst="rect">
            <a:avLst/>
          </a:prstGeom>
          <a:noFill/>
        </p:spPr>
        <p:txBody>
          <a:bodyPr wrap="square" rtlCol="0">
            <a:spAutoFit/>
          </a:bodyPr>
          <a:lstStyle/>
          <a:p>
            <a:r>
              <a:rPr lang="en-GB" sz="1200" noProof="0"/>
              <a:t>Rediger NN-boks for å endre kapittelnummer.</a:t>
            </a:r>
          </a:p>
        </p:txBody>
      </p:sp>
      <p:cxnSp>
        <p:nvCxnSpPr>
          <p:cNvPr id="14" name="Connecteur droit 17">
            <a:extLst>
              <a:ext uri="{FF2B5EF4-FFF2-40B4-BE49-F238E27FC236}">
                <a16:creationId xmlns:a16="http://schemas.microsoft.com/office/drawing/2014/main" id="{44F01AC1-B51C-4FA5-832F-0C2E3CF33A42}"/>
              </a:ext>
            </a:extLst>
          </p:cNvPr>
          <p:cNvCxnSpPr>
            <a:cxnSpLocks/>
          </p:cNvCxnSpPr>
          <p:nvPr userDrawn="1"/>
        </p:nvCxnSpPr>
        <p:spPr>
          <a:xfrm>
            <a:off x="12465934" y="10160"/>
            <a:ext cx="0" cy="55959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ZoneTexte 19">
            <a:extLst>
              <a:ext uri="{FF2B5EF4-FFF2-40B4-BE49-F238E27FC236}">
                <a16:creationId xmlns:a16="http://schemas.microsoft.com/office/drawing/2014/main" id="{3DCD7981-3A20-4AD2-A780-5F210A29ACC8}"/>
              </a:ext>
            </a:extLst>
          </p:cNvPr>
          <p:cNvSpPr txBox="1"/>
          <p:nvPr userDrawn="1"/>
        </p:nvSpPr>
        <p:spPr>
          <a:xfrm>
            <a:off x="12526894" y="-76575"/>
            <a:ext cx="2836672" cy="646331"/>
          </a:xfrm>
          <a:prstGeom prst="rect">
            <a:avLst/>
          </a:prstGeom>
          <a:noFill/>
        </p:spPr>
        <p:txBody>
          <a:bodyPr wrap="square" rtlCol="0">
            <a:spAutoFit/>
          </a:bodyPr>
          <a:lstStyle/>
          <a:p>
            <a:r>
              <a:rPr lang="en-GB" sz="1200" noProof="0"/>
              <a:t>For å endre bilde, slett nåværende bilde og klikk på ikonet for å hente nytt bilde fra ditt bibliotek.</a:t>
            </a:r>
          </a:p>
        </p:txBody>
      </p:sp>
    </p:spTree>
    <p:extLst>
      <p:ext uri="{BB962C8B-B14F-4D97-AF65-F5344CB8AC3E}">
        <p14:creationId xmlns:p14="http://schemas.microsoft.com/office/powerpoint/2010/main" val="30855669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to kolonner">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
        <p:nvSpPr>
          <p:cNvPr id="9" name="ZoneTexte 8">
            <a:extLst>
              <a:ext uri="{FF2B5EF4-FFF2-40B4-BE49-F238E27FC236}">
                <a16:creationId xmlns:a16="http://schemas.microsoft.com/office/drawing/2014/main" id="{828CD9CB-64AE-4142-B9D0-A0B3F0E38A88}"/>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0" name="Rectangle 9">
            <a:extLst>
              <a:ext uri="{FF2B5EF4-FFF2-40B4-BE49-F238E27FC236}">
                <a16:creationId xmlns:a16="http://schemas.microsoft.com/office/drawing/2014/main" id="{017F0FA2-A62C-4000-AC8B-58F406A03B28}"/>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1" name="Text Placeholder 4">
            <a:extLst>
              <a:ext uri="{FF2B5EF4-FFF2-40B4-BE49-F238E27FC236}">
                <a16:creationId xmlns:a16="http://schemas.microsoft.com/office/drawing/2014/main" id="{01C8FDB5-0EFF-475D-BD37-7B05D1D32CA3}"/>
              </a:ext>
            </a:extLst>
          </p:cNvPr>
          <p:cNvSpPr>
            <a:spLocks noGrp="1"/>
          </p:cNvSpPr>
          <p:nvPr>
            <p:ph type="body" sz="quarter" idx="12" hasCustomPrompt="1"/>
          </p:nvPr>
        </p:nvSpPr>
        <p:spPr>
          <a:xfrm>
            <a:off x="720183" y="1587610"/>
            <a:ext cx="5045778" cy="4538931"/>
          </a:xfrm>
        </p:spPr>
        <p:txBody>
          <a:bodyPr lIns="75600" tIns="75600" rIns="75600" bIns="75600">
            <a:normAutofit/>
          </a:bodyPr>
          <a:lstStyle>
            <a:lvl1pPr marL="265113" indent="-265113">
              <a:defRPr/>
            </a:lvl1pPr>
            <a:lvl2pPr marL="541338" indent="-276225">
              <a:defRPr/>
            </a:lvl2pPr>
          </a:lstStyle>
          <a:p>
            <a:pPr lvl="0"/>
            <a:r>
              <a:rPr lang="nb-NO" noProof="0"/>
              <a:t>Tekst – Tahoma 18pt</a:t>
            </a:r>
          </a:p>
          <a:p>
            <a:pPr lvl="1"/>
            <a:r>
              <a:rPr lang="nb-NO" noProof="0"/>
              <a:t>Andre nivå</a:t>
            </a:r>
          </a:p>
        </p:txBody>
      </p:sp>
      <p:sp>
        <p:nvSpPr>
          <p:cNvPr id="12" name="Text Placeholder 4">
            <a:extLst>
              <a:ext uri="{FF2B5EF4-FFF2-40B4-BE49-F238E27FC236}">
                <a16:creationId xmlns:a16="http://schemas.microsoft.com/office/drawing/2014/main" id="{93566672-3E66-46F9-901C-90BDEABCDAB0}"/>
              </a:ext>
            </a:extLst>
          </p:cNvPr>
          <p:cNvSpPr>
            <a:spLocks noGrp="1"/>
          </p:cNvSpPr>
          <p:nvPr>
            <p:ph type="body" sz="quarter" idx="13" hasCustomPrompt="1"/>
          </p:nvPr>
        </p:nvSpPr>
        <p:spPr>
          <a:xfrm>
            <a:off x="6424863" y="1587610"/>
            <a:ext cx="5045778" cy="4538931"/>
          </a:xfrm>
        </p:spPr>
        <p:txBody>
          <a:bodyPr lIns="75600" tIns="75600" rIns="75600" bIns="75600">
            <a:normAutofit/>
          </a:bodyPr>
          <a:lstStyle>
            <a:lvl1pPr marL="265113" indent="-265113">
              <a:defRPr/>
            </a:lvl1pPr>
            <a:lvl2pPr marL="541338" indent="-276225">
              <a:defRPr/>
            </a:lvl2pPr>
          </a:lstStyle>
          <a:p>
            <a:pPr lvl="0"/>
            <a:r>
              <a:rPr lang="nb-NO" noProof="0"/>
              <a:t>Tekst – Tahoma 18pt</a:t>
            </a:r>
          </a:p>
          <a:p>
            <a:pPr lvl="1"/>
            <a:r>
              <a:rPr lang="nb-NO" noProof="0"/>
              <a:t>Andre nivå</a:t>
            </a:r>
          </a:p>
        </p:txBody>
      </p:sp>
    </p:spTree>
    <p:extLst>
      <p:ext uri="{BB962C8B-B14F-4D97-AF65-F5344CB8AC3E}">
        <p14:creationId xmlns:p14="http://schemas.microsoft.com/office/powerpoint/2010/main" val="22785923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lfarge rø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E3D32EC-BF96-45E5-A2F1-339C9FD08196}"/>
              </a:ext>
            </a:extLst>
          </p:cNvPr>
          <p:cNvSpPr/>
          <p:nvPr userDrawn="1"/>
        </p:nvSpPr>
        <p:spPr>
          <a:xfrm rot="16200000">
            <a:off x="2658679" y="-2666174"/>
            <a:ext cx="6867146" cy="12199494"/>
          </a:xfrm>
          <a:prstGeom prst="rect">
            <a:avLst/>
          </a:prstGeom>
          <a:gradFill>
            <a:gsLst>
              <a:gs pos="50000">
                <a:srgbClr val="D5121E"/>
              </a:gs>
              <a:gs pos="100000">
                <a:srgbClr val="EF7D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le 1">
            <a:extLst>
              <a:ext uri="{FF2B5EF4-FFF2-40B4-BE49-F238E27FC236}">
                <a16:creationId xmlns:a16="http://schemas.microsoft.com/office/drawing/2014/main" id="{1EE5A672-27AE-5741-885A-E2AE8FCC1ECA}"/>
              </a:ext>
            </a:extLst>
          </p:cNvPr>
          <p:cNvSpPr>
            <a:spLocks noGrp="1"/>
          </p:cNvSpPr>
          <p:nvPr>
            <p:ph type="ctrTitle" hasCustomPrompt="1"/>
          </p:nvPr>
        </p:nvSpPr>
        <p:spPr>
          <a:xfrm>
            <a:off x="1010562" y="998500"/>
            <a:ext cx="10170876" cy="4588041"/>
          </a:xfrm>
          <a:prstGeom prst="rect">
            <a:avLst/>
          </a:prstGeom>
        </p:spPr>
        <p:txBody>
          <a:bodyPr lIns="108000" tIns="0" rIns="108000" bIns="0" anchor="ctr">
            <a:normAutofit/>
          </a:bodyPr>
          <a:lstStyle>
            <a:lvl1pPr algn="ctr">
              <a:defRPr sz="5400" b="1"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nb-NO" noProof="0"/>
              <a:t>“Sett inn tekst eller sitat”</a:t>
            </a:r>
          </a:p>
        </p:txBody>
      </p:sp>
      <p:pic>
        <p:nvPicPr>
          <p:cNvPr id="10" name="Picture 9">
            <a:extLst>
              <a:ext uri="{FF2B5EF4-FFF2-40B4-BE49-F238E27FC236}">
                <a16:creationId xmlns:a16="http://schemas.microsoft.com/office/drawing/2014/main" id="{AD14D9A0-763E-B540-959D-A7DBA20C9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55892" y="6138831"/>
            <a:ext cx="1737392" cy="221171"/>
          </a:xfrm>
          <a:prstGeom prst="rect">
            <a:avLst/>
          </a:prstGeom>
        </p:spPr>
      </p:pic>
    </p:spTree>
    <p:extLst>
      <p:ext uri="{BB962C8B-B14F-4D97-AF65-F5344CB8AC3E}">
        <p14:creationId xmlns:p14="http://schemas.microsoft.com/office/powerpoint/2010/main" val="315325351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lfarge grøn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C2CFAF-3615-4B93-88C1-4E07067D919B}"/>
              </a:ext>
            </a:extLst>
          </p:cNvPr>
          <p:cNvSpPr/>
          <p:nvPr userDrawn="1"/>
        </p:nvSpPr>
        <p:spPr>
          <a:xfrm rot="16200000">
            <a:off x="2658680" y="-2675320"/>
            <a:ext cx="6867146" cy="12199494"/>
          </a:xfrm>
          <a:prstGeom prst="rect">
            <a:avLst/>
          </a:prstGeom>
          <a:gradFill>
            <a:gsLst>
              <a:gs pos="50000">
                <a:srgbClr val="00A188"/>
              </a:gs>
              <a:gs pos="100000">
                <a:srgbClr val="95C11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9" name="Picture 8">
            <a:extLst>
              <a:ext uri="{FF2B5EF4-FFF2-40B4-BE49-F238E27FC236}">
                <a16:creationId xmlns:a16="http://schemas.microsoft.com/office/drawing/2014/main" id="{0891DC36-E3F1-4A44-861F-6B66A9C6FC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55892" y="6138831"/>
            <a:ext cx="1737392" cy="221171"/>
          </a:xfrm>
          <a:prstGeom prst="rect">
            <a:avLst/>
          </a:prstGeom>
        </p:spPr>
      </p:pic>
      <p:sp>
        <p:nvSpPr>
          <p:cNvPr id="5" name="Title 1">
            <a:extLst>
              <a:ext uri="{FF2B5EF4-FFF2-40B4-BE49-F238E27FC236}">
                <a16:creationId xmlns:a16="http://schemas.microsoft.com/office/drawing/2014/main" id="{5C6395CA-435A-4AB1-897D-E2D577EB5BB3}"/>
              </a:ext>
            </a:extLst>
          </p:cNvPr>
          <p:cNvSpPr>
            <a:spLocks noGrp="1"/>
          </p:cNvSpPr>
          <p:nvPr>
            <p:ph type="ctrTitle" hasCustomPrompt="1"/>
          </p:nvPr>
        </p:nvSpPr>
        <p:spPr>
          <a:xfrm>
            <a:off x="1010562" y="998500"/>
            <a:ext cx="10170876" cy="4588041"/>
          </a:xfrm>
          <a:prstGeom prst="rect">
            <a:avLst/>
          </a:prstGeom>
        </p:spPr>
        <p:txBody>
          <a:bodyPr lIns="0" tIns="0" rIns="0" bIns="0" anchor="ctr">
            <a:normAutofit/>
          </a:bodyPr>
          <a:lstStyle>
            <a:lvl1pPr algn="ctr">
              <a:defRPr sz="5400" b="1"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nb-NO" noProof="0"/>
              <a:t>“Sett inn tekst eller sitat”</a:t>
            </a:r>
          </a:p>
        </p:txBody>
      </p:sp>
    </p:spTree>
    <p:extLst>
      <p:ext uri="{BB962C8B-B14F-4D97-AF65-F5344CB8AC3E}">
        <p14:creationId xmlns:p14="http://schemas.microsoft.com/office/powerpoint/2010/main" val="4267436770"/>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lfarge lill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CCD89C-F78D-8847-AE62-0D0BDB42007D}"/>
              </a:ext>
            </a:extLst>
          </p:cNvPr>
          <p:cNvSpPr/>
          <p:nvPr userDrawn="1"/>
        </p:nvSpPr>
        <p:spPr>
          <a:xfrm rot="16200000">
            <a:off x="2658680" y="-2675320"/>
            <a:ext cx="6867146" cy="12199494"/>
          </a:xfrm>
          <a:prstGeom prst="rect">
            <a:avLst/>
          </a:prstGeom>
          <a:gradFill>
            <a:gsLst>
              <a:gs pos="50000">
                <a:srgbClr val="8D1D82"/>
              </a:gs>
              <a:gs pos="100000">
                <a:srgbClr val="E9559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5" name="Picture 14">
            <a:extLst>
              <a:ext uri="{FF2B5EF4-FFF2-40B4-BE49-F238E27FC236}">
                <a16:creationId xmlns:a16="http://schemas.microsoft.com/office/drawing/2014/main" id="{2105C668-50ED-4548-AB7C-2DBE31F554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55892" y="6138831"/>
            <a:ext cx="1737392" cy="221171"/>
          </a:xfrm>
          <a:prstGeom prst="rect">
            <a:avLst/>
          </a:prstGeom>
        </p:spPr>
      </p:pic>
      <p:sp>
        <p:nvSpPr>
          <p:cNvPr id="5" name="Title 1">
            <a:extLst>
              <a:ext uri="{FF2B5EF4-FFF2-40B4-BE49-F238E27FC236}">
                <a16:creationId xmlns:a16="http://schemas.microsoft.com/office/drawing/2014/main" id="{65F61F8C-DBFC-47D1-9863-75A257CB3E34}"/>
              </a:ext>
            </a:extLst>
          </p:cNvPr>
          <p:cNvSpPr>
            <a:spLocks noGrp="1"/>
          </p:cNvSpPr>
          <p:nvPr>
            <p:ph type="ctrTitle" hasCustomPrompt="1"/>
          </p:nvPr>
        </p:nvSpPr>
        <p:spPr>
          <a:xfrm>
            <a:off x="1010562" y="998500"/>
            <a:ext cx="10170876" cy="4588041"/>
          </a:xfrm>
          <a:prstGeom prst="rect">
            <a:avLst/>
          </a:prstGeom>
        </p:spPr>
        <p:txBody>
          <a:bodyPr lIns="0" tIns="0" rIns="0" bIns="0" anchor="ctr">
            <a:normAutofit/>
          </a:bodyPr>
          <a:lstStyle>
            <a:lvl1pPr algn="ctr">
              <a:defRPr sz="5400" b="1"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nb-NO" noProof="0"/>
              <a:t>“Sett inn tekst eller sitat”</a:t>
            </a:r>
          </a:p>
        </p:txBody>
      </p:sp>
    </p:spTree>
    <p:extLst>
      <p:ext uri="{BB962C8B-B14F-4D97-AF65-F5344CB8AC3E}">
        <p14:creationId xmlns:p14="http://schemas.microsoft.com/office/powerpoint/2010/main" val="3587895095"/>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lfarge blå">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465584-E18E-4F45-8798-1F711D399DD9}"/>
              </a:ext>
            </a:extLst>
          </p:cNvPr>
          <p:cNvSpPr/>
          <p:nvPr userDrawn="1"/>
        </p:nvSpPr>
        <p:spPr>
          <a:xfrm rot="16200000">
            <a:off x="2658680" y="-2675320"/>
            <a:ext cx="6867146" cy="12199494"/>
          </a:xfrm>
          <a:prstGeom prst="rect">
            <a:avLst/>
          </a:prstGeom>
          <a:gradFill>
            <a:gsLst>
              <a:gs pos="50000">
                <a:srgbClr val="007AC2"/>
              </a:gs>
              <a:gs pos="100000">
                <a:srgbClr val="32ABD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9" name="Picture 8">
            <a:extLst>
              <a:ext uri="{FF2B5EF4-FFF2-40B4-BE49-F238E27FC236}">
                <a16:creationId xmlns:a16="http://schemas.microsoft.com/office/drawing/2014/main" id="{51CFF3D7-C690-ED43-A7D5-AD9AB27865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55892" y="6138831"/>
            <a:ext cx="1737392" cy="221171"/>
          </a:xfrm>
          <a:prstGeom prst="rect">
            <a:avLst/>
          </a:prstGeom>
        </p:spPr>
      </p:pic>
      <p:sp>
        <p:nvSpPr>
          <p:cNvPr id="5" name="Title 1">
            <a:extLst>
              <a:ext uri="{FF2B5EF4-FFF2-40B4-BE49-F238E27FC236}">
                <a16:creationId xmlns:a16="http://schemas.microsoft.com/office/drawing/2014/main" id="{351240AC-75AC-4288-951E-987B81E37E89}"/>
              </a:ext>
            </a:extLst>
          </p:cNvPr>
          <p:cNvSpPr>
            <a:spLocks noGrp="1"/>
          </p:cNvSpPr>
          <p:nvPr>
            <p:ph type="ctrTitle" hasCustomPrompt="1"/>
          </p:nvPr>
        </p:nvSpPr>
        <p:spPr>
          <a:xfrm>
            <a:off x="1010562" y="998500"/>
            <a:ext cx="10170876" cy="4588041"/>
          </a:xfrm>
          <a:prstGeom prst="rect">
            <a:avLst/>
          </a:prstGeom>
        </p:spPr>
        <p:txBody>
          <a:bodyPr lIns="0" tIns="0" rIns="0" bIns="0" anchor="ctr">
            <a:normAutofit/>
          </a:bodyPr>
          <a:lstStyle>
            <a:lvl1pPr algn="ctr">
              <a:defRPr sz="5400" b="1"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nb-NO" noProof="0"/>
              <a:t>“Sett inn tekst eller sitat”</a:t>
            </a:r>
          </a:p>
        </p:txBody>
      </p:sp>
    </p:spTree>
    <p:extLst>
      <p:ext uri="{BB962C8B-B14F-4D97-AF65-F5344CB8AC3E}">
        <p14:creationId xmlns:p14="http://schemas.microsoft.com/office/powerpoint/2010/main" val="32297005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lbilde sett inn">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hasCustomPrompt="1"/>
          </p:nvPr>
        </p:nvSpPr>
        <p:spPr>
          <a:xfrm>
            <a:off x="0" y="-2"/>
            <a:ext cx="12191999" cy="6858001"/>
          </a:xfrm>
          <a:solidFill>
            <a:schemeClr val="bg1">
              <a:lumMod val="95000"/>
            </a:schemeClr>
          </a:solidFill>
        </p:spPr>
        <p:txBody>
          <a:bodyPr anchor="ctr"/>
          <a:lstStyle>
            <a:lvl1pPr marL="0" indent="0" algn="ctr">
              <a:buNone/>
              <a:defRPr sz="1400" b="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Klikk på ikonet for å legge til bilde</a:t>
            </a:r>
          </a:p>
        </p:txBody>
      </p:sp>
      <p:pic>
        <p:nvPicPr>
          <p:cNvPr id="14" name="Picture 13">
            <a:extLst>
              <a:ext uri="{FF2B5EF4-FFF2-40B4-BE49-F238E27FC236}">
                <a16:creationId xmlns:a16="http://schemas.microsoft.com/office/drawing/2014/main" id="{01041E80-6F32-49C2-B007-50C27C0C28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55892" y="6138831"/>
            <a:ext cx="1737392" cy="221171"/>
          </a:xfrm>
          <a:prstGeom prst="rect">
            <a:avLst/>
          </a:prstGeom>
        </p:spPr>
      </p:pic>
      <p:sp>
        <p:nvSpPr>
          <p:cNvPr id="12" name="Title 1">
            <a:extLst>
              <a:ext uri="{FF2B5EF4-FFF2-40B4-BE49-F238E27FC236}">
                <a16:creationId xmlns:a16="http://schemas.microsoft.com/office/drawing/2014/main" id="{03B16C72-3BE5-418A-9062-3FA3E6755502}"/>
              </a:ext>
            </a:extLst>
          </p:cNvPr>
          <p:cNvSpPr>
            <a:spLocks noGrp="1"/>
          </p:cNvSpPr>
          <p:nvPr>
            <p:ph type="ctrTitle" hasCustomPrompt="1"/>
          </p:nvPr>
        </p:nvSpPr>
        <p:spPr>
          <a:xfrm>
            <a:off x="1010562" y="998500"/>
            <a:ext cx="10170876" cy="1412622"/>
          </a:xfrm>
          <a:prstGeom prst="rect">
            <a:avLst/>
          </a:prstGeom>
        </p:spPr>
        <p:txBody>
          <a:bodyPr wrap="square" lIns="0" tIns="576000" rIns="0" bIns="0" anchor="t">
            <a:spAutoFit/>
          </a:bodyPr>
          <a:lstStyle>
            <a:lvl1pPr algn="ctr">
              <a:defRPr sz="5400" b="1" i="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nb-NO" noProof="0"/>
              <a:t>“Sett inn tekst eller sitat”</a:t>
            </a:r>
          </a:p>
        </p:txBody>
      </p:sp>
      <p:sp>
        <p:nvSpPr>
          <p:cNvPr id="13" name="ZoneTexte 16">
            <a:extLst>
              <a:ext uri="{FF2B5EF4-FFF2-40B4-BE49-F238E27FC236}">
                <a16:creationId xmlns:a16="http://schemas.microsoft.com/office/drawing/2014/main" id="{1CA96853-84A2-45AE-9389-966EA584A193}"/>
              </a:ext>
            </a:extLst>
          </p:cNvPr>
          <p:cNvSpPr txBox="1"/>
          <p:nvPr userDrawn="1"/>
        </p:nvSpPr>
        <p:spPr>
          <a:xfrm>
            <a:off x="12526894" y="744262"/>
            <a:ext cx="2836672" cy="646331"/>
          </a:xfrm>
          <a:prstGeom prst="rect">
            <a:avLst/>
          </a:prstGeom>
          <a:noFill/>
        </p:spPr>
        <p:txBody>
          <a:bodyPr wrap="square" rtlCol="0">
            <a:spAutoFit/>
          </a:bodyPr>
          <a:lstStyle/>
          <a:p>
            <a:r>
              <a:rPr lang="en-GB" sz="1200" noProof="0"/>
              <a:t>Place a black square shape with transparency of e.g. 70% on top of the photo to make text easier to read.</a:t>
            </a:r>
          </a:p>
        </p:txBody>
      </p:sp>
      <p:cxnSp>
        <p:nvCxnSpPr>
          <p:cNvPr id="8" name="Connecteur droit 17">
            <a:extLst>
              <a:ext uri="{FF2B5EF4-FFF2-40B4-BE49-F238E27FC236}">
                <a16:creationId xmlns:a16="http://schemas.microsoft.com/office/drawing/2014/main" id="{6EF34FE1-7570-4E04-B426-EDA0DD7D6EA2}"/>
              </a:ext>
            </a:extLst>
          </p:cNvPr>
          <p:cNvCxnSpPr>
            <a:cxnSpLocks/>
          </p:cNvCxnSpPr>
          <p:nvPr userDrawn="1"/>
        </p:nvCxnSpPr>
        <p:spPr>
          <a:xfrm>
            <a:off x="12465934" y="10160"/>
            <a:ext cx="0" cy="138043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ZoneTexte 19">
            <a:extLst>
              <a:ext uri="{FF2B5EF4-FFF2-40B4-BE49-F238E27FC236}">
                <a16:creationId xmlns:a16="http://schemas.microsoft.com/office/drawing/2014/main" id="{B6E1F55D-C222-43C8-B8D9-379A306E8AA9}"/>
              </a:ext>
            </a:extLst>
          </p:cNvPr>
          <p:cNvSpPr txBox="1"/>
          <p:nvPr userDrawn="1"/>
        </p:nvSpPr>
        <p:spPr>
          <a:xfrm>
            <a:off x="12526894" y="-76575"/>
            <a:ext cx="2836672" cy="646331"/>
          </a:xfrm>
          <a:prstGeom prst="rect">
            <a:avLst/>
          </a:prstGeom>
          <a:noFill/>
        </p:spPr>
        <p:txBody>
          <a:bodyPr wrap="square" rtlCol="0">
            <a:spAutoFit/>
          </a:bodyPr>
          <a:lstStyle/>
          <a:p>
            <a:r>
              <a:rPr lang="en-GB" sz="1200" noProof="0"/>
              <a:t>For å endre bilde, slett nåværende bilde og klikk på ikonet for å hente nytt bilde fra ditt bibliotek.</a:t>
            </a:r>
          </a:p>
        </p:txBody>
      </p:sp>
    </p:spTree>
    <p:extLst>
      <p:ext uri="{BB962C8B-B14F-4D97-AF65-F5344CB8AC3E}">
        <p14:creationId xmlns:p14="http://schemas.microsoft.com/office/powerpoint/2010/main" val="189099028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red sett inn bilde">
    <p:spTree>
      <p:nvGrpSpPr>
        <p:cNvPr id="1" name=""/>
        <p:cNvGrpSpPr/>
        <p:nvPr/>
      </p:nvGrpSpPr>
      <p:grpSpPr>
        <a:xfrm>
          <a:off x="0" y="0"/>
          <a:ext cx="0" cy="0"/>
          <a:chOff x="0" y="0"/>
          <a:chExt cx="0" cy="0"/>
        </a:xfrm>
      </p:grpSpPr>
      <p:sp>
        <p:nvSpPr>
          <p:cNvPr id="20" name="Espace réservé pour une image  2">
            <a:extLst>
              <a:ext uri="{FF2B5EF4-FFF2-40B4-BE49-F238E27FC236}">
                <a16:creationId xmlns:a16="http://schemas.microsoft.com/office/drawing/2014/main" id="{E71E3310-2B05-4AE1-AFDF-FED61D7DC815}"/>
              </a:ext>
            </a:extLst>
          </p:cNvPr>
          <p:cNvSpPr>
            <a:spLocks noGrp="1"/>
          </p:cNvSpPr>
          <p:nvPr>
            <p:ph type="pic" idx="15" hasCustomPrompt="1"/>
          </p:nvPr>
        </p:nvSpPr>
        <p:spPr>
          <a:xfrm>
            <a:off x="0" y="-1"/>
            <a:ext cx="12191999" cy="6105600"/>
          </a:xfrm>
          <a:solidFill>
            <a:schemeClr val="bg1">
              <a:lumMod val="95000"/>
            </a:schemeClr>
          </a:solidFill>
        </p:spPr>
        <p:txBody>
          <a:bodyPr anchor="ctr"/>
          <a:lstStyle>
            <a:lvl1pPr marL="0" indent="0" algn="ctr">
              <a:buNone/>
              <a:defRPr sz="1400" b="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noProof="0"/>
              <a:t>Klikk på ikonet for å legge til bilde</a:t>
            </a:r>
          </a:p>
        </p:txBody>
      </p:sp>
      <p:sp>
        <p:nvSpPr>
          <p:cNvPr id="12" name="Espace réservé du texte 8">
            <a:extLst>
              <a:ext uri="{FF2B5EF4-FFF2-40B4-BE49-F238E27FC236}">
                <a16:creationId xmlns:a16="http://schemas.microsoft.com/office/drawing/2014/main" id="{EF854658-8F54-49B4-B9CE-8D1C5128E98F}"/>
              </a:ext>
            </a:extLst>
          </p:cNvPr>
          <p:cNvSpPr>
            <a:spLocks noGrp="1"/>
          </p:cNvSpPr>
          <p:nvPr>
            <p:ph type="body" sz="quarter" idx="16" hasCustomPrompt="1"/>
          </p:nvPr>
        </p:nvSpPr>
        <p:spPr>
          <a:xfrm>
            <a:off x="6564578" y="-1"/>
            <a:ext cx="5627422" cy="6105599"/>
          </a:xfrm>
          <a:gradFill flip="none" rotWithShape="1">
            <a:gsLst>
              <a:gs pos="0">
                <a:schemeClr val="tx1">
                  <a:lumMod val="50000"/>
                  <a:alpha val="0"/>
                </a:schemeClr>
              </a:gs>
              <a:gs pos="23000">
                <a:srgbClr val="252525">
                  <a:alpha val="22000"/>
                </a:srgbClr>
              </a:gs>
              <a:gs pos="100000">
                <a:schemeClr val="tx1">
                  <a:lumMod val="50000"/>
                  <a:alpha val="34000"/>
                </a:schemeClr>
              </a:gs>
            </a:gsLst>
            <a:lin ang="0" scaled="1"/>
            <a:tileRect/>
          </a:gradFill>
          <a:ln w="3175">
            <a:noFill/>
          </a:ln>
        </p:spPr>
        <p:txBody>
          <a:bodyPr lIns="864000" tIns="1188000" rIns="648000" bIns="0">
            <a:normAutofit/>
          </a:bodyPr>
          <a:lstStyle>
            <a:lvl1pPr marL="0" indent="0">
              <a:buNone/>
              <a:defRPr sz="2800" b="1" baseline="0">
                <a:solidFill>
                  <a:schemeClr val="bg1"/>
                </a:solidFill>
              </a:defRPr>
            </a:lvl1pPr>
          </a:lstStyle>
          <a:p>
            <a:pPr lvl="0"/>
            <a:r>
              <a:rPr lang="nb-NO" noProof="0"/>
              <a:t>Tekst – Tahoma 28pt</a:t>
            </a:r>
          </a:p>
        </p:txBody>
      </p:sp>
      <p:cxnSp>
        <p:nvCxnSpPr>
          <p:cNvPr id="6" name="Connecteur droit 17">
            <a:extLst>
              <a:ext uri="{FF2B5EF4-FFF2-40B4-BE49-F238E27FC236}">
                <a16:creationId xmlns:a16="http://schemas.microsoft.com/office/drawing/2014/main" id="{41D25ED0-803F-47E1-9A70-0C6AC10A9C2F}"/>
              </a:ext>
            </a:extLst>
          </p:cNvPr>
          <p:cNvCxnSpPr>
            <a:cxnSpLocks/>
          </p:cNvCxnSpPr>
          <p:nvPr userDrawn="1"/>
        </p:nvCxnSpPr>
        <p:spPr>
          <a:xfrm>
            <a:off x="12465934" y="10160"/>
            <a:ext cx="0" cy="55959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ZoneTexte 19">
            <a:extLst>
              <a:ext uri="{FF2B5EF4-FFF2-40B4-BE49-F238E27FC236}">
                <a16:creationId xmlns:a16="http://schemas.microsoft.com/office/drawing/2014/main" id="{AA474C42-CC2D-4029-8B79-E99B1C359EF6}"/>
              </a:ext>
            </a:extLst>
          </p:cNvPr>
          <p:cNvSpPr txBox="1"/>
          <p:nvPr userDrawn="1"/>
        </p:nvSpPr>
        <p:spPr>
          <a:xfrm>
            <a:off x="12526894" y="-76575"/>
            <a:ext cx="2836672" cy="646331"/>
          </a:xfrm>
          <a:prstGeom prst="rect">
            <a:avLst/>
          </a:prstGeom>
          <a:noFill/>
        </p:spPr>
        <p:txBody>
          <a:bodyPr wrap="square" rtlCol="0">
            <a:spAutoFit/>
          </a:bodyPr>
          <a:lstStyle/>
          <a:p>
            <a:r>
              <a:rPr lang="nb-NO" sz="1200" noProof="0"/>
              <a:t>For å endre bilde, slett nåværende bilde og klikk på ikonet for å hente nytt bilde fra ditt bibliotek.</a:t>
            </a:r>
          </a:p>
        </p:txBody>
      </p:sp>
    </p:spTree>
    <p:extLst>
      <p:ext uri="{BB962C8B-B14F-4D97-AF65-F5344CB8AC3E}">
        <p14:creationId xmlns:p14="http://schemas.microsoft.com/office/powerpoint/2010/main" val="51041207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e diagram">
    <p:spTree>
      <p:nvGrpSpPr>
        <p:cNvPr id="1" name=""/>
        <p:cNvGrpSpPr/>
        <p:nvPr/>
      </p:nvGrpSpPr>
      <p:grpSpPr>
        <a:xfrm>
          <a:off x="0" y="0"/>
          <a:ext cx="0" cy="0"/>
          <a:chOff x="0" y="0"/>
          <a:chExt cx="0" cy="0"/>
        </a:xfrm>
      </p:grpSpPr>
      <p:sp>
        <p:nvSpPr>
          <p:cNvPr id="3" name="Espace réservé du graphique 2">
            <a:extLst>
              <a:ext uri="{FF2B5EF4-FFF2-40B4-BE49-F238E27FC236}">
                <a16:creationId xmlns:a16="http://schemas.microsoft.com/office/drawing/2014/main" id="{D2014B7E-6734-44D5-8300-435BC39AD7F0}"/>
              </a:ext>
            </a:extLst>
          </p:cNvPr>
          <p:cNvSpPr>
            <a:spLocks noGrp="1"/>
          </p:cNvSpPr>
          <p:nvPr>
            <p:ph type="chart" sz="quarter" idx="13" hasCustomPrompt="1"/>
          </p:nvPr>
        </p:nvSpPr>
        <p:spPr>
          <a:xfrm>
            <a:off x="720000" y="2036618"/>
            <a:ext cx="3495740" cy="3609057"/>
          </a:xfrm>
          <a:solidFill>
            <a:schemeClr val="bg1">
              <a:lumMod val="95000"/>
            </a:schemeClr>
          </a:solidFill>
        </p:spPr>
        <p:txBody>
          <a:bodyPr anchor="ctr"/>
          <a:lstStyle>
            <a:lvl1pPr marL="0" indent="0" algn="ctr">
              <a:buNone/>
              <a:defRPr sz="1400" b="0">
                <a:solidFill>
                  <a:schemeClr val="accent1"/>
                </a:solidFill>
              </a:defRPr>
            </a:lvl1pPr>
          </a:lstStyle>
          <a:p>
            <a:r>
              <a:rPr lang="nb-NO" noProof="0"/>
              <a:t>Klikk på ikonet for å legge til bilde</a:t>
            </a:r>
          </a:p>
        </p:txBody>
      </p:sp>
      <p:sp>
        <p:nvSpPr>
          <p:cNvPr id="15" name="Rectangle 14"/>
          <p:cNvSpPr/>
          <p:nvPr userDrawn="1"/>
        </p:nvSpPr>
        <p:spPr>
          <a:xfrm>
            <a:off x="0" y="-374907"/>
            <a:ext cx="252000" cy="2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
        <p:nvSpPr>
          <p:cNvPr id="16" name="Rectangle 15"/>
          <p:cNvSpPr/>
          <p:nvPr userDrawn="1"/>
        </p:nvSpPr>
        <p:spPr>
          <a:xfrm>
            <a:off x="299435" y="-374857"/>
            <a:ext cx="252000" cy="252000"/>
          </a:xfrm>
          <a:prstGeom prst="rect">
            <a:avLst/>
          </a:prstGeom>
          <a:solidFill>
            <a:srgbClr val="D512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
        <p:nvSpPr>
          <p:cNvPr id="17" name="Rectangle 16"/>
          <p:cNvSpPr/>
          <p:nvPr userDrawn="1"/>
        </p:nvSpPr>
        <p:spPr>
          <a:xfrm>
            <a:off x="593138" y="-374857"/>
            <a:ext cx="252000" cy="252000"/>
          </a:xfrm>
          <a:prstGeom prst="rect">
            <a:avLst/>
          </a:prstGeom>
          <a:solidFill>
            <a:srgbClr val="E95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
        <p:nvSpPr>
          <p:cNvPr id="18" name="Rectangle 17"/>
          <p:cNvSpPr/>
          <p:nvPr userDrawn="1"/>
        </p:nvSpPr>
        <p:spPr>
          <a:xfrm>
            <a:off x="892573" y="-374857"/>
            <a:ext cx="252000" cy="252000"/>
          </a:xfrm>
          <a:prstGeom prst="rect">
            <a:avLst/>
          </a:prstGeom>
          <a:solidFill>
            <a:srgbClr val="8D1D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
        <p:nvSpPr>
          <p:cNvPr id="19" name="Rectangle 18"/>
          <p:cNvSpPr/>
          <p:nvPr userDrawn="1"/>
        </p:nvSpPr>
        <p:spPr>
          <a:xfrm>
            <a:off x="1187264" y="-374907"/>
            <a:ext cx="252000" cy="252000"/>
          </a:xfrm>
          <a:prstGeom prst="rect">
            <a:avLst/>
          </a:prstGeom>
          <a:solidFill>
            <a:srgbClr val="00A1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
        <p:nvSpPr>
          <p:cNvPr id="20" name="Rectangle 19"/>
          <p:cNvSpPr/>
          <p:nvPr userDrawn="1"/>
        </p:nvSpPr>
        <p:spPr>
          <a:xfrm>
            <a:off x="1486699" y="-374907"/>
            <a:ext cx="252000" cy="252000"/>
          </a:xfrm>
          <a:prstGeom prst="rect">
            <a:avLst/>
          </a:prstGeom>
          <a:solidFill>
            <a:srgbClr val="95C1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
        <p:nvSpPr>
          <p:cNvPr id="21" name="ZoneTexte 20"/>
          <p:cNvSpPr txBox="1"/>
          <p:nvPr userDrawn="1"/>
        </p:nvSpPr>
        <p:spPr>
          <a:xfrm>
            <a:off x="1733619" y="-384054"/>
            <a:ext cx="4080298" cy="276999"/>
          </a:xfrm>
          <a:prstGeom prst="rect">
            <a:avLst/>
          </a:prstGeom>
          <a:noFill/>
        </p:spPr>
        <p:txBody>
          <a:bodyPr wrap="square" rtlCol="0">
            <a:spAutoFit/>
          </a:bodyPr>
          <a:lstStyle/>
          <a:p>
            <a:r>
              <a:rPr lang="nb-NO" sz="1200" noProof="0"/>
              <a:t>Farge på diagrammer</a:t>
            </a:r>
          </a:p>
        </p:txBody>
      </p:sp>
      <p:cxnSp>
        <p:nvCxnSpPr>
          <p:cNvPr id="28" name="Connecteur droit 27"/>
          <p:cNvCxnSpPr>
            <a:cxnSpLocks/>
          </p:cNvCxnSpPr>
          <p:nvPr userDrawn="1"/>
        </p:nvCxnSpPr>
        <p:spPr>
          <a:xfrm>
            <a:off x="12465934" y="0"/>
            <a:ext cx="0" cy="19026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ZoneTexte 28"/>
          <p:cNvSpPr txBox="1"/>
          <p:nvPr userDrawn="1"/>
        </p:nvSpPr>
        <p:spPr>
          <a:xfrm>
            <a:off x="12526894" y="-86735"/>
            <a:ext cx="2836672" cy="276999"/>
          </a:xfrm>
          <a:prstGeom prst="rect">
            <a:avLst/>
          </a:prstGeom>
          <a:noFill/>
        </p:spPr>
        <p:txBody>
          <a:bodyPr wrap="square" rtlCol="0">
            <a:spAutoFit/>
          </a:bodyPr>
          <a:lstStyle/>
          <a:p>
            <a:r>
              <a:rPr lang="nb-NO" sz="1200" noProof="0"/>
              <a:t>Klikk på ikonene for å lage et diagram.</a:t>
            </a:r>
          </a:p>
        </p:txBody>
      </p:sp>
      <p:sp>
        <p:nvSpPr>
          <p:cNvPr id="27" name="Espace réservé du graphique 2">
            <a:extLst>
              <a:ext uri="{FF2B5EF4-FFF2-40B4-BE49-F238E27FC236}">
                <a16:creationId xmlns:a16="http://schemas.microsoft.com/office/drawing/2014/main" id="{8B9F7F5F-BDEC-C146-8756-2D043461223D}"/>
              </a:ext>
            </a:extLst>
          </p:cNvPr>
          <p:cNvSpPr>
            <a:spLocks noGrp="1"/>
          </p:cNvSpPr>
          <p:nvPr>
            <p:ph type="chart" sz="quarter" idx="14" hasCustomPrompt="1"/>
          </p:nvPr>
        </p:nvSpPr>
        <p:spPr>
          <a:xfrm>
            <a:off x="4347450" y="2036618"/>
            <a:ext cx="3495740" cy="3609057"/>
          </a:xfrm>
          <a:solidFill>
            <a:schemeClr val="bg1">
              <a:lumMod val="95000"/>
            </a:schemeClr>
          </a:solidFill>
        </p:spPr>
        <p:txBody>
          <a:bodyPr anchor="ctr"/>
          <a:lstStyle>
            <a:lvl1pPr marL="0" indent="0" algn="ctr">
              <a:buNone/>
              <a:defRPr sz="1400" b="0">
                <a:solidFill>
                  <a:schemeClr val="accent1"/>
                </a:solidFill>
              </a:defRPr>
            </a:lvl1pPr>
          </a:lstStyle>
          <a:p>
            <a:r>
              <a:rPr lang="nb-NO" noProof="0"/>
              <a:t>Klikk på ikonet for å legge til bilde</a:t>
            </a:r>
          </a:p>
        </p:txBody>
      </p:sp>
      <p:sp>
        <p:nvSpPr>
          <p:cNvPr id="32" name="Espace réservé du graphique 2">
            <a:extLst>
              <a:ext uri="{FF2B5EF4-FFF2-40B4-BE49-F238E27FC236}">
                <a16:creationId xmlns:a16="http://schemas.microsoft.com/office/drawing/2014/main" id="{31E04F0A-8752-F54C-B3B5-498806AEB2AF}"/>
              </a:ext>
            </a:extLst>
          </p:cNvPr>
          <p:cNvSpPr>
            <a:spLocks noGrp="1"/>
          </p:cNvSpPr>
          <p:nvPr>
            <p:ph type="chart" sz="quarter" idx="15" hasCustomPrompt="1"/>
          </p:nvPr>
        </p:nvSpPr>
        <p:spPr>
          <a:xfrm>
            <a:off x="7974900" y="2036618"/>
            <a:ext cx="3495740" cy="3609057"/>
          </a:xfrm>
          <a:solidFill>
            <a:schemeClr val="bg1">
              <a:lumMod val="95000"/>
            </a:schemeClr>
          </a:solidFill>
        </p:spPr>
        <p:txBody>
          <a:bodyPr anchor="ctr"/>
          <a:lstStyle>
            <a:lvl1pPr marL="0" indent="0" algn="ctr">
              <a:buNone/>
              <a:defRPr sz="1400" b="0">
                <a:solidFill>
                  <a:schemeClr val="accent1"/>
                </a:solidFill>
              </a:defRPr>
            </a:lvl1pPr>
          </a:lstStyle>
          <a:p>
            <a:r>
              <a:rPr lang="nb-NO" noProof="0"/>
              <a:t>Klikk på ikonet for å legge til bilde</a:t>
            </a:r>
          </a:p>
        </p:txBody>
      </p:sp>
      <p:sp>
        <p:nvSpPr>
          <p:cNvPr id="22" name="Espace réservé du titre 1">
            <a:extLst>
              <a:ext uri="{FF2B5EF4-FFF2-40B4-BE49-F238E27FC236}">
                <a16:creationId xmlns:a16="http://schemas.microsoft.com/office/drawing/2014/main" id="{BA2DB47F-69AC-4AA6-B56A-970E502035A5}"/>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Tree>
    <p:extLst>
      <p:ext uri="{BB962C8B-B14F-4D97-AF65-F5344CB8AC3E}">
        <p14:creationId xmlns:p14="http://schemas.microsoft.com/office/powerpoint/2010/main" val="17623496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ell">
    <p:spTree>
      <p:nvGrpSpPr>
        <p:cNvPr id="1" name=""/>
        <p:cNvGrpSpPr/>
        <p:nvPr/>
      </p:nvGrpSpPr>
      <p:grpSpPr>
        <a:xfrm>
          <a:off x="0" y="0"/>
          <a:ext cx="0" cy="0"/>
          <a:chOff x="0" y="0"/>
          <a:chExt cx="0" cy="0"/>
        </a:xfrm>
      </p:grpSpPr>
      <p:sp>
        <p:nvSpPr>
          <p:cNvPr id="11" name="Espace réservé du tableau 10">
            <a:extLst>
              <a:ext uri="{FF2B5EF4-FFF2-40B4-BE49-F238E27FC236}">
                <a16:creationId xmlns:a16="http://schemas.microsoft.com/office/drawing/2014/main" id="{B75B041A-8574-4B31-93E5-C721F617AC08}"/>
              </a:ext>
            </a:extLst>
          </p:cNvPr>
          <p:cNvSpPr>
            <a:spLocks noGrp="1"/>
          </p:cNvSpPr>
          <p:nvPr>
            <p:ph type="tbl" sz="quarter" idx="13" hasCustomPrompt="1"/>
          </p:nvPr>
        </p:nvSpPr>
        <p:spPr>
          <a:xfrm>
            <a:off x="725488" y="1772921"/>
            <a:ext cx="10741025" cy="4114166"/>
          </a:xfrm>
          <a:solidFill>
            <a:schemeClr val="bg1">
              <a:lumMod val="95000"/>
            </a:schemeClr>
          </a:solidFill>
        </p:spPr>
        <p:txBody>
          <a:bodyPr anchor="ctr"/>
          <a:lstStyle>
            <a:lvl1pPr marL="0" indent="0" algn="ctr">
              <a:buNone/>
              <a:defRPr sz="1400" b="0">
                <a:solidFill>
                  <a:schemeClr val="accent1"/>
                </a:solidFill>
              </a:defRPr>
            </a:lvl1pPr>
          </a:lstStyle>
          <a:p>
            <a:r>
              <a:rPr lang="nb-NO" noProof="0"/>
              <a:t>Klikk på ikonet for å legge til bilde</a:t>
            </a:r>
          </a:p>
        </p:txBody>
      </p:sp>
      <p:sp>
        <p:nvSpPr>
          <p:cNvPr id="9" name="ZoneTexte 8"/>
          <p:cNvSpPr txBox="1"/>
          <p:nvPr userDrawn="1"/>
        </p:nvSpPr>
        <p:spPr>
          <a:xfrm>
            <a:off x="555101" y="-384054"/>
            <a:ext cx="4080298" cy="276999"/>
          </a:xfrm>
          <a:prstGeom prst="rect">
            <a:avLst/>
          </a:prstGeom>
          <a:noFill/>
        </p:spPr>
        <p:txBody>
          <a:bodyPr wrap="square" rtlCol="0">
            <a:spAutoFit/>
          </a:bodyPr>
          <a:lstStyle/>
          <a:p>
            <a:r>
              <a:rPr lang="nb-NO" sz="1200" noProof="0"/>
              <a:t>Farge på tabell</a:t>
            </a:r>
          </a:p>
        </p:txBody>
      </p:sp>
      <p:sp>
        <p:nvSpPr>
          <p:cNvPr id="12" name="Rectangle 11"/>
          <p:cNvSpPr/>
          <p:nvPr userDrawn="1"/>
        </p:nvSpPr>
        <p:spPr>
          <a:xfrm>
            <a:off x="7095" y="-374907"/>
            <a:ext cx="252000" cy="2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
        <p:nvSpPr>
          <p:cNvPr id="13" name="Rectangle 12"/>
          <p:cNvSpPr/>
          <p:nvPr userDrawn="1"/>
        </p:nvSpPr>
        <p:spPr>
          <a:xfrm>
            <a:off x="306530"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cxnSp>
        <p:nvCxnSpPr>
          <p:cNvPr id="15" name="Connecteur droit 14"/>
          <p:cNvCxnSpPr>
            <a:cxnSpLocks/>
          </p:cNvCxnSpPr>
          <p:nvPr userDrawn="1"/>
        </p:nvCxnSpPr>
        <p:spPr>
          <a:xfrm>
            <a:off x="12465934" y="0"/>
            <a:ext cx="0" cy="190264"/>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ZoneTexte 15"/>
          <p:cNvSpPr txBox="1"/>
          <p:nvPr userDrawn="1"/>
        </p:nvSpPr>
        <p:spPr>
          <a:xfrm>
            <a:off x="12526894" y="-86735"/>
            <a:ext cx="2836672" cy="276999"/>
          </a:xfrm>
          <a:prstGeom prst="rect">
            <a:avLst/>
          </a:prstGeom>
          <a:noFill/>
        </p:spPr>
        <p:txBody>
          <a:bodyPr wrap="square" rtlCol="0">
            <a:spAutoFit/>
          </a:bodyPr>
          <a:lstStyle/>
          <a:p>
            <a:r>
              <a:rPr lang="nb-NO" sz="1200" noProof="0"/>
              <a:t>Klikk på ikonet for å legge til en tabell.</a:t>
            </a:r>
          </a:p>
        </p:txBody>
      </p:sp>
      <p:sp>
        <p:nvSpPr>
          <p:cNvPr id="14" name="Espace réservé du titre 1">
            <a:extLst>
              <a:ext uri="{FF2B5EF4-FFF2-40B4-BE49-F238E27FC236}">
                <a16:creationId xmlns:a16="http://schemas.microsoft.com/office/drawing/2014/main" id="{61462B12-59CA-4EA6-988A-7399D0A3449D}"/>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Tree>
    <p:extLst>
      <p:ext uri="{BB962C8B-B14F-4D97-AF65-F5344CB8AC3E}">
        <p14:creationId xmlns:p14="http://schemas.microsoft.com/office/powerpoint/2010/main" val="3583221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liten">
    <p:spTree>
      <p:nvGrpSpPr>
        <p:cNvPr id="1" name=""/>
        <p:cNvGrpSpPr/>
        <p:nvPr/>
      </p:nvGrpSpPr>
      <p:grpSpPr>
        <a:xfrm>
          <a:off x="0" y="0"/>
          <a:ext cx="0" cy="0"/>
          <a:chOff x="0" y="0"/>
          <a:chExt cx="0" cy="0"/>
        </a:xfrm>
      </p:grpSpPr>
      <p:sp>
        <p:nvSpPr>
          <p:cNvPr id="24" name="Espace réservé du titre 1">
            <a:extLst>
              <a:ext uri="{FF2B5EF4-FFF2-40B4-BE49-F238E27FC236}">
                <a16:creationId xmlns:a16="http://schemas.microsoft.com/office/drawing/2014/main" id="{53555944-260F-4CAA-9A48-4C566A1CBA44}"/>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
        <p:nvSpPr>
          <p:cNvPr id="36" name="Picture Placeholder 3">
            <a:extLst>
              <a:ext uri="{FF2B5EF4-FFF2-40B4-BE49-F238E27FC236}">
                <a16:creationId xmlns:a16="http://schemas.microsoft.com/office/drawing/2014/main" id="{1CD2256F-5DBA-45F8-B100-62F2345ED5C9}"/>
              </a:ext>
            </a:extLst>
          </p:cNvPr>
          <p:cNvSpPr>
            <a:spLocks noGrp="1" noChangeAspect="1"/>
          </p:cNvSpPr>
          <p:nvPr>
            <p:ph type="pic" sz="quarter" idx="12" hasCustomPrompt="1"/>
          </p:nvPr>
        </p:nvSpPr>
        <p:spPr>
          <a:xfrm>
            <a:off x="1149628" y="2230963"/>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nb-NO" noProof="0"/>
              <a:t>Klikk på ikonet for å legge til bilde</a:t>
            </a:r>
          </a:p>
        </p:txBody>
      </p:sp>
      <p:sp>
        <p:nvSpPr>
          <p:cNvPr id="37" name="Picture Placeholder 3">
            <a:extLst>
              <a:ext uri="{FF2B5EF4-FFF2-40B4-BE49-F238E27FC236}">
                <a16:creationId xmlns:a16="http://schemas.microsoft.com/office/drawing/2014/main" id="{0C88D661-E981-4AB9-B8F0-1B6DCB72B9AC}"/>
              </a:ext>
            </a:extLst>
          </p:cNvPr>
          <p:cNvSpPr>
            <a:spLocks noGrp="1" noChangeAspect="1"/>
          </p:cNvSpPr>
          <p:nvPr>
            <p:ph type="pic" sz="quarter" idx="13" hasCustomPrompt="1"/>
          </p:nvPr>
        </p:nvSpPr>
        <p:spPr>
          <a:xfrm>
            <a:off x="3733763" y="2230963"/>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nb-NO" noProof="0"/>
              <a:t>Klikk på ikonet for å legge til bilde</a:t>
            </a:r>
          </a:p>
        </p:txBody>
      </p:sp>
      <p:sp>
        <p:nvSpPr>
          <p:cNvPr id="38" name="Picture Placeholder 3">
            <a:extLst>
              <a:ext uri="{FF2B5EF4-FFF2-40B4-BE49-F238E27FC236}">
                <a16:creationId xmlns:a16="http://schemas.microsoft.com/office/drawing/2014/main" id="{E5BEC390-94BA-4733-BFCE-1725AF927AEC}"/>
              </a:ext>
            </a:extLst>
          </p:cNvPr>
          <p:cNvSpPr>
            <a:spLocks noGrp="1" noChangeAspect="1"/>
          </p:cNvSpPr>
          <p:nvPr>
            <p:ph type="pic" sz="quarter" idx="14" hasCustomPrompt="1"/>
          </p:nvPr>
        </p:nvSpPr>
        <p:spPr>
          <a:xfrm>
            <a:off x="6318610" y="2230963"/>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nb-NO" noProof="0"/>
              <a:t>Klikk på ikonet for å legge til bilde</a:t>
            </a:r>
          </a:p>
        </p:txBody>
      </p:sp>
      <p:sp>
        <p:nvSpPr>
          <p:cNvPr id="39" name="Picture Placeholder 3">
            <a:extLst>
              <a:ext uri="{FF2B5EF4-FFF2-40B4-BE49-F238E27FC236}">
                <a16:creationId xmlns:a16="http://schemas.microsoft.com/office/drawing/2014/main" id="{68E432C7-7D01-4A34-96C3-628D82F7A2E5}"/>
              </a:ext>
            </a:extLst>
          </p:cNvPr>
          <p:cNvSpPr>
            <a:spLocks noGrp="1" noChangeAspect="1"/>
          </p:cNvSpPr>
          <p:nvPr>
            <p:ph type="pic" sz="quarter" idx="15" hasCustomPrompt="1"/>
          </p:nvPr>
        </p:nvSpPr>
        <p:spPr>
          <a:xfrm>
            <a:off x="8902896" y="2230963"/>
            <a:ext cx="2038273" cy="2194560"/>
          </a:xfrm>
          <a:prstGeom prst="rect">
            <a:avLst/>
          </a:prstGeom>
          <a:ln w="6350">
            <a:noFill/>
          </a:ln>
        </p:spPr>
        <p:txBody>
          <a:bodyPr anchor="ctr"/>
          <a:lstStyle>
            <a:lvl1pPr marL="0" indent="0" algn="ctr">
              <a:buNone/>
              <a:defRPr sz="1400" b="0" i="0">
                <a:solidFill>
                  <a:schemeClr val="tx1"/>
                </a:solidFill>
                <a:latin typeface="+mn-lt"/>
                <a:cs typeface="Calibri"/>
              </a:defRPr>
            </a:lvl1pPr>
          </a:lstStyle>
          <a:p>
            <a:r>
              <a:rPr lang="nb-NO" noProof="0"/>
              <a:t>Klikk på ikonet for å legge til bilde</a:t>
            </a:r>
          </a:p>
        </p:txBody>
      </p:sp>
      <p:sp>
        <p:nvSpPr>
          <p:cNvPr id="40" name="Plassholder for tekst 3">
            <a:extLst>
              <a:ext uri="{FF2B5EF4-FFF2-40B4-BE49-F238E27FC236}">
                <a16:creationId xmlns:a16="http://schemas.microsoft.com/office/drawing/2014/main" id="{F7DA5DE4-EA5D-4987-B8A8-05277EBFC1AA}"/>
              </a:ext>
            </a:extLst>
          </p:cNvPr>
          <p:cNvSpPr>
            <a:spLocks noGrp="1"/>
          </p:cNvSpPr>
          <p:nvPr>
            <p:ph type="body" sz="quarter" idx="23" hasCustomPrompt="1"/>
          </p:nvPr>
        </p:nvSpPr>
        <p:spPr>
          <a:xfrm>
            <a:off x="1149964" y="4551675"/>
            <a:ext cx="2037600" cy="432000"/>
          </a:xfrm>
          <a:prstGeom prst="rect">
            <a:avLst/>
          </a:prstGeom>
        </p:spPr>
        <p:txBody>
          <a:bodyPr lIns="0" tIns="0" rIns="0" bIns="0" anchor="ctr">
            <a:normAutofit/>
          </a:bodyPr>
          <a:lstStyle>
            <a:lvl1pPr marL="0" indent="0" algn="ctr">
              <a:lnSpc>
                <a:spcPct val="100000"/>
              </a:lnSpc>
              <a:buNone/>
              <a:defRPr sz="14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41" name="Plassholder for tekst 3">
            <a:extLst>
              <a:ext uri="{FF2B5EF4-FFF2-40B4-BE49-F238E27FC236}">
                <a16:creationId xmlns:a16="http://schemas.microsoft.com/office/drawing/2014/main" id="{30BA9B33-E8D0-46C1-A557-243920348EAA}"/>
              </a:ext>
            </a:extLst>
          </p:cNvPr>
          <p:cNvSpPr>
            <a:spLocks noGrp="1"/>
          </p:cNvSpPr>
          <p:nvPr>
            <p:ph type="body" sz="quarter" idx="24" hasCustomPrompt="1"/>
          </p:nvPr>
        </p:nvSpPr>
        <p:spPr>
          <a:xfrm>
            <a:off x="1149964" y="5017859"/>
            <a:ext cx="2037600" cy="207166"/>
          </a:xfrm>
          <a:prstGeom prst="rect">
            <a:avLst/>
          </a:prstGeom>
        </p:spPr>
        <p:txBody>
          <a:bodyPr lIns="0" tIns="0" rIns="0" bIns="0" anchor="t">
            <a:normAutofit/>
          </a:bodyPr>
          <a:lstStyle>
            <a:lvl1pPr marL="0" indent="0" algn="ctr">
              <a:lnSpc>
                <a:spcPct val="100000"/>
              </a:lnSpc>
              <a:buNone/>
              <a:defRPr sz="12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42" name="Plassholder for tekst 3">
            <a:extLst>
              <a:ext uri="{FF2B5EF4-FFF2-40B4-BE49-F238E27FC236}">
                <a16:creationId xmlns:a16="http://schemas.microsoft.com/office/drawing/2014/main" id="{03DBFC53-54D5-4D65-9A57-BC378071808B}"/>
              </a:ext>
            </a:extLst>
          </p:cNvPr>
          <p:cNvSpPr>
            <a:spLocks noGrp="1"/>
          </p:cNvSpPr>
          <p:nvPr>
            <p:ph type="body" sz="quarter" idx="25" hasCustomPrompt="1"/>
          </p:nvPr>
        </p:nvSpPr>
        <p:spPr>
          <a:xfrm>
            <a:off x="3734099" y="4551675"/>
            <a:ext cx="2037600" cy="432000"/>
          </a:xfrm>
          <a:prstGeom prst="rect">
            <a:avLst/>
          </a:prstGeom>
        </p:spPr>
        <p:txBody>
          <a:bodyPr lIns="0" tIns="0" rIns="0" bIns="0" anchor="ctr">
            <a:normAutofit/>
          </a:bodyPr>
          <a:lstStyle>
            <a:lvl1pPr marL="0" indent="0" algn="ctr">
              <a:lnSpc>
                <a:spcPct val="100000"/>
              </a:lnSpc>
              <a:buNone/>
              <a:defRPr sz="14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43" name="Plassholder for tekst 3">
            <a:extLst>
              <a:ext uri="{FF2B5EF4-FFF2-40B4-BE49-F238E27FC236}">
                <a16:creationId xmlns:a16="http://schemas.microsoft.com/office/drawing/2014/main" id="{DBB7A844-9B15-4708-87C2-C5465E9DF15D}"/>
              </a:ext>
            </a:extLst>
          </p:cNvPr>
          <p:cNvSpPr>
            <a:spLocks noGrp="1"/>
          </p:cNvSpPr>
          <p:nvPr>
            <p:ph type="body" sz="quarter" idx="26" hasCustomPrompt="1"/>
          </p:nvPr>
        </p:nvSpPr>
        <p:spPr>
          <a:xfrm>
            <a:off x="3734099" y="5017859"/>
            <a:ext cx="2037600" cy="207166"/>
          </a:xfrm>
          <a:prstGeom prst="rect">
            <a:avLst/>
          </a:prstGeom>
        </p:spPr>
        <p:txBody>
          <a:bodyPr lIns="0" tIns="0" rIns="0" bIns="0" anchor="t">
            <a:normAutofit/>
          </a:bodyPr>
          <a:lstStyle>
            <a:lvl1pPr marL="0" indent="0" algn="ctr">
              <a:lnSpc>
                <a:spcPct val="100000"/>
              </a:lnSpc>
              <a:buNone/>
              <a:defRPr sz="12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44" name="Plassholder for tekst 3">
            <a:extLst>
              <a:ext uri="{FF2B5EF4-FFF2-40B4-BE49-F238E27FC236}">
                <a16:creationId xmlns:a16="http://schemas.microsoft.com/office/drawing/2014/main" id="{04A5EF7C-3E12-42F5-9B55-8022DC21B004}"/>
              </a:ext>
            </a:extLst>
          </p:cNvPr>
          <p:cNvSpPr>
            <a:spLocks noGrp="1"/>
          </p:cNvSpPr>
          <p:nvPr>
            <p:ph type="body" sz="quarter" idx="27" hasCustomPrompt="1"/>
          </p:nvPr>
        </p:nvSpPr>
        <p:spPr>
          <a:xfrm>
            <a:off x="6318946" y="4551675"/>
            <a:ext cx="2037600" cy="432000"/>
          </a:xfrm>
          <a:prstGeom prst="rect">
            <a:avLst/>
          </a:prstGeom>
        </p:spPr>
        <p:txBody>
          <a:bodyPr lIns="0" tIns="0" rIns="0" bIns="0" anchor="ctr">
            <a:normAutofit/>
          </a:bodyPr>
          <a:lstStyle>
            <a:lvl1pPr marL="0" indent="0" algn="ctr">
              <a:lnSpc>
                <a:spcPct val="100000"/>
              </a:lnSpc>
              <a:buNone/>
              <a:defRPr sz="14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45" name="Plassholder for tekst 3">
            <a:extLst>
              <a:ext uri="{FF2B5EF4-FFF2-40B4-BE49-F238E27FC236}">
                <a16:creationId xmlns:a16="http://schemas.microsoft.com/office/drawing/2014/main" id="{237C0EC9-7EB7-46D6-88F1-E42183243444}"/>
              </a:ext>
            </a:extLst>
          </p:cNvPr>
          <p:cNvSpPr>
            <a:spLocks noGrp="1"/>
          </p:cNvSpPr>
          <p:nvPr>
            <p:ph type="body" sz="quarter" idx="28" hasCustomPrompt="1"/>
          </p:nvPr>
        </p:nvSpPr>
        <p:spPr>
          <a:xfrm>
            <a:off x="6318946" y="5017859"/>
            <a:ext cx="2037600" cy="207166"/>
          </a:xfrm>
          <a:prstGeom prst="rect">
            <a:avLst/>
          </a:prstGeom>
        </p:spPr>
        <p:txBody>
          <a:bodyPr lIns="0" tIns="0" rIns="0" bIns="0" anchor="t">
            <a:normAutofit/>
          </a:bodyPr>
          <a:lstStyle>
            <a:lvl1pPr marL="0" indent="0" algn="ctr">
              <a:lnSpc>
                <a:spcPct val="100000"/>
              </a:lnSpc>
              <a:buNone/>
              <a:defRPr sz="12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46" name="Plassholder for tekst 3">
            <a:extLst>
              <a:ext uri="{FF2B5EF4-FFF2-40B4-BE49-F238E27FC236}">
                <a16:creationId xmlns:a16="http://schemas.microsoft.com/office/drawing/2014/main" id="{AE0F0DFB-D124-48D0-B0D2-B61224F6CC3D}"/>
              </a:ext>
            </a:extLst>
          </p:cNvPr>
          <p:cNvSpPr>
            <a:spLocks noGrp="1"/>
          </p:cNvSpPr>
          <p:nvPr>
            <p:ph type="body" sz="quarter" idx="29" hasCustomPrompt="1"/>
          </p:nvPr>
        </p:nvSpPr>
        <p:spPr>
          <a:xfrm>
            <a:off x="8903232" y="4551675"/>
            <a:ext cx="2037600" cy="432000"/>
          </a:xfrm>
          <a:prstGeom prst="rect">
            <a:avLst/>
          </a:prstGeom>
        </p:spPr>
        <p:txBody>
          <a:bodyPr lIns="0" tIns="0" rIns="0" bIns="0" anchor="ctr">
            <a:normAutofit/>
          </a:bodyPr>
          <a:lstStyle>
            <a:lvl1pPr marL="0" indent="0" algn="ctr">
              <a:lnSpc>
                <a:spcPct val="100000"/>
              </a:lnSpc>
              <a:buNone/>
              <a:defRPr sz="14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47" name="Plassholder for tekst 3">
            <a:extLst>
              <a:ext uri="{FF2B5EF4-FFF2-40B4-BE49-F238E27FC236}">
                <a16:creationId xmlns:a16="http://schemas.microsoft.com/office/drawing/2014/main" id="{837DEB63-DABC-4C79-BA78-ECCEA7949C40}"/>
              </a:ext>
            </a:extLst>
          </p:cNvPr>
          <p:cNvSpPr>
            <a:spLocks noGrp="1"/>
          </p:cNvSpPr>
          <p:nvPr>
            <p:ph type="body" sz="quarter" idx="30" hasCustomPrompt="1"/>
          </p:nvPr>
        </p:nvSpPr>
        <p:spPr>
          <a:xfrm>
            <a:off x="8903232" y="5017859"/>
            <a:ext cx="2037600" cy="207166"/>
          </a:xfrm>
          <a:prstGeom prst="rect">
            <a:avLst/>
          </a:prstGeom>
        </p:spPr>
        <p:txBody>
          <a:bodyPr lIns="0" tIns="0" rIns="0" bIns="0" anchor="t">
            <a:normAutofit/>
          </a:bodyPr>
          <a:lstStyle>
            <a:lvl1pPr marL="0" indent="0" algn="ctr">
              <a:lnSpc>
                <a:spcPct val="100000"/>
              </a:lnSpc>
              <a:buNone/>
              <a:defRPr sz="12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20" name="ZoneTexte 8">
            <a:extLst>
              <a:ext uri="{FF2B5EF4-FFF2-40B4-BE49-F238E27FC236}">
                <a16:creationId xmlns:a16="http://schemas.microsoft.com/office/drawing/2014/main" id="{8BB26255-54F7-494A-B629-5E70BCF4DD99}"/>
              </a:ext>
            </a:extLst>
          </p:cNvPr>
          <p:cNvSpPr txBox="1"/>
          <p:nvPr userDrawn="1"/>
        </p:nvSpPr>
        <p:spPr>
          <a:xfrm>
            <a:off x="252000" y="-384054"/>
            <a:ext cx="4080298" cy="276999"/>
          </a:xfrm>
          <a:prstGeom prst="rect">
            <a:avLst/>
          </a:prstGeom>
          <a:noFill/>
        </p:spPr>
        <p:txBody>
          <a:bodyPr wrap="square" rtlCol="0">
            <a:spAutoFit/>
          </a:bodyPr>
          <a:lstStyle/>
          <a:p>
            <a:r>
              <a:rPr lang="nb-NO" sz="1200" noProof="0"/>
              <a:t>Farge på tekst</a:t>
            </a:r>
          </a:p>
        </p:txBody>
      </p:sp>
      <p:sp>
        <p:nvSpPr>
          <p:cNvPr id="25" name="Rectangle 24">
            <a:extLst>
              <a:ext uri="{FF2B5EF4-FFF2-40B4-BE49-F238E27FC236}">
                <a16:creationId xmlns:a16="http://schemas.microsoft.com/office/drawing/2014/main" id="{4AF36468-952C-4247-9369-D2A5D64C4127}"/>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cxnSp>
        <p:nvCxnSpPr>
          <p:cNvPr id="21" name="Connecteur droit 17">
            <a:extLst>
              <a:ext uri="{FF2B5EF4-FFF2-40B4-BE49-F238E27FC236}">
                <a16:creationId xmlns:a16="http://schemas.microsoft.com/office/drawing/2014/main" id="{3C0DC1B7-5ABB-4F49-927E-1CCA2707844A}"/>
              </a:ext>
            </a:extLst>
          </p:cNvPr>
          <p:cNvCxnSpPr>
            <a:cxnSpLocks/>
          </p:cNvCxnSpPr>
          <p:nvPr userDrawn="1"/>
        </p:nvCxnSpPr>
        <p:spPr>
          <a:xfrm>
            <a:off x="12465934" y="10160"/>
            <a:ext cx="0" cy="55959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ZoneTexte 19">
            <a:extLst>
              <a:ext uri="{FF2B5EF4-FFF2-40B4-BE49-F238E27FC236}">
                <a16:creationId xmlns:a16="http://schemas.microsoft.com/office/drawing/2014/main" id="{A8F7436C-0832-417C-ABED-BD689A177615}"/>
              </a:ext>
            </a:extLst>
          </p:cNvPr>
          <p:cNvSpPr txBox="1"/>
          <p:nvPr userDrawn="1"/>
        </p:nvSpPr>
        <p:spPr>
          <a:xfrm>
            <a:off x="12526894" y="-76575"/>
            <a:ext cx="2836672" cy="646331"/>
          </a:xfrm>
          <a:prstGeom prst="rect">
            <a:avLst/>
          </a:prstGeom>
          <a:noFill/>
        </p:spPr>
        <p:txBody>
          <a:bodyPr wrap="square" rtlCol="0">
            <a:spAutoFit/>
          </a:bodyPr>
          <a:lstStyle/>
          <a:p>
            <a:r>
              <a:rPr lang="nb-NO" sz="1200" noProof="0"/>
              <a:t>For å endre bilde, slett nåværende bilde og klikk på ikonet for å hente nytt bilde fra ditt bibliotek.</a:t>
            </a:r>
          </a:p>
        </p:txBody>
      </p:sp>
    </p:spTree>
    <p:extLst>
      <p:ext uri="{BB962C8B-B14F-4D97-AF65-F5344CB8AC3E}">
        <p14:creationId xmlns:p14="http://schemas.microsoft.com/office/powerpoint/2010/main" val="289592098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stor">
    <p:spTree>
      <p:nvGrpSpPr>
        <p:cNvPr id="1" name=""/>
        <p:cNvGrpSpPr/>
        <p:nvPr/>
      </p:nvGrpSpPr>
      <p:grpSpPr>
        <a:xfrm>
          <a:off x="0" y="0"/>
          <a:ext cx="0" cy="0"/>
          <a:chOff x="0" y="0"/>
          <a:chExt cx="0" cy="0"/>
        </a:xfrm>
      </p:grpSpPr>
      <p:sp>
        <p:nvSpPr>
          <p:cNvPr id="24" name="Espace réservé du titre 1">
            <a:extLst>
              <a:ext uri="{FF2B5EF4-FFF2-40B4-BE49-F238E27FC236}">
                <a16:creationId xmlns:a16="http://schemas.microsoft.com/office/drawing/2014/main" id="{53555944-260F-4CAA-9A48-4C566A1CBA44}"/>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
        <p:nvSpPr>
          <p:cNvPr id="20" name="Picture Placeholder 9">
            <a:extLst>
              <a:ext uri="{FF2B5EF4-FFF2-40B4-BE49-F238E27FC236}">
                <a16:creationId xmlns:a16="http://schemas.microsoft.com/office/drawing/2014/main" id="{E7DE8BFA-8798-470C-8DCC-72B897CE001C}"/>
              </a:ext>
            </a:extLst>
          </p:cNvPr>
          <p:cNvSpPr>
            <a:spLocks noGrp="1" noChangeAspect="1"/>
          </p:cNvSpPr>
          <p:nvPr>
            <p:ph type="pic" sz="quarter" idx="11" hasCustomPrompt="1"/>
          </p:nvPr>
        </p:nvSpPr>
        <p:spPr>
          <a:xfrm>
            <a:off x="1202413" y="1779005"/>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25" name="Picture Placeholder 9">
            <a:extLst>
              <a:ext uri="{FF2B5EF4-FFF2-40B4-BE49-F238E27FC236}">
                <a16:creationId xmlns:a16="http://schemas.microsoft.com/office/drawing/2014/main" id="{9316B82F-D349-4D62-ACB3-CEB79EF837CF}"/>
              </a:ext>
            </a:extLst>
          </p:cNvPr>
          <p:cNvSpPr>
            <a:spLocks noGrp="1" noChangeAspect="1"/>
          </p:cNvSpPr>
          <p:nvPr>
            <p:ph type="pic" sz="quarter" idx="12" hasCustomPrompt="1"/>
          </p:nvPr>
        </p:nvSpPr>
        <p:spPr>
          <a:xfrm>
            <a:off x="2907454" y="1779005"/>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26" name="Picture Placeholder 9">
            <a:extLst>
              <a:ext uri="{FF2B5EF4-FFF2-40B4-BE49-F238E27FC236}">
                <a16:creationId xmlns:a16="http://schemas.microsoft.com/office/drawing/2014/main" id="{1E1BFCDF-6F77-4EEE-BC58-129807E86CFA}"/>
              </a:ext>
            </a:extLst>
          </p:cNvPr>
          <p:cNvSpPr>
            <a:spLocks noGrp="1" noChangeAspect="1"/>
          </p:cNvSpPr>
          <p:nvPr>
            <p:ph type="pic" sz="quarter" idx="13" hasCustomPrompt="1"/>
          </p:nvPr>
        </p:nvSpPr>
        <p:spPr>
          <a:xfrm>
            <a:off x="4630226" y="1779005"/>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27" name="Picture Placeholder 9">
            <a:extLst>
              <a:ext uri="{FF2B5EF4-FFF2-40B4-BE49-F238E27FC236}">
                <a16:creationId xmlns:a16="http://schemas.microsoft.com/office/drawing/2014/main" id="{FB263508-B818-4D3F-A769-9443ED685432}"/>
              </a:ext>
            </a:extLst>
          </p:cNvPr>
          <p:cNvSpPr>
            <a:spLocks noGrp="1" noChangeAspect="1"/>
          </p:cNvSpPr>
          <p:nvPr>
            <p:ph type="pic" sz="quarter" idx="14" hasCustomPrompt="1"/>
          </p:nvPr>
        </p:nvSpPr>
        <p:spPr>
          <a:xfrm>
            <a:off x="6352573" y="1779005"/>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28" name="Picture Placeholder 9">
            <a:extLst>
              <a:ext uri="{FF2B5EF4-FFF2-40B4-BE49-F238E27FC236}">
                <a16:creationId xmlns:a16="http://schemas.microsoft.com/office/drawing/2014/main" id="{2EEFBED0-13AE-49CD-97E3-67A9BB0A1A6E}"/>
              </a:ext>
            </a:extLst>
          </p:cNvPr>
          <p:cNvSpPr>
            <a:spLocks noGrp="1" noChangeAspect="1"/>
          </p:cNvSpPr>
          <p:nvPr>
            <p:ph type="pic" sz="quarter" idx="15" hasCustomPrompt="1"/>
          </p:nvPr>
        </p:nvSpPr>
        <p:spPr>
          <a:xfrm>
            <a:off x="8050806" y="1779005"/>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29" name="Picture Placeholder 9">
            <a:extLst>
              <a:ext uri="{FF2B5EF4-FFF2-40B4-BE49-F238E27FC236}">
                <a16:creationId xmlns:a16="http://schemas.microsoft.com/office/drawing/2014/main" id="{CBBFDE64-C3C0-4A8B-ACF3-F681877BBEC7}"/>
              </a:ext>
            </a:extLst>
          </p:cNvPr>
          <p:cNvSpPr>
            <a:spLocks noGrp="1" noChangeAspect="1"/>
          </p:cNvSpPr>
          <p:nvPr>
            <p:ph type="pic" sz="quarter" idx="16" hasCustomPrompt="1"/>
          </p:nvPr>
        </p:nvSpPr>
        <p:spPr>
          <a:xfrm>
            <a:off x="9777620" y="1779005"/>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30" name="Picture Placeholder 9">
            <a:extLst>
              <a:ext uri="{FF2B5EF4-FFF2-40B4-BE49-F238E27FC236}">
                <a16:creationId xmlns:a16="http://schemas.microsoft.com/office/drawing/2014/main" id="{9899E672-6179-4580-BB41-40E5E0C6BAD2}"/>
              </a:ext>
            </a:extLst>
          </p:cNvPr>
          <p:cNvSpPr>
            <a:spLocks noGrp="1" noChangeAspect="1"/>
          </p:cNvSpPr>
          <p:nvPr>
            <p:ph type="pic" sz="quarter" idx="17" hasCustomPrompt="1"/>
          </p:nvPr>
        </p:nvSpPr>
        <p:spPr>
          <a:xfrm>
            <a:off x="1202413" y="3884629"/>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31" name="Picture Placeholder 9">
            <a:extLst>
              <a:ext uri="{FF2B5EF4-FFF2-40B4-BE49-F238E27FC236}">
                <a16:creationId xmlns:a16="http://schemas.microsoft.com/office/drawing/2014/main" id="{8B602FB1-3B88-4FBC-8776-70B1AD6C70BE}"/>
              </a:ext>
            </a:extLst>
          </p:cNvPr>
          <p:cNvSpPr>
            <a:spLocks noGrp="1" noChangeAspect="1"/>
          </p:cNvSpPr>
          <p:nvPr>
            <p:ph type="pic" sz="quarter" idx="18" hasCustomPrompt="1"/>
          </p:nvPr>
        </p:nvSpPr>
        <p:spPr>
          <a:xfrm>
            <a:off x="2907454" y="3884629"/>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32" name="Picture Placeholder 9">
            <a:extLst>
              <a:ext uri="{FF2B5EF4-FFF2-40B4-BE49-F238E27FC236}">
                <a16:creationId xmlns:a16="http://schemas.microsoft.com/office/drawing/2014/main" id="{408CEFCE-B6FE-4E24-A481-E74098921C74}"/>
              </a:ext>
            </a:extLst>
          </p:cNvPr>
          <p:cNvSpPr>
            <a:spLocks noGrp="1" noChangeAspect="1"/>
          </p:cNvSpPr>
          <p:nvPr>
            <p:ph type="pic" sz="quarter" idx="19" hasCustomPrompt="1"/>
          </p:nvPr>
        </p:nvSpPr>
        <p:spPr>
          <a:xfrm>
            <a:off x="4630226" y="3884629"/>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33" name="Picture Placeholder 9">
            <a:extLst>
              <a:ext uri="{FF2B5EF4-FFF2-40B4-BE49-F238E27FC236}">
                <a16:creationId xmlns:a16="http://schemas.microsoft.com/office/drawing/2014/main" id="{7169A979-0BFF-4E98-AD5D-1E16B41BF484}"/>
              </a:ext>
            </a:extLst>
          </p:cNvPr>
          <p:cNvSpPr>
            <a:spLocks noGrp="1" noChangeAspect="1"/>
          </p:cNvSpPr>
          <p:nvPr>
            <p:ph type="pic" sz="quarter" idx="20" hasCustomPrompt="1"/>
          </p:nvPr>
        </p:nvSpPr>
        <p:spPr>
          <a:xfrm>
            <a:off x="6352573" y="3884629"/>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34" name="Picture Placeholder 9">
            <a:extLst>
              <a:ext uri="{FF2B5EF4-FFF2-40B4-BE49-F238E27FC236}">
                <a16:creationId xmlns:a16="http://schemas.microsoft.com/office/drawing/2014/main" id="{A35C6582-F39A-4B73-81A7-121A1FB45F23}"/>
              </a:ext>
            </a:extLst>
          </p:cNvPr>
          <p:cNvSpPr>
            <a:spLocks noGrp="1" noChangeAspect="1"/>
          </p:cNvSpPr>
          <p:nvPr>
            <p:ph type="pic" sz="quarter" idx="21" hasCustomPrompt="1"/>
          </p:nvPr>
        </p:nvSpPr>
        <p:spPr>
          <a:xfrm>
            <a:off x="8050806" y="3884629"/>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35" name="Picture Placeholder 9">
            <a:extLst>
              <a:ext uri="{FF2B5EF4-FFF2-40B4-BE49-F238E27FC236}">
                <a16:creationId xmlns:a16="http://schemas.microsoft.com/office/drawing/2014/main" id="{A445CDC2-DF9A-47D6-A238-5F9DA2DABFA9}"/>
              </a:ext>
            </a:extLst>
          </p:cNvPr>
          <p:cNvSpPr>
            <a:spLocks noGrp="1" noChangeAspect="1"/>
          </p:cNvSpPr>
          <p:nvPr>
            <p:ph type="pic" sz="quarter" idx="22" hasCustomPrompt="1"/>
          </p:nvPr>
        </p:nvSpPr>
        <p:spPr>
          <a:xfrm>
            <a:off x="9777620" y="3884629"/>
            <a:ext cx="1220400" cy="1220400"/>
          </a:xfrm>
          <a:prstGeom prst="rect">
            <a:avLst/>
          </a:prstGeom>
          <a:ln w="12700">
            <a:noFill/>
          </a:ln>
        </p:spPr>
        <p:txBody>
          <a:bodyPr anchor="ctr"/>
          <a:lstStyle>
            <a:lvl1pPr marL="0" indent="0" algn="ctr">
              <a:buNone/>
              <a:defRPr sz="1100" b="0" i="0">
                <a:solidFill>
                  <a:schemeClr val="tx1"/>
                </a:solidFill>
                <a:latin typeface="+mn-lt"/>
                <a:cs typeface="Calibri"/>
              </a:defRPr>
            </a:lvl1pPr>
          </a:lstStyle>
          <a:p>
            <a:r>
              <a:rPr lang="nb-NO" noProof="0"/>
              <a:t>Klikk på ikonet for å legge til bilde</a:t>
            </a:r>
          </a:p>
        </p:txBody>
      </p:sp>
      <p:sp>
        <p:nvSpPr>
          <p:cNvPr id="48" name="Plassholder for tekst 3">
            <a:extLst>
              <a:ext uri="{FF2B5EF4-FFF2-40B4-BE49-F238E27FC236}">
                <a16:creationId xmlns:a16="http://schemas.microsoft.com/office/drawing/2014/main" id="{DCFC3087-F475-4D08-B2ED-8827A4F7BD11}"/>
              </a:ext>
            </a:extLst>
          </p:cNvPr>
          <p:cNvSpPr>
            <a:spLocks noGrp="1"/>
          </p:cNvSpPr>
          <p:nvPr>
            <p:ph type="body" sz="quarter" idx="23" hasCustomPrompt="1"/>
          </p:nvPr>
        </p:nvSpPr>
        <p:spPr>
          <a:xfrm>
            <a:off x="1202413" y="3068101"/>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49" name="Plassholder for tekst 3">
            <a:extLst>
              <a:ext uri="{FF2B5EF4-FFF2-40B4-BE49-F238E27FC236}">
                <a16:creationId xmlns:a16="http://schemas.microsoft.com/office/drawing/2014/main" id="{643241A6-0350-4219-9985-41FC3CA1CA36}"/>
              </a:ext>
            </a:extLst>
          </p:cNvPr>
          <p:cNvSpPr>
            <a:spLocks noGrp="1"/>
          </p:cNvSpPr>
          <p:nvPr>
            <p:ph type="body" sz="quarter" idx="24" hasCustomPrompt="1"/>
          </p:nvPr>
        </p:nvSpPr>
        <p:spPr>
          <a:xfrm>
            <a:off x="1202413" y="3472325"/>
            <a:ext cx="1220400" cy="155626"/>
          </a:xfrm>
          <a:prstGeom prst="rect">
            <a:avLst/>
          </a:prstGeom>
        </p:spPr>
        <p:txBody>
          <a:bodyPr lIns="0" tIns="0" rIns="0" bIns="0" anchor="t">
            <a:normAutofit/>
          </a:bodyPr>
          <a:lstStyle>
            <a:lvl1pPr marL="0" indent="0" algn="ctr">
              <a:lnSpc>
                <a:spcPct val="100000"/>
              </a:lnSpc>
              <a:buNone/>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50" name="Plassholder for tekst 3">
            <a:extLst>
              <a:ext uri="{FF2B5EF4-FFF2-40B4-BE49-F238E27FC236}">
                <a16:creationId xmlns:a16="http://schemas.microsoft.com/office/drawing/2014/main" id="{C1503E89-2BBB-433A-98E9-B0E663EF6D2D}"/>
              </a:ext>
            </a:extLst>
          </p:cNvPr>
          <p:cNvSpPr>
            <a:spLocks noGrp="1"/>
          </p:cNvSpPr>
          <p:nvPr>
            <p:ph type="body" sz="quarter" idx="25" hasCustomPrompt="1"/>
          </p:nvPr>
        </p:nvSpPr>
        <p:spPr>
          <a:xfrm>
            <a:off x="2907454" y="3068101"/>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51" name="Plassholder for tekst 3">
            <a:extLst>
              <a:ext uri="{FF2B5EF4-FFF2-40B4-BE49-F238E27FC236}">
                <a16:creationId xmlns:a16="http://schemas.microsoft.com/office/drawing/2014/main" id="{0F6D21BC-6196-4114-A756-2D202A53DA10}"/>
              </a:ext>
            </a:extLst>
          </p:cNvPr>
          <p:cNvSpPr>
            <a:spLocks noGrp="1"/>
          </p:cNvSpPr>
          <p:nvPr>
            <p:ph type="body" sz="quarter" idx="26" hasCustomPrompt="1"/>
          </p:nvPr>
        </p:nvSpPr>
        <p:spPr>
          <a:xfrm>
            <a:off x="2907454" y="3472325"/>
            <a:ext cx="1220400"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52" name="Plassholder for tekst 3">
            <a:extLst>
              <a:ext uri="{FF2B5EF4-FFF2-40B4-BE49-F238E27FC236}">
                <a16:creationId xmlns:a16="http://schemas.microsoft.com/office/drawing/2014/main" id="{D2ACCDC7-8E15-4003-A62A-676742715C2E}"/>
              </a:ext>
            </a:extLst>
          </p:cNvPr>
          <p:cNvSpPr>
            <a:spLocks noGrp="1"/>
          </p:cNvSpPr>
          <p:nvPr>
            <p:ph type="body" sz="quarter" idx="27" hasCustomPrompt="1"/>
          </p:nvPr>
        </p:nvSpPr>
        <p:spPr>
          <a:xfrm>
            <a:off x="4630226" y="3068101"/>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53" name="Plassholder for tekst 3">
            <a:extLst>
              <a:ext uri="{FF2B5EF4-FFF2-40B4-BE49-F238E27FC236}">
                <a16:creationId xmlns:a16="http://schemas.microsoft.com/office/drawing/2014/main" id="{E9D0396A-C48A-46EB-865D-FFB53750AB1C}"/>
              </a:ext>
            </a:extLst>
          </p:cNvPr>
          <p:cNvSpPr>
            <a:spLocks noGrp="1"/>
          </p:cNvSpPr>
          <p:nvPr>
            <p:ph type="body" sz="quarter" idx="28" hasCustomPrompt="1"/>
          </p:nvPr>
        </p:nvSpPr>
        <p:spPr>
          <a:xfrm>
            <a:off x="4630226" y="3472325"/>
            <a:ext cx="1220400"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54" name="Plassholder for tekst 3">
            <a:extLst>
              <a:ext uri="{FF2B5EF4-FFF2-40B4-BE49-F238E27FC236}">
                <a16:creationId xmlns:a16="http://schemas.microsoft.com/office/drawing/2014/main" id="{241C1CE6-77EF-468B-9272-B7785C1FC53F}"/>
              </a:ext>
            </a:extLst>
          </p:cNvPr>
          <p:cNvSpPr>
            <a:spLocks noGrp="1"/>
          </p:cNvSpPr>
          <p:nvPr>
            <p:ph type="body" sz="quarter" idx="29" hasCustomPrompt="1"/>
          </p:nvPr>
        </p:nvSpPr>
        <p:spPr>
          <a:xfrm>
            <a:off x="6352573" y="3068101"/>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55" name="Plassholder for tekst 3">
            <a:extLst>
              <a:ext uri="{FF2B5EF4-FFF2-40B4-BE49-F238E27FC236}">
                <a16:creationId xmlns:a16="http://schemas.microsoft.com/office/drawing/2014/main" id="{CB33BEAB-AF53-4142-BEF8-53385DC1188C}"/>
              </a:ext>
            </a:extLst>
          </p:cNvPr>
          <p:cNvSpPr>
            <a:spLocks noGrp="1"/>
          </p:cNvSpPr>
          <p:nvPr>
            <p:ph type="body" sz="quarter" idx="30" hasCustomPrompt="1"/>
          </p:nvPr>
        </p:nvSpPr>
        <p:spPr>
          <a:xfrm>
            <a:off x="6352573" y="3472325"/>
            <a:ext cx="1220400" cy="155626"/>
          </a:xfrm>
          <a:prstGeom prst="rect">
            <a:avLst/>
          </a:prstGeom>
        </p:spPr>
        <p:txBody>
          <a:bodyPr lIns="0" tIns="0" rIns="0" bIns="0" anchor="t">
            <a:normAutofit/>
          </a:bodyPr>
          <a:lstStyle>
            <a:lvl1pPr marL="0" indent="0" algn="ctr">
              <a:lnSpc>
                <a:spcPct val="100000"/>
              </a:lnSpc>
              <a:buNone/>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56" name="Plassholder for tekst 3">
            <a:extLst>
              <a:ext uri="{FF2B5EF4-FFF2-40B4-BE49-F238E27FC236}">
                <a16:creationId xmlns:a16="http://schemas.microsoft.com/office/drawing/2014/main" id="{4A83D61C-8C41-47D8-BF0E-11EACB666CDB}"/>
              </a:ext>
            </a:extLst>
          </p:cNvPr>
          <p:cNvSpPr>
            <a:spLocks noGrp="1"/>
          </p:cNvSpPr>
          <p:nvPr>
            <p:ph type="body" sz="quarter" idx="31" hasCustomPrompt="1"/>
          </p:nvPr>
        </p:nvSpPr>
        <p:spPr>
          <a:xfrm>
            <a:off x="8050806" y="3068101"/>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57" name="Plassholder for tekst 3">
            <a:extLst>
              <a:ext uri="{FF2B5EF4-FFF2-40B4-BE49-F238E27FC236}">
                <a16:creationId xmlns:a16="http://schemas.microsoft.com/office/drawing/2014/main" id="{512AE17A-10D8-4E18-8092-FF50121AF4E6}"/>
              </a:ext>
            </a:extLst>
          </p:cNvPr>
          <p:cNvSpPr>
            <a:spLocks noGrp="1"/>
          </p:cNvSpPr>
          <p:nvPr>
            <p:ph type="body" sz="quarter" idx="32" hasCustomPrompt="1"/>
          </p:nvPr>
        </p:nvSpPr>
        <p:spPr>
          <a:xfrm>
            <a:off x="8050806" y="3472325"/>
            <a:ext cx="1220400"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a:p>
            <a:pPr lvl="0"/>
            <a:endParaRPr lang="nb-NO" noProof="0"/>
          </a:p>
        </p:txBody>
      </p:sp>
      <p:sp>
        <p:nvSpPr>
          <p:cNvPr id="58" name="Plassholder for tekst 3">
            <a:extLst>
              <a:ext uri="{FF2B5EF4-FFF2-40B4-BE49-F238E27FC236}">
                <a16:creationId xmlns:a16="http://schemas.microsoft.com/office/drawing/2014/main" id="{1E742B94-7F5F-4C18-86E9-A3D80F40AD42}"/>
              </a:ext>
            </a:extLst>
          </p:cNvPr>
          <p:cNvSpPr>
            <a:spLocks noGrp="1"/>
          </p:cNvSpPr>
          <p:nvPr>
            <p:ph type="body" sz="quarter" idx="33" hasCustomPrompt="1"/>
          </p:nvPr>
        </p:nvSpPr>
        <p:spPr>
          <a:xfrm>
            <a:off x="9777620" y="3068101"/>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59" name="Plassholder for tekst 3">
            <a:extLst>
              <a:ext uri="{FF2B5EF4-FFF2-40B4-BE49-F238E27FC236}">
                <a16:creationId xmlns:a16="http://schemas.microsoft.com/office/drawing/2014/main" id="{8EA12DFE-F6CC-4CA7-988E-10D39B807F8A}"/>
              </a:ext>
            </a:extLst>
          </p:cNvPr>
          <p:cNvSpPr>
            <a:spLocks noGrp="1"/>
          </p:cNvSpPr>
          <p:nvPr>
            <p:ph type="body" sz="quarter" idx="34" hasCustomPrompt="1"/>
          </p:nvPr>
        </p:nvSpPr>
        <p:spPr>
          <a:xfrm>
            <a:off x="9777620" y="3472325"/>
            <a:ext cx="1220400"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600"/>
              </a:spcBef>
              <a:spcAft>
                <a:spcPts val="0"/>
              </a:spcAft>
              <a:buClr>
                <a:schemeClr val="tx1"/>
              </a:buClr>
              <a:buSzPct val="100000"/>
              <a:buFont typeface="Arial" panose="020B0604020202020204" pitchFamily="34" charset="0"/>
              <a:buNone/>
              <a:tabLst/>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600"/>
              </a:spcBef>
              <a:spcAft>
                <a:spcPts val="0"/>
              </a:spcAft>
              <a:buClr>
                <a:schemeClr val="tx1"/>
              </a:buClr>
              <a:buSzPct val="100000"/>
              <a:buFont typeface="Arial" panose="020B0604020202020204" pitchFamily="34" charset="0"/>
              <a:buNone/>
              <a:tabLst/>
              <a:defRPr/>
            </a:pPr>
            <a:r>
              <a:rPr lang="nb-NO" noProof="0"/>
              <a:t>Stilling</a:t>
            </a:r>
          </a:p>
        </p:txBody>
      </p:sp>
      <p:sp>
        <p:nvSpPr>
          <p:cNvPr id="60" name="Plassholder for tekst 3">
            <a:extLst>
              <a:ext uri="{FF2B5EF4-FFF2-40B4-BE49-F238E27FC236}">
                <a16:creationId xmlns:a16="http://schemas.microsoft.com/office/drawing/2014/main" id="{E9FD6E88-5F11-4000-BBED-F0AD99CD7F16}"/>
              </a:ext>
            </a:extLst>
          </p:cNvPr>
          <p:cNvSpPr>
            <a:spLocks noGrp="1"/>
          </p:cNvSpPr>
          <p:nvPr>
            <p:ph type="body" sz="quarter" idx="35" hasCustomPrompt="1"/>
          </p:nvPr>
        </p:nvSpPr>
        <p:spPr>
          <a:xfrm>
            <a:off x="1202413" y="5191419"/>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61" name="Plassholder for tekst 3">
            <a:extLst>
              <a:ext uri="{FF2B5EF4-FFF2-40B4-BE49-F238E27FC236}">
                <a16:creationId xmlns:a16="http://schemas.microsoft.com/office/drawing/2014/main" id="{6D6B63B9-CD51-4722-B671-88F97C20F6D1}"/>
              </a:ext>
            </a:extLst>
          </p:cNvPr>
          <p:cNvSpPr>
            <a:spLocks noGrp="1"/>
          </p:cNvSpPr>
          <p:nvPr>
            <p:ph type="body" sz="quarter" idx="36" hasCustomPrompt="1"/>
          </p:nvPr>
        </p:nvSpPr>
        <p:spPr>
          <a:xfrm>
            <a:off x="1202413" y="5584256"/>
            <a:ext cx="1220400"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600"/>
              </a:spcBef>
              <a:spcAft>
                <a:spcPts val="0"/>
              </a:spcAft>
              <a:buClr>
                <a:schemeClr val="tx1"/>
              </a:buClr>
              <a:buSzPct val="100000"/>
              <a:buFont typeface="Arial" panose="020B0604020202020204" pitchFamily="34" charset="0"/>
              <a:buNone/>
              <a:tabLst/>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600"/>
              </a:spcBef>
              <a:spcAft>
                <a:spcPts val="0"/>
              </a:spcAft>
              <a:buClr>
                <a:schemeClr val="tx1"/>
              </a:buClr>
              <a:buSzPct val="100000"/>
              <a:buFont typeface="Arial" panose="020B0604020202020204" pitchFamily="34" charset="0"/>
              <a:buNone/>
              <a:tabLst/>
              <a:defRPr/>
            </a:pPr>
            <a:r>
              <a:rPr lang="nb-NO" noProof="0"/>
              <a:t>Stilling</a:t>
            </a:r>
          </a:p>
        </p:txBody>
      </p:sp>
      <p:sp>
        <p:nvSpPr>
          <p:cNvPr id="62" name="Plassholder for tekst 3">
            <a:extLst>
              <a:ext uri="{FF2B5EF4-FFF2-40B4-BE49-F238E27FC236}">
                <a16:creationId xmlns:a16="http://schemas.microsoft.com/office/drawing/2014/main" id="{16A082C5-AE9C-4DC2-9611-C0FD9F4A070D}"/>
              </a:ext>
            </a:extLst>
          </p:cNvPr>
          <p:cNvSpPr>
            <a:spLocks noGrp="1"/>
          </p:cNvSpPr>
          <p:nvPr>
            <p:ph type="body" sz="quarter" idx="37" hasCustomPrompt="1"/>
          </p:nvPr>
        </p:nvSpPr>
        <p:spPr>
          <a:xfrm>
            <a:off x="2907454" y="5191419"/>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63" name="Plassholder for tekst 3">
            <a:extLst>
              <a:ext uri="{FF2B5EF4-FFF2-40B4-BE49-F238E27FC236}">
                <a16:creationId xmlns:a16="http://schemas.microsoft.com/office/drawing/2014/main" id="{AF338977-3CA1-4817-B8A8-A2BE57F49772}"/>
              </a:ext>
            </a:extLst>
          </p:cNvPr>
          <p:cNvSpPr>
            <a:spLocks noGrp="1"/>
          </p:cNvSpPr>
          <p:nvPr>
            <p:ph type="body" sz="quarter" idx="38" hasCustomPrompt="1"/>
          </p:nvPr>
        </p:nvSpPr>
        <p:spPr>
          <a:xfrm>
            <a:off x="2907454" y="5584256"/>
            <a:ext cx="1220400"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noProof="0"/>
              <a:t>Stilling</a:t>
            </a:r>
          </a:p>
          <a:p>
            <a:pPr lvl="0"/>
            <a:endParaRPr lang="nb-NO" noProof="0"/>
          </a:p>
        </p:txBody>
      </p:sp>
      <p:sp>
        <p:nvSpPr>
          <p:cNvPr id="64" name="Plassholder for tekst 3">
            <a:extLst>
              <a:ext uri="{FF2B5EF4-FFF2-40B4-BE49-F238E27FC236}">
                <a16:creationId xmlns:a16="http://schemas.microsoft.com/office/drawing/2014/main" id="{5E9BBBE4-4AB3-4687-9D24-D0FE5EA56F41}"/>
              </a:ext>
            </a:extLst>
          </p:cNvPr>
          <p:cNvSpPr>
            <a:spLocks noGrp="1"/>
          </p:cNvSpPr>
          <p:nvPr>
            <p:ph type="body" sz="quarter" idx="39" hasCustomPrompt="1"/>
          </p:nvPr>
        </p:nvSpPr>
        <p:spPr>
          <a:xfrm>
            <a:off x="4630226" y="5191419"/>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65" name="Plassholder for tekst 3">
            <a:extLst>
              <a:ext uri="{FF2B5EF4-FFF2-40B4-BE49-F238E27FC236}">
                <a16:creationId xmlns:a16="http://schemas.microsoft.com/office/drawing/2014/main" id="{83573C9A-36CF-4DCE-8885-EAE1CAF6ED63}"/>
              </a:ext>
            </a:extLst>
          </p:cNvPr>
          <p:cNvSpPr>
            <a:spLocks noGrp="1"/>
          </p:cNvSpPr>
          <p:nvPr>
            <p:ph type="body" sz="quarter" idx="40" hasCustomPrompt="1"/>
          </p:nvPr>
        </p:nvSpPr>
        <p:spPr>
          <a:xfrm>
            <a:off x="6352573" y="5191419"/>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66" name="Plassholder for tekst 3">
            <a:extLst>
              <a:ext uri="{FF2B5EF4-FFF2-40B4-BE49-F238E27FC236}">
                <a16:creationId xmlns:a16="http://schemas.microsoft.com/office/drawing/2014/main" id="{D79C51DD-59BD-4845-B308-3BF61399E22D}"/>
              </a:ext>
            </a:extLst>
          </p:cNvPr>
          <p:cNvSpPr>
            <a:spLocks noGrp="1"/>
          </p:cNvSpPr>
          <p:nvPr>
            <p:ph type="body" sz="quarter" idx="41" hasCustomPrompt="1"/>
          </p:nvPr>
        </p:nvSpPr>
        <p:spPr>
          <a:xfrm>
            <a:off x="6352573" y="5584256"/>
            <a:ext cx="1220400" cy="155626"/>
          </a:xfrm>
          <a:prstGeom prst="rect">
            <a:avLst/>
          </a:prstGeom>
        </p:spPr>
        <p:txBody>
          <a:bodyPr lIns="0" tIns="0" rIns="0" bIns="0" anchor="t">
            <a:normAutofit/>
          </a:bodyPr>
          <a:lstStyle>
            <a:lvl1pPr marL="0" indent="0" algn="ctr">
              <a:lnSpc>
                <a:spcPct val="100000"/>
              </a:lnSpc>
              <a:buNone/>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67" name="Plassholder for tekst 3">
            <a:extLst>
              <a:ext uri="{FF2B5EF4-FFF2-40B4-BE49-F238E27FC236}">
                <a16:creationId xmlns:a16="http://schemas.microsoft.com/office/drawing/2014/main" id="{F8D07509-6CE7-4368-A1FE-058FE115E240}"/>
              </a:ext>
            </a:extLst>
          </p:cNvPr>
          <p:cNvSpPr>
            <a:spLocks noGrp="1"/>
          </p:cNvSpPr>
          <p:nvPr>
            <p:ph type="body" sz="quarter" idx="42" hasCustomPrompt="1"/>
          </p:nvPr>
        </p:nvSpPr>
        <p:spPr>
          <a:xfrm>
            <a:off x="8050806" y="5191419"/>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68" name="Plassholder for tekst 3">
            <a:extLst>
              <a:ext uri="{FF2B5EF4-FFF2-40B4-BE49-F238E27FC236}">
                <a16:creationId xmlns:a16="http://schemas.microsoft.com/office/drawing/2014/main" id="{B7BACA08-235B-4106-87EA-6E6FB55B74E6}"/>
              </a:ext>
            </a:extLst>
          </p:cNvPr>
          <p:cNvSpPr>
            <a:spLocks noGrp="1"/>
          </p:cNvSpPr>
          <p:nvPr>
            <p:ph type="body" sz="quarter" idx="43" hasCustomPrompt="1"/>
          </p:nvPr>
        </p:nvSpPr>
        <p:spPr>
          <a:xfrm>
            <a:off x="8050806" y="5584256"/>
            <a:ext cx="1220400" cy="155626"/>
          </a:xfrm>
          <a:prstGeom prst="rect">
            <a:avLst/>
          </a:prstGeom>
        </p:spPr>
        <p:txBody>
          <a:bodyPr lIns="0" tIns="0" rIns="0" bIns="0" anchor="t">
            <a:normAutofit/>
          </a:bodyPr>
          <a:lstStyle>
            <a:lvl1pPr marL="0" indent="0" algn="ctr">
              <a:lnSpc>
                <a:spcPct val="100000"/>
              </a:lnSpc>
              <a:buNone/>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69" name="Plassholder for tekst 3">
            <a:extLst>
              <a:ext uri="{FF2B5EF4-FFF2-40B4-BE49-F238E27FC236}">
                <a16:creationId xmlns:a16="http://schemas.microsoft.com/office/drawing/2014/main" id="{11FF43AF-518C-4F52-8344-349116F943AB}"/>
              </a:ext>
            </a:extLst>
          </p:cNvPr>
          <p:cNvSpPr>
            <a:spLocks noGrp="1"/>
          </p:cNvSpPr>
          <p:nvPr>
            <p:ph type="body" sz="quarter" idx="44" hasCustomPrompt="1"/>
          </p:nvPr>
        </p:nvSpPr>
        <p:spPr>
          <a:xfrm>
            <a:off x="9777620" y="5191419"/>
            <a:ext cx="1220400" cy="360000"/>
          </a:xfrm>
          <a:prstGeom prst="rect">
            <a:avLst/>
          </a:prstGeom>
        </p:spPr>
        <p:txBody>
          <a:bodyPr lIns="0" tIns="0" rIns="0" bIns="0" anchor="ctr">
            <a:normAutofit/>
          </a:bodyPr>
          <a:lstStyle>
            <a:lvl1pPr marL="0" indent="0" algn="ctr">
              <a:lnSpc>
                <a:spcPct val="100000"/>
              </a:lnSpc>
              <a:buNone/>
              <a:defRPr sz="1100" b="1"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Navn Etternavn</a:t>
            </a:r>
          </a:p>
        </p:txBody>
      </p:sp>
      <p:sp>
        <p:nvSpPr>
          <p:cNvPr id="70" name="Plassholder for tekst 3">
            <a:extLst>
              <a:ext uri="{FF2B5EF4-FFF2-40B4-BE49-F238E27FC236}">
                <a16:creationId xmlns:a16="http://schemas.microsoft.com/office/drawing/2014/main" id="{0FF41A8F-B892-45E7-9A61-9993627B9054}"/>
              </a:ext>
            </a:extLst>
          </p:cNvPr>
          <p:cNvSpPr>
            <a:spLocks noGrp="1"/>
          </p:cNvSpPr>
          <p:nvPr>
            <p:ph type="body" sz="quarter" idx="45" hasCustomPrompt="1"/>
          </p:nvPr>
        </p:nvSpPr>
        <p:spPr>
          <a:xfrm>
            <a:off x="9777620" y="5584256"/>
            <a:ext cx="1220400" cy="155626"/>
          </a:xfrm>
          <a:prstGeom prst="rect">
            <a:avLst/>
          </a:prstGeom>
        </p:spPr>
        <p:txBody>
          <a:bodyPr lIns="0" tIns="0" rIns="0" bIns="0" anchor="t">
            <a:normAutofit/>
          </a:bodyPr>
          <a:lstStyle>
            <a:lvl1pPr marL="0" marR="0" indent="0" algn="ctr" defTabSz="914400" rtl="0" eaLnBrk="1" fontAlgn="auto" latinLnBrk="0" hangingPunct="1">
              <a:lnSpc>
                <a:spcPct val="100000"/>
              </a:lnSpc>
              <a:spcBef>
                <a:spcPts val="1000"/>
              </a:spcBef>
              <a:spcAft>
                <a:spcPts val="0"/>
              </a:spcAft>
              <a:buClrTx/>
              <a:buSzTx/>
              <a:buFont typeface="Arial"/>
              <a:buNone/>
              <a:tabLst/>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marL="0" marR="0" lvl="0" indent="0" algn="ctr" defTabSz="914400" rtl="0" eaLnBrk="1" fontAlgn="auto" latinLnBrk="0" hangingPunct="1">
              <a:lnSpc>
                <a:spcPct val="100000"/>
              </a:lnSpc>
              <a:spcBef>
                <a:spcPts val="1000"/>
              </a:spcBef>
              <a:spcAft>
                <a:spcPts val="0"/>
              </a:spcAft>
              <a:buClrTx/>
              <a:buSzTx/>
              <a:buFont typeface="Arial"/>
              <a:buNone/>
              <a:tabLst/>
              <a:defRPr/>
            </a:pPr>
            <a:r>
              <a:rPr lang="nb-NO" noProof="0"/>
              <a:t>Stilling</a:t>
            </a:r>
          </a:p>
          <a:p>
            <a:pPr lvl="0"/>
            <a:endParaRPr lang="nb-NO" noProof="0"/>
          </a:p>
        </p:txBody>
      </p:sp>
      <p:sp>
        <p:nvSpPr>
          <p:cNvPr id="71" name="Plassholder for tekst 3">
            <a:extLst>
              <a:ext uri="{FF2B5EF4-FFF2-40B4-BE49-F238E27FC236}">
                <a16:creationId xmlns:a16="http://schemas.microsoft.com/office/drawing/2014/main" id="{1B197069-C91F-4F3C-BD87-CDCD1A61ED68}"/>
              </a:ext>
            </a:extLst>
          </p:cNvPr>
          <p:cNvSpPr>
            <a:spLocks noGrp="1"/>
          </p:cNvSpPr>
          <p:nvPr>
            <p:ph type="body" sz="quarter" idx="46" hasCustomPrompt="1"/>
          </p:nvPr>
        </p:nvSpPr>
        <p:spPr>
          <a:xfrm>
            <a:off x="4630226" y="5584256"/>
            <a:ext cx="1220400" cy="155626"/>
          </a:xfrm>
          <a:prstGeom prst="rect">
            <a:avLst/>
          </a:prstGeom>
        </p:spPr>
        <p:txBody>
          <a:bodyPr lIns="0" tIns="0" rIns="0" bIns="0" anchor="t">
            <a:normAutofit/>
          </a:bodyPr>
          <a:lstStyle>
            <a:lvl1pPr marL="0" indent="0" algn="ctr">
              <a:lnSpc>
                <a:spcPct val="100000"/>
              </a:lnSpc>
              <a:buNone/>
              <a:defRPr sz="1000" b="0" baseline="0">
                <a:solidFill>
                  <a:schemeClr val="bg2">
                    <a:lumMod val="25000"/>
                  </a:schemeClr>
                </a:solidFill>
              </a:defRPr>
            </a:lvl1pPr>
            <a:lvl2pPr marL="457200" indent="0" algn="ctr">
              <a:buNone/>
              <a:defRPr sz="1300"/>
            </a:lvl2pPr>
            <a:lvl3pPr marL="914400" indent="0" algn="ctr">
              <a:buNone/>
              <a:defRPr sz="1300"/>
            </a:lvl3pPr>
            <a:lvl4pPr marL="1371600" indent="0" algn="ctr">
              <a:buNone/>
              <a:defRPr sz="1300"/>
            </a:lvl4pPr>
            <a:lvl5pPr marL="1828800" indent="0" algn="ctr">
              <a:buNone/>
              <a:defRPr sz="1300"/>
            </a:lvl5pPr>
          </a:lstStyle>
          <a:p>
            <a:pPr lvl="0"/>
            <a:r>
              <a:rPr lang="nb-NO" noProof="0"/>
              <a:t>Stilling</a:t>
            </a:r>
          </a:p>
        </p:txBody>
      </p:sp>
      <p:sp>
        <p:nvSpPr>
          <p:cNvPr id="44" name="ZoneTexte 8">
            <a:extLst>
              <a:ext uri="{FF2B5EF4-FFF2-40B4-BE49-F238E27FC236}">
                <a16:creationId xmlns:a16="http://schemas.microsoft.com/office/drawing/2014/main" id="{4B613A94-ECB0-4066-AB9C-04752EE0AD0A}"/>
              </a:ext>
            </a:extLst>
          </p:cNvPr>
          <p:cNvSpPr txBox="1"/>
          <p:nvPr userDrawn="1"/>
        </p:nvSpPr>
        <p:spPr>
          <a:xfrm>
            <a:off x="252000" y="-384054"/>
            <a:ext cx="4080298" cy="276999"/>
          </a:xfrm>
          <a:prstGeom prst="rect">
            <a:avLst/>
          </a:prstGeom>
          <a:noFill/>
        </p:spPr>
        <p:txBody>
          <a:bodyPr wrap="square" rtlCol="0">
            <a:spAutoFit/>
          </a:bodyPr>
          <a:lstStyle/>
          <a:p>
            <a:r>
              <a:rPr lang="nb-NO" sz="1200" noProof="0"/>
              <a:t>Farge på tekst</a:t>
            </a:r>
          </a:p>
        </p:txBody>
      </p:sp>
      <p:sp>
        <p:nvSpPr>
          <p:cNvPr id="45" name="Rectangle 44">
            <a:extLst>
              <a:ext uri="{FF2B5EF4-FFF2-40B4-BE49-F238E27FC236}">
                <a16:creationId xmlns:a16="http://schemas.microsoft.com/office/drawing/2014/main" id="{9415FAC1-3F49-4838-9260-63ABC6C0F3A1}"/>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cxnSp>
        <p:nvCxnSpPr>
          <p:cNvPr id="43" name="Connecteur droit 17">
            <a:extLst>
              <a:ext uri="{FF2B5EF4-FFF2-40B4-BE49-F238E27FC236}">
                <a16:creationId xmlns:a16="http://schemas.microsoft.com/office/drawing/2014/main" id="{CA0EC5F2-14AD-4754-8F39-630DEC78D88B}"/>
              </a:ext>
            </a:extLst>
          </p:cNvPr>
          <p:cNvCxnSpPr>
            <a:cxnSpLocks/>
          </p:cNvCxnSpPr>
          <p:nvPr userDrawn="1"/>
        </p:nvCxnSpPr>
        <p:spPr>
          <a:xfrm>
            <a:off x="12465934" y="10160"/>
            <a:ext cx="0" cy="559596"/>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6" name="ZoneTexte 19">
            <a:extLst>
              <a:ext uri="{FF2B5EF4-FFF2-40B4-BE49-F238E27FC236}">
                <a16:creationId xmlns:a16="http://schemas.microsoft.com/office/drawing/2014/main" id="{9389EF61-40DB-44A8-A0C5-E858A44AECD0}"/>
              </a:ext>
            </a:extLst>
          </p:cNvPr>
          <p:cNvSpPr txBox="1"/>
          <p:nvPr userDrawn="1"/>
        </p:nvSpPr>
        <p:spPr>
          <a:xfrm>
            <a:off x="12526894" y="-76575"/>
            <a:ext cx="2836672" cy="646331"/>
          </a:xfrm>
          <a:prstGeom prst="rect">
            <a:avLst/>
          </a:prstGeom>
          <a:noFill/>
        </p:spPr>
        <p:txBody>
          <a:bodyPr wrap="square" rtlCol="0">
            <a:spAutoFit/>
          </a:bodyPr>
          <a:lstStyle/>
          <a:p>
            <a:r>
              <a:rPr lang="nb-NO" sz="1200" noProof="0"/>
              <a:t>For å endre bilde, slett nåværende bilde og klikk på ikonet for å hente nytt bilde fra ditt bibliotek.</a:t>
            </a:r>
          </a:p>
        </p:txBody>
      </p:sp>
    </p:spTree>
    <p:extLst>
      <p:ext uri="{BB962C8B-B14F-4D97-AF65-F5344CB8AC3E}">
        <p14:creationId xmlns:p14="http://schemas.microsoft.com/office/powerpoint/2010/main" val="1026159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vide bokser">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
        <p:nvSpPr>
          <p:cNvPr id="9" name="Espace réservé du texte 10">
            <a:extLst>
              <a:ext uri="{FF2B5EF4-FFF2-40B4-BE49-F238E27FC236}">
                <a16:creationId xmlns:a16="http://schemas.microsoft.com/office/drawing/2014/main" id="{8FDEB22A-472A-4EFB-9D37-3E885FC98750}"/>
              </a:ext>
            </a:extLst>
          </p:cNvPr>
          <p:cNvSpPr>
            <a:spLocks noGrp="1"/>
          </p:cNvSpPr>
          <p:nvPr>
            <p:ph type="body" sz="quarter" idx="13" hasCustomPrompt="1"/>
          </p:nvPr>
        </p:nvSpPr>
        <p:spPr>
          <a:xfrm>
            <a:off x="719136" y="1754629"/>
            <a:ext cx="10751504" cy="864000"/>
          </a:xfrm>
        </p:spPr>
        <p:txBody>
          <a:bodyPr anchor="ctr" anchorCtr="0">
            <a:normAutofit/>
          </a:bodyPr>
          <a:lstStyle>
            <a:lvl1pPr marL="0" indent="0">
              <a:buNone/>
              <a:defRPr sz="16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16 pt</a:t>
            </a:r>
          </a:p>
        </p:txBody>
      </p:sp>
      <p:sp>
        <p:nvSpPr>
          <p:cNvPr id="10" name="Espace réservé du texte 10">
            <a:extLst>
              <a:ext uri="{FF2B5EF4-FFF2-40B4-BE49-F238E27FC236}">
                <a16:creationId xmlns:a16="http://schemas.microsoft.com/office/drawing/2014/main" id="{0BD8886C-CD28-4C7E-A1D0-02B60479DFB2}"/>
              </a:ext>
            </a:extLst>
          </p:cNvPr>
          <p:cNvSpPr>
            <a:spLocks noGrp="1"/>
          </p:cNvSpPr>
          <p:nvPr>
            <p:ph type="body" sz="quarter" idx="15" hasCustomPrompt="1"/>
          </p:nvPr>
        </p:nvSpPr>
        <p:spPr>
          <a:xfrm>
            <a:off x="719136" y="2819334"/>
            <a:ext cx="10751504" cy="864000"/>
          </a:xfrm>
        </p:spPr>
        <p:txBody>
          <a:bodyPr anchor="ctr" anchorCtr="0">
            <a:normAutofit/>
          </a:bodyPr>
          <a:lstStyle>
            <a:lvl1pPr marL="0" indent="0">
              <a:buNone/>
              <a:defRPr sz="16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16 pt</a:t>
            </a:r>
          </a:p>
        </p:txBody>
      </p:sp>
      <p:sp>
        <p:nvSpPr>
          <p:cNvPr id="14" name="Espace réservé du texte 10">
            <a:extLst>
              <a:ext uri="{FF2B5EF4-FFF2-40B4-BE49-F238E27FC236}">
                <a16:creationId xmlns:a16="http://schemas.microsoft.com/office/drawing/2014/main" id="{8F6531A9-C880-4BD2-88DC-96E543E74FC7}"/>
              </a:ext>
            </a:extLst>
          </p:cNvPr>
          <p:cNvSpPr>
            <a:spLocks noGrp="1"/>
          </p:cNvSpPr>
          <p:nvPr>
            <p:ph type="body" sz="quarter" idx="17" hasCustomPrompt="1"/>
          </p:nvPr>
        </p:nvSpPr>
        <p:spPr>
          <a:xfrm>
            <a:off x="719136" y="3884039"/>
            <a:ext cx="10751504" cy="864000"/>
          </a:xfrm>
        </p:spPr>
        <p:txBody>
          <a:bodyPr anchor="ctr" anchorCtr="0">
            <a:normAutofit/>
          </a:bodyPr>
          <a:lstStyle>
            <a:lvl1pPr marL="0" indent="0">
              <a:buNone/>
              <a:defRPr sz="16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16 pt</a:t>
            </a:r>
          </a:p>
        </p:txBody>
      </p:sp>
      <p:sp>
        <p:nvSpPr>
          <p:cNvPr id="15" name="Espace réservé du texte 10">
            <a:extLst>
              <a:ext uri="{FF2B5EF4-FFF2-40B4-BE49-F238E27FC236}">
                <a16:creationId xmlns:a16="http://schemas.microsoft.com/office/drawing/2014/main" id="{F48F2751-73E5-40F9-B8DB-AA7625E8B286}"/>
              </a:ext>
            </a:extLst>
          </p:cNvPr>
          <p:cNvSpPr>
            <a:spLocks noGrp="1"/>
          </p:cNvSpPr>
          <p:nvPr>
            <p:ph type="body" sz="quarter" idx="19" hasCustomPrompt="1"/>
          </p:nvPr>
        </p:nvSpPr>
        <p:spPr>
          <a:xfrm>
            <a:off x="719136" y="4948744"/>
            <a:ext cx="10751504" cy="864000"/>
          </a:xfrm>
        </p:spPr>
        <p:txBody>
          <a:bodyPr anchor="ctr" anchorCtr="0">
            <a:normAutofit/>
          </a:bodyPr>
          <a:lstStyle>
            <a:lvl1pPr marL="0" indent="0">
              <a:buNone/>
              <a:defRPr sz="16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 – Tahoma 16 pt</a:t>
            </a:r>
          </a:p>
        </p:txBody>
      </p:sp>
      <p:sp>
        <p:nvSpPr>
          <p:cNvPr id="13" name="ZoneTexte 8">
            <a:extLst>
              <a:ext uri="{FF2B5EF4-FFF2-40B4-BE49-F238E27FC236}">
                <a16:creationId xmlns:a16="http://schemas.microsoft.com/office/drawing/2014/main" id="{73036D70-EB21-4AB7-8369-7D1109B84DBB}"/>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6" name="Rectangle 15">
            <a:extLst>
              <a:ext uri="{FF2B5EF4-FFF2-40B4-BE49-F238E27FC236}">
                <a16:creationId xmlns:a16="http://schemas.microsoft.com/office/drawing/2014/main" id="{4A9A3DB6-4365-4ADE-9B67-BF3AF96E81E1}"/>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Tree>
    <p:extLst>
      <p:ext uri="{BB962C8B-B14F-4D97-AF65-F5344CB8AC3E}">
        <p14:creationId xmlns:p14="http://schemas.microsoft.com/office/powerpoint/2010/main" val="50114989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V">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4433496" y="514550"/>
            <a:ext cx="6844640" cy="546000"/>
          </a:xfrm>
          <a:prstGeom prst="rect">
            <a:avLst/>
          </a:prstGeom>
        </p:spPr>
        <p:txBody>
          <a:bodyPr vert="horz" lIns="0" tIns="0" rIns="0" bIns="0" rtlCol="0" anchor="t">
            <a:normAutofit/>
          </a:bodyPr>
          <a:lstStyle>
            <a:lvl1pPr>
              <a:defRPr b="0">
                <a:solidFill>
                  <a:schemeClr val="bg2">
                    <a:lumMod val="25000"/>
                  </a:schemeClr>
                </a:solidFill>
              </a:defRPr>
            </a:lvl1pPr>
          </a:lstStyle>
          <a:p>
            <a:r>
              <a:rPr lang="nb-NO" noProof="0"/>
              <a:t>Navn Etternavn</a:t>
            </a:r>
          </a:p>
        </p:txBody>
      </p:sp>
      <p:sp>
        <p:nvSpPr>
          <p:cNvPr id="13" name="Espace réservé du texte 2">
            <a:extLst>
              <a:ext uri="{FF2B5EF4-FFF2-40B4-BE49-F238E27FC236}">
                <a16:creationId xmlns:a16="http://schemas.microsoft.com/office/drawing/2014/main" id="{776AC9C5-F663-4627-B7EA-5298B5B42882}"/>
              </a:ext>
            </a:extLst>
          </p:cNvPr>
          <p:cNvSpPr>
            <a:spLocks noGrp="1"/>
          </p:cNvSpPr>
          <p:nvPr>
            <p:ph idx="1" hasCustomPrompt="1"/>
          </p:nvPr>
        </p:nvSpPr>
        <p:spPr>
          <a:xfrm>
            <a:off x="3493825" y="2797442"/>
            <a:ext cx="3852000" cy="3308154"/>
          </a:xfrm>
          <a:prstGeom prst="rect">
            <a:avLst/>
          </a:prstGeom>
        </p:spPr>
        <p:txBody>
          <a:bodyPr vert="horz" lIns="72000" tIns="72000" rIns="72000" bIns="0" rtlCol="0">
            <a:normAutofit/>
          </a:bodyPr>
          <a:lstStyle>
            <a:lvl1pPr marL="0" indent="0">
              <a:buNone/>
              <a:defRPr sz="1050">
                <a:solidFill>
                  <a:schemeClr val="bg2">
                    <a:lumMod val="25000"/>
                  </a:schemeClr>
                </a:solidFill>
              </a:defRPr>
            </a:lvl1pPr>
            <a:lvl2pPr>
              <a:defRPr/>
            </a:lvl2pPr>
          </a:lstStyle>
          <a:p>
            <a:pPr lvl="0"/>
            <a:r>
              <a:rPr lang="nb-NO" noProof="0"/>
              <a:t>Tekst</a:t>
            </a:r>
          </a:p>
        </p:txBody>
      </p:sp>
      <p:sp>
        <p:nvSpPr>
          <p:cNvPr id="9" name="Espace réservé du titre 1">
            <a:extLst>
              <a:ext uri="{FF2B5EF4-FFF2-40B4-BE49-F238E27FC236}">
                <a16:creationId xmlns:a16="http://schemas.microsoft.com/office/drawing/2014/main" id="{32CF3D1D-C78A-432A-8389-960DD1B1EF46}"/>
              </a:ext>
            </a:extLst>
          </p:cNvPr>
          <p:cNvSpPr txBox="1">
            <a:spLocks/>
          </p:cNvSpPr>
          <p:nvPr userDrawn="1"/>
        </p:nvSpPr>
        <p:spPr>
          <a:xfrm>
            <a:off x="3234338" y="378021"/>
            <a:ext cx="1126663" cy="747730"/>
          </a:xfrm>
          <a:prstGeom prst="rect">
            <a:avLst/>
          </a:prstGeom>
        </p:spPr>
        <p:txBody>
          <a:bodyPr vert="horz" lIns="0" tIns="0" rIns="0" bIns="0" rtlCol="0" anchor="t">
            <a:noAutofit/>
          </a:bodyPr>
          <a:lstStyle>
            <a:lvl1pPr algn="l" defTabSz="914400" rtl="0" eaLnBrk="1" latinLnBrk="0" hangingPunct="1">
              <a:lnSpc>
                <a:spcPct val="100000"/>
              </a:lnSpc>
              <a:spcBef>
                <a:spcPts val="600"/>
              </a:spcBef>
              <a:buNone/>
              <a:defRPr sz="3000" b="1" kern="1200">
                <a:solidFill>
                  <a:schemeClr val="tx1"/>
                </a:solidFill>
                <a:latin typeface="+mj-lt"/>
                <a:ea typeface="+mj-ea"/>
                <a:cs typeface="+mj-cs"/>
              </a:defRPr>
            </a:lvl1pPr>
          </a:lstStyle>
          <a:p>
            <a:pPr algn="ctr"/>
            <a:r>
              <a:rPr lang="nb-NO" sz="4400" noProof="0">
                <a:solidFill>
                  <a:schemeClr val="bg2">
                    <a:lumMod val="25000"/>
                  </a:schemeClr>
                </a:solidFill>
              </a:rPr>
              <a:t>CV</a:t>
            </a:r>
          </a:p>
        </p:txBody>
      </p:sp>
      <p:sp>
        <p:nvSpPr>
          <p:cNvPr id="10" name="Picture Placeholder 3">
            <a:extLst>
              <a:ext uri="{FF2B5EF4-FFF2-40B4-BE49-F238E27FC236}">
                <a16:creationId xmlns:a16="http://schemas.microsoft.com/office/drawing/2014/main" id="{58F928AD-564A-4440-A28D-A2D0555B4513}"/>
              </a:ext>
            </a:extLst>
          </p:cNvPr>
          <p:cNvSpPr>
            <a:spLocks noGrp="1" noChangeAspect="1"/>
          </p:cNvSpPr>
          <p:nvPr>
            <p:ph type="pic" sz="quarter" idx="10" hasCustomPrompt="1"/>
          </p:nvPr>
        </p:nvSpPr>
        <p:spPr>
          <a:xfrm>
            <a:off x="719137" y="0"/>
            <a:ext cx="2084655" cy="2060705"/>
          </a:xfrm>
          <a:prstGeom prst="rect">
            <a:avLst/>
          </a:prstGeom>
          <a:ln w="9525">
            <a:noFill/>
          </a:ln>
        </p:spPr>
        <p:txBody>
          <a:bodyPr anchor="ctr"/>
          <a:lstStyle>
            <a:lvl1pPr marL="0" indent="0" algn="ctr">
              <a:buNone/>
              <a:defRPr sz="1400" b="0" i="0">
                <a:solidFill>
                  <a:schemeClr val="tx1"/>
                </a:solidFill>
                <a:latin typeface="+mn-lt"/>
                <a:cs typeface="Calibri"/>
              </a:defRPr>
            </a:lvl1pPr>
          </a:lstStyle>
          <a:p>
            <a:r>
              <a:rPr lang="nb-NO" noProof="0"/>
              <a:t>Klikk på ikonet for å legge til bilde</a:t>
            </a:r>
          </a:p>
        </p:txBody>
      </p:sp>
      <p:sp>
        <p:nvSpPr>
          <p:cNvPr id="2" name="Rectangle 1">
            <a:extLst>
              <a:ext uri="{FF2B5EF4-FFF2-40B4-BE49-F238E27FC236}">
                <a16:creationId xmlns:a16="http://schemas.microsoft.com/office/drawing/2014/main" id="{954BAFBC-AF57-4A30-B810-A67EAE58A073}"/>
              </a:ext>
            </a:extLst>
          </p:cNvPr>
          <p:cNvSpPr/>
          <p:nvPr userDrawn="1"/>
        </p:nvSpPr>
        <p:spPr>
          <a:xfrm>
            <a:off x="724899" y="2281289"/>
            <a:ext cx="2084655" cy="3278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nb-NO" sz="1100" b="1" noProof="0">
                <a:solidFill>
                  <a:schemeClr val="bg2">
                    <a:lumMod val="25000"/>
                  </a:schemeClr>
                </a:solidFill>
              </a:rPr>
              <a:t>Nøkkelkvalifikasjoner</a:t>
            </a:r>
          </a:p>
        </p:txBody>
      </p:sp>
      <p:cxnSp>
        <p:nvCxnSpPr>
          <p:cNvPr id="4" name="Straight Connector 3">
            <a:extLst>
              <a:ext uri="{FF2B5EF4-FFF2-40B4-BE49-F238E27FC236}">
                <a16:creationId xmlns:a16="http://schemas.microsoft.com/office/drawing/2014/main" id="{8BA8D544-3D30-4325-BF04-ADD7F126B488}"/>
              </a:ext>
            </a:extLst>
          </p:cNvPr>
          <p:cNvCxnSpPr>
            <a:cxnSpLocks/>
          </p:cNvCxnSpPr>
          <p:nvPr userDrawn="1"/>
        </p:nvCxnSpPr>
        <p:spPr>
          <a:xfrm>
            <a:off x="3301323" y="1161974"/>
            <a:ext cx="7976813" cy="0"/>
          </a:xfrm>
          <a:prstGeom prst="line">
            <a:avLst/>
          </a:prstGeom>
          <a:ln w="44450">
            <a:gradFill flip="none" rotWithShape="1">
              <a:gsLst>
                <a:gs pos="0">
                  <a:srgbClr val="D5121E"/>
                </a:gs>
                <a:gs pos="100000">
                  <a:srgbClr val="EF7D0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B04150E-9549-41CE-A658-FB1514381415}"/>
              </a:ext>
            </a:extLst>
          </p:cNvPr>
          <p:cNvSpPr/>
          <p:nvPr userDrawn="1"/>
        </p:nvSpPr>
        <p:spPr>
          <a:xfrm>
            <a:off x="719136" y="3916520"/>
            <a:ext cx="2084655" cy="32783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nb-NO" sz="1100" b="1" noProof="0">
                <a:solidFill>
                  <a:schemeClr val="bg2">
                    <a:lumMod val="25000"/>
                  </a:schemeClr>
                </a:solidFill>
              </a:rPr>
              <a:t>Relevante kurs og sertifiseringer</a:t>
            </a:r>
          </a:p>
        </p:txBody>
      </p:sp>
      <p:sp>
        <p:nvSpPr>
          <p:cNvPr id="22" name="Espace réservé du texte 2">
            <a:extLst>
              <a:ext uri="{FF2B5EF4-FFF2-40B4-BE49-F238E27FC236}">
                <a16:creationId xmlns:a16="http://schemas.microsoft.com/office/drawing/2014/main" id="{E4F0CF95-D58C-4FCB-9D94-B0EC8441704C}"/>
              </a:ext>
            </a:extLst>
          </p:cNvPr>
          <p:cNvSpPr>
            <a:spLocks noGrp="1"/>
          </p:cNvSpPr>
          <p:nvPr>
            <p:ph idx="11" hasCustomPrompt="1"/>
          </p:nvPr>
        </p:nvSpPr>
        <p:spPr>
          <a:xfrm>
            <a:off x="7614974" y="2799925"/>
            <a:ext cx="3852000" cy="3308154"/>
          </a:xfrm>
          <a:prstGeom prst="rect">
            <a:avLst/>
          </a:prstGeom>
        </p:spPr>
        <p:txBody>
          <a:bodyPr vert="horz" lIns="72000" tIns="72000" rIns="72000" bIns="0" rtlCol="0">
            <a:normAutofit/>
          </a:bodyPr>
          <a:lstStyle>
            <a:lvl1pPr marL="0" indent="0">
              <a:buNone/>
              <a:defRPr sz="1050">
                <a:solidFill>
                  <a:schemeClr val="bg2">
                    <a:lumMod val="25000"/>
                  </a:schemeClr>
                </a:solidFill>
              </a:defRPr>
            </a:lvl1pPr>
            <a:lvl2pPr>
              <a:defRPr/>
            </a:lvl2pPr>
          </a:lstStyle>
          <a:p>
            <a:pPr lvl="0"/>
            <a:r>
              <a:rPr lang="nb-NO" noProof="0"/>
              <a:t>Tekst</a:t>
            </a:r>
          </a:p>
        </p:txBody>
      </p:sp>
      <p:sp>
        <p:nvSpPr>
          <p:cNvPr id="23" name="Espace réservé du texte 2">
            <a:extLst>
              <a:ext uri="{FF2B5EF4-FFF2-40B4-BE49-F238E27FC236}">
                <a16:creationId xmlns:a16="http://schemas.microsoft.com/office/drawing/2014/main" id="{E7235F5D-B1DB-4701-A312-3A25AC0D35C4}"/>
              </a:ext>
            </a:extLst>
          </p:cNvPr>
          <p:cNvSpPr>
            <a:spLocks noGrp="1"/>
          </p:cNvSpPr>
          <p:nvPr>
            <p:ph idx="12" hasCustomPrompt="1"/>
          </p:nvPr>
        </p:nvSpPr>
        <p:spPr>
          <a:xfrm>
            <a:off x="3301321" y="1319165"/>
            <a:ext cx="3708000" cy="288000"/>
          </a:xfrm>
          <a:prstGeom prst="rect">
            <a:avLst/>
          </a:prstGeom>
        </p:spPr>
        <p:txBody>
          <a:bodyPr vert="horz" lIns="108000" tIns="0" rIns="108000" bIns="144000" rtlCol="0">
            <a:noAutofit/>
          </a:bodyPr>
          <a:lstStyle>
            <a:lvl1pPr marL="0" indent="0">
              <a:buNone/>
              <a:defRPr sz="1400" b="1">
                <a:solidFill>
                  <a:schemeClr val="bg2">
                    <a:lumMod val="25000"/>
                  </a:schemeClr>
                </a:solidFill>
              </a:defRPr>
            </a:lvl1pPr>
            <a:lvl2pPr>
              <a:defRPr/>
            </a:lvl2pPr>
          </a:lstStyle>
          <a:p>
            <a:pPr lvl="0"/>
            <a:r>
              <a:rPr lang="nb-NO" noProof="0"/>
              <a:t>Tittel</a:t>
            </a:r>
          </a:p>
        </p:txBody>
      </p:sp>
      <p:sp>
        <p:nvSpPr>
          <p:cNvPr id="24" name="Espace réservé du texte 2">
            <a:extLst>
              <a:ext uri="{FF2B5EF4-FFF2-40B4-BE49-F238E27FC236}">
                <a16:creationId xmlns:a16="http://schemas.microsoft.com/office/drawing/2014/main" id="{7315C25F-CF17-4241-B359-9415DDE5E4AC}"/>
              </a:ext>
            </a:extLst>
          </p:cNvPr>
          <p:cNvSpPr>
            <a:spLocks noGrp="1"/>
          </p:cNvSpPr>
          <p:nvPr>
            <p:ph idx="13" hasCustomPrompt="1"/>
          </p:nvPr>
        </p:nvSpPr>
        <p:spPr>
          <a:xfrm>
            <a:off x="3301321" y="1634891"/>
            <a:ext cx="3708000" cy="230004"/>
          </a:xfrm>
          <a:prstGeom prst="rect">
            <a:avLst/>
          </a:prstGeom>
        </p:spPr>
        <p:txBody>
          <a:bodyPr vert="horz" lIns="108000" tIns="0" rIns="108000" bIns="144000" rtlCol="0">
            <a:noAutofit/>
          </a:bodyPr>
          <a:lstStyle>
            <a:lvl1pPr marL="0" indent="0">
              <a:buNone/>
              <a:defRPr sz="1100" b="0">
                <a:solidFill>
                  <a:schemeClr val="bg2">
                    <a:lumMod val="25000"/>
                  </a:schemeClr>
                </a:solidFill>
              </a:defRPr>
            </a:lvl1pPr>
            <a:lvl2pPr>
              <a:defRPr/>
            </a:lvl2pPr>
          </a:lstStyle>
          <a:p>
            <a:pPr lvl="0"/>
            <a:r>
              <a:rPr lang="nb-NO" noProof="0"/>
              <a:t>Email-adresse</a:t>
            </a:r>
          </a:p>
        </p:txBody>
      </p:sp>
      <p:sp>
        <p:nvSpPr>
          <p:cNvPr id="25" name="Espace réservé du texte 2">
            <a:extLst>
              <a:ext uri="{FF2B5EF4-FFF2-40B4-BE49-F238E27FC236}">
                <a16:creationId xmlns:a16="http://schemas.microsoft.com/office/drawing/2014/main" id="{F917965A-4A85-4D25-B838-B50C029D6A0E}"/>
              </a:ext>
            </a:extLst>
          </p:cNvPr>
          <p:cNvSpPr>
            <a:spLocks noGrp="1"/>
          </p:cNvSpPr>
          <p:nvPr>
            <p:ph idx="14" hasCustomPrompt="1"/>
          </p:nvPr>
        </p:nvSpPr>
        <p:spPr>
          <a:xfrm>
            <a:off x="3301321" y="1885049"/>
            <a:ext cx="3708000" cy="230004"/>
          </a:xfrm>
          <a:prstGeom prst="rect">
            <a:avLst/>
          </a:prstGeom>
        </p:spPr>
        <p:txBody>
          <a:bodyPr vert="horz" lIns="108000" tIns="0" rIns="108000" bIns="144000" rtlCol="0">
            <a:noAutofit/>
          </a:bodyPr>
          <a:lstStyle>
            <a:lvl1pPr marL="0" indent="0">
              <a:buNone/>
              <a:defRPr sz="1100" b="0">
                <a:solidFill>
                  <a:schemeClr val="bg2">
                    <a:lumMod val="25000"/>
                  </a:schemeClr>
                </a:solidFill>
              </a:defRPr>
            </a:lvl1pPr>
            <a:lvl2pPr>
              <a:defRPr/>
            </a:lvl2pPr>
          </a:lstStyle>
          <a:p>
            <a:pPr lvl="0"/>
            <a:r>
              <a:rPr lang="nb-NO" noProof="0"/>
              <a:t>Telefonnummer</a:t>
            </a:r>
          </a:p>
        </p:txBody>
      </p:sp>
      <p:grpSp>
        <p:nvGrpSpPr>
          <p:cNvPr id="28" name="Groupe 187">
            <a:extLst>
              <a:ext uri="{FF2B5EF4-FFF2-40B4-BE49-F238E27FC236}">
                <a16:creationId xmlns:a16="http://schemas.microsoft.com/office/drawing/2014/main" id="{FCEF558C-0A06-4630-9616-05A964FB5C77}"/>
              </a:ext>
            </a:extLst>
          </p:cNvPr>
          <p:cNvGrpSpPr>
            <a:grpSpLocks noChangeAspect="1"/>
          </p:cNvGrpSpPr>
          <p:nvPr userDrawn="1"/>
        </p:nvGrpSpPr>
        <p:grpSpPr>
          <a:xfrm>
            <a:off x="4919290" y="2355656"/>
            <a:ext cx="252505" cy="335472"/>
            <a:chOff x="771531" y="4554404"/>
            <a:chExt cx="375236" cy="437246"/>
          </a:xfrm>
        </p:grpSpPr>
        <p:sp>
          <p:nvSpPr>
            <p:cNvPr id="29" name="Freeform 393">
              <a:extLst>
                <a:ext uri="{FF2B5EF4-FFF2-40B4-BE49-F238E27FC236}">
                  <a16:creationId xmlns:a16="http://schemas.microsoft.com/office/drawing/2014/main" id="{F0F14325-3959-4953-86ED-047231126EDE}"/>
                </a:ext>
              </a:extLst>
            </p:cNvPr>
            <p:cNvSpPr>
              <a:spLocks noEditPoints="1"/>
            </p:cNvSpPr>
            <p:nvPr/>
          </p:nvSpPr>
          <p:spPr bwMode="auto">
            <a:xfrm>
              <a:off x="771531" y="4554404"/>
              <a:ext cx="375236" cy="437246"/>
            </a:xfrm>
            <a:custGeom>
              <a:avLst/>
              <a:gdLst>
                <a:gd name="T0" fmla="*/ 1133 w 1311"/>
                <a:gd name="T1" fmla="*/ 0 h 1536"/>
                <a:gd name="T2" fmla="*/ 268 w 1311"/>
                <a:gd name="T3" fmla="*/ 0 h 1536"/>
                <a:gd name="T4" fmla="*/ 90 w 1311"/>
                <a:gd name="T5" fmla="*/ 177 h 1536"/>
                <a:gd name="T6" fmla="*/ 90 w 1311"/>
                <a:gd name="T7" fmla="*/ 437 h 1536"/>
                <a:gd name="T8" fmla="*/ 7 w 1311"/>
                <a:gd name="T9" fmla="*/ 521 h 1536"/>
                <a:gd name="T10" fmla="*/ 0 w 1311"/>
                <a:gd name="T11" fmla="*/ 537 h 1536"/>
                <a:gd name="T12" fmla="*/ 0 w 1311"/>
                <a:gd name="T13" fmla="*/ 1112 h 1536"/>
                <a:gd name="T14" fmla="*/ 23 w 1311"/>
                <a:gd name="T15" fmla="*/ 1134 h 1536"/>
                <a:gd name="T16" fmla="*/ 46 w 1311"/>
                <a:gd name="T17" fmla="*/ 1112 h 1536"/>
                <a:gd name="T18" fmla="*/ 46 w 1311"/>
                <a:gd name="T19" fmla="*/ 560 h 1536"/>
                <a:gd name="T20" fmla="*/ 282 w 1311"/>
                <a:gd name="T21" fmla="*/ 560 h 1536"/>
                <a:gd name="T22" fmla="*/ 460 w 1311"/>
                <a:gd name="T23" fmla="*/ 383 h 1536"/>
                <a:gd name="T24" fmla="*/ 460 w 1311"/>
                <a:gd name="T25" fmla="*/ 146 h 1536"/>
                <a:gd name="T26" fmla="*/ 1043 w 1311"/>
                <a:gd name="T27" fmla="*/ 146 h 1536"/>
                <a:gd name="T28" fmla="*/ 1175 w 1311"/>
                <a:gd name="T29" fmla="*/ 277 h 1536"/>
                <a:gd name="T30" fmla="*/ 1175 w 1311"/>
                <a:gd name="T31" fmla="*/ 489 h 1536"/>
                <a:gd name="T32" fmla="*/ 1197 w 1311"/>
                <a:gd name="T33" fmla="*/ 512 h 1536"/>
                <a:gd name="T34" fmla="*/ 1220 w 1311"/>
                <a:gd name="T35" fmla="*/ 489 h 1536"/>
                <a:gd name="T36" fmla="*/ 1220 w 1311"/>
                <a:gd name="T37" fmla="*/ 277 h 1536"/>
                <a:gd name="T38" fmla="*/ 1043 w 1311"/>
                <a:gd name="T39" fmla="*/ 100 h 1536"/>
                <a:gd name="T40" fmla="*/ 437 w 1311"/>
                <a:gd name="T41" fmla="*/ 100 h 1536"/>
                <a:gd name="T42" fmla="*/ 421 w 1311"/>
                <a:gd name="T43" fmla="*/ 107 h 1536"/>
                <a:gd name="T44" fmla="*/ 136 w 1311"/>
                <a:gd name="T45" fmla="*/ 392 h 1536"/>
                <a:gd name="T46" fmla="*/ 136 w 1311"/>
                <a:gd name="T47" fmla="*/ 177 h 1536"/>
                <a:gd name="T48" fmla="*/ 268 w 1311"/>
                <a:gd name="T49" fmla="*/ 46 h 1536"/>
                <a:gd name="T50" fmla="*/ 1133 w 1311"/>
                <a:gd name="T51" fmla="*/ 46 h 1536"/>
                <a:gd name="T52" fmla="*/ 1265 w 1311"/>
                <a:gd name="T53" fmla="*/ 177 h 1536"/>
                <a:gd name="T54" fmla="*/ 1265 w 1311"/>
                <a:gd name="T55" fmla="*/ 1295 h 1536"/>
                <a:gd name="T56" fmla="*/ 1219 w 1311"/>
                <a:gd name="T57" fmla="*/ 1376 h 1536"/>
                <a:gd name="T58" fmla="*/ 1220 w 1311"/>
                <a:gd name="T59" fmla="*/ 1359 h 1536"/>
                <a:gd name="T60" fmla="*/ 1220 w 1311"/>
                <a:gd name="T61" fmla="*/ 580 h 1536"/>
                <a:gd name="T62" fmla="*/ 1197 w 1311"/>
                <a:gd name="T63" fmla="*/ 557 h 1536"/>
                <a:gd name="T64" fmla="*/ 1175 w 1311"/>
                <a:gd name="T65" fmla="*/ 580 h 1536"/>
                <a:gd name="T66" fmla="*/ 1175 w 1311"/>
                <a:gd name="T67" fmla="*/ 1359 h 1536"/>
                <a:gd name="T68" fmla="*/ 1043 w 1311"/>
                <a:gd name="T69" fmla="*/ 1490 h 1536"/>
                <a:gd name="T70" fmla="*/ 177 w 1311"/>
                <a:gd name="T71" fmla="*/ 1490 h 1536"/>
                <a:gd name="T72" fmla="*/ 46 w 1311"/>
                <a:gd name="T73" fmla="*/ 1359 h 1536"/>
                <a:gd name="T74" fmla="*/ 46 w 1311"/>
                <a:gd name="T75" fmla="*/ 1203 h 1536"/>
                <a:gd name="T76" fmla="*/ 23 w 1311"/>
                <a:gd name="T77" fmla="*/ 1180 h 1536"/>
                <a:gd name="T78" fmla="*/ 0 w 1311"/>
                <a:gd name="T79" fmla="*/ 1203 h 1536"/>
                <a:gd name="T80" fmla="*/ 0 w 1311"/>
                <a:gd name="T81" fmla="*/ 1359 h 1536"/>
                <a:gd name="T82" fmla="*/ 177 w 1311"/>
                <a:gd name="T83" fmla="*/ 1536 h 1536"/>
                <a:gd name="T84" fmla="*/ 1043 w 1311"/>
                <a:gd name="T85" fmla="*/ 1536 h 1536"/>
                <a:gd name="T86" fmla="*/ 1205 w 1311"/>
                <a:gd name="T87" fmla="*/ 1431 h 1536"/>
                <a:gd name="T88" fmla="*/ 1311 w 1311"/>
                <a:gd name="T89" fmla="*/ 1295 h 1536"/>
                <a:gd name="T90" fmla="*/ 1311 w 1311"/>
                <a:gd name="T91" fmla="*/ 177 h 1536"/>
                <a:gd name="T92" fmla="*/ 1133 w 1311"/>
                <a:gd name="T93" fmla="*/ 0 h 1536"/>
                <a:gd name="T94" fmla="*/ 282 w 1311"/>
                <a:gd name="T95" fmla="*/ 514 h 1536"/>
                <a:gd name="T96" fmla="*/ 78 w 1311"/>
                <a:gd name="T97" fmla="*/ 514 h 1536"/>
                <a:gd name="T98" fmla="*/ 414 w 1311"/>
                <a:gd name="T99" fmla="*/ 178 h 1536"/>
                <a:gd name="T100" fmla="*/ 414 w 1311"/>
                <a:gd name="T101" fmla="*/ 383 h 1536"/>
                <a:gd name="T102" fmla="*/ 282 w 1311"/>
                <a:gd name="T103" fmla="*/ 514 h 1536"/>
                <a:gd name="T104" fmla="*/ 282 w 1311"/>
                <a:gd name="T105" fmla="*/ 514 h 1536"/>
                <a:gd name="T106" fmla="*/ 282 w 1311"/>
                <a:gd name="T107" fmla="*/ 514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1" h="1536">
                  <a:moveTo>
                    <a:pt x="1133" y="0"/>
                  </a:moveTo>
                  <a:cubicBezTo>
                    <a:pt x="268" y="0"/>
                    <a:pt x="268" y="0"/>
                    <a:pt x="268" y="0"/>
                  </a:cubicBezTo>
                  <a:cubicBezTo>
                    <a:pt x="170" y="0"/>
                    <a:pt x="90" y="79"/>
                    <a:pt x="90" y="177"/>
                  </a:cubicBezTo>
                  <a:cubicBezTo>
                    <a:pt x="90" y="437"/>
                    <a:pt x="90" y="437"/>
                    <a:pt x="90" y="437"/>
                  </a:cubicBezTo>
                  <a:cubicBezTo>
                    <a:pt x="7" y="521"/>
                    <a:pt x="7" y="521"/>
                    <a:pt x="7" y="521"/>
                  </a:cubicBezTo>
                  <a:cubicBezTo>
                    <a:pt x="2" y="525"/>
                    <a:pt x="0" y="531"/>
                    <a:pt x="0" y="537"/>
                  </a:cubicBezTo>
                  <a:cubicBezTo>
                    <a:pt x="0" y="1112"/>
                    <a:pt x="0" y="1112"/>
                    <a:pt x="0" y="1112"/>
                  </a:cubicBezTo>
                  <a:cubicBezTo>
                    <a:pt x="0" y="1124"/>
                    <a:pt x="10" y="1134"/>
                    <a:pt x="23" y="1134"/>
                  </a:cubicBezTo>
                  <a:cubicBezTo>
                    <a:pt x="35" y="1134"/>
                    <a:pt x="46" y="1124"/>
                    <a:pt x="46" y="1112"/>
                  </a:cubicBezTo>
                  <a:cubicBezTo>
                    <a:pt x="46" y="560"/>
                    <a:pt x="46" y="560"/>
                    <a:pt x="46" y="560"/>
                  </a:cubicBezTo>
                  <a:cubicBezTo>
                    <a:pt x="282" y="560"/>
                    <a:pt x="282" y="560"/>
                    <a:pt x="282" y="560"/>
                  </a:cubicBezTo>
                  <a:cubicBezTo>
                    <a:pt x="380" y="560"/>
                    <a:pt x="460" y="480"/>
                    <a:pt x="460" y="383"/>
                  </a:cubicBezTo>
                  <a:cubicBezTo>
                    <a:pt x="460" y="146"/>
                    <a:pt x="460" y="146"/>
                    <a:pt x="460" y="146"/>
                  </a:cubicBezTo>
                  <a:cubicBezTo>
                    <a:pt x="1043" y="146"/>
                    <a:pt x="1043" y="146"/>
                    <a:pt x="1043" y="146"/>
                  </a:cubicBezTo>
                  <a:cubicBezTo>
                    <a:pt x="1116" y="146"/>
                    <a:pt x="1175" y="205"/>
                    <a:pt x="1175" y="277"/>
                  </a:cubicBezTo>
                  <a:cubicBezTo>
                    <a:pt x="1175" y="489"/>
                    <a:pt x="1175" y="489"/>
                    <a:pt x="1175" y="489"/>
                  </a:cubicBezTo>
                  <a:cubicBezTo>
                    <a:pt x="1175" y="502"/>
                    <a:pt x="1185" y="512"/>
                    <a:pt x="1197" y="512"/>
                  </a:cubicBezTo>
                  <a:cubicBezTo>
                    <a:pt x="1210" y="512"/>
                    <a:pt x="1220" y="502"/>
                    <a:pt x="1220" y="489"/>
                  </a:cubicBezTo>
                  <a:cubicBezTo>
                    <a:pt x="1220" y="277"/>
                    <a:pt x="1220" y="277"/>
                    <a:pt x="1220" y="277"/>
                  </a:cubicBezTo>
                  <a:cubicBezTo>
                    <a:pt x="1220" y="180"/>
                    <a:pt x="1141" y="100"/>
                    <a:pt x="1043" y="100"/>
                  </a:cubicBezTo>
                  <a:cubicBezTo>
                    <a:pt x="437" y="100"/>
                    <a:pt x="437" y="100"/>
                    <a:pt x="437" y="100"/>
                  </a:cubicBezTo>
                  <a:cubicBezTo>
                    <a:pt x="431" y="100"/>
                    <a:pt x="425" y="103"/>
                    <a:pt x="421" y="107"/>
                  </a:cubicBezTo>
                  <a:cubicBezTo>
                    <a:pt x="136" y="392"/>
                    <a:pt x="136" y="392"/>
                    <a:pt x="136" y="392"/>
                  </a:cubicBezTo>
                  <a:cubicBezTo>
                    <a:pt x="136" y="177"/>
                    <a:pt x="136" y="177"/>
                    <a:pt x="136" y="177"/>
                  </a:cubicBezTo>
                  <a:cubicBezTo>
                    <a:pt x="136" y="105"/>
                    <a:pt x="195" y="46"/>
                    <a:pt x="268" y="46"/>
                  </a:cubicBezTo>
                  <a:cubicBezTo>
                    <a:pt x="1133" y="46"/>
                    <a:pt x="1133" y="46"/>
                    <a:pt x="1133" y="46"/>
                  </a:cubicBezTo>
                  <a:cubicBezTo>
                    <a:pt x="1206" y="46"/>
                    <a:pt x="1265" y="105"/>
                    <a:pt x="1265" y="177"/>
                  </a:cubicBezTo>
                  <a:cubicBezTo>
                    <a:pt x="1265" y="1295"/>
                    <a:pt x="1265" y="1295"/>
                    <a:pt x="1265" y="1295"/>
                  </a:cubicBezTo>
                  <a:cubicBezTo>
                    <a:pt x="1265" y="1329"/>
                    <a:pt x="1247" y="1359"/>
                    <a:pt x="1219" y="1376"/>
                  </a:cubicBezTo>
                  <a:cubicBezTo>
                    <a:pt x="1220" y="1371"/>
                    <a:pt x="1220" y="1365"/>
                    <a:pt x="1220" y="1359"/>
                  </a:cubicBezTo>
                  <a:cubicBezTo>
                    <a:pt x="1220" y="580"/>
                    <a:pt x="1220" y="580"/>
                    <a:pt x="1220" y="580"/>
                  </a:cubicBezTo>
                  <a:cubicBezTo>
                    <a:pt x="1220" y="568"/>
                    <a:pt x="1210" y="557"/>
                    <a:pt x="1197" y="557"/>
                  </a:cubicBezTo>
                  <a:cubicBezTo>
                    <a:pt x="1185" y="557"/>
                    <a:pt x="1175" y="568"/>
                    <a:pt x="1175" y="580"/>
                  </a:cubicBezTo>
                  <a:cubicBezTo>
                    <a:pt x="1175" y="1359"/>
                    <a:pt x="1175" y="1359"/>
                    <a:pt x="1175" y="1359"/>
                  </a:cubicBezTo>
                  <a:cubicBezTo>
                    <a:pt x="1175" y="1431"/>
                    <a:pt x="1116" y="1490"/>
                    <a:pt x="1043" y="1490"/>
                  </a:cubicBezTo>
                  <a:cubicBezTo>
                    <a:pt x="177" y="1490"/>
                    <a:pt x="177" y="1490"/>
                    <a:pt x="177" y="1490"/>
                  </a:cubicBezTo>
                  <a:cubicBezTo>
                    <a:pt x="105" y="1490"/>
                    <a:pt x="46" y="1431"/>
                    <a:pt x="46" y="1359"/>
                  </a:cubicBezTo>
                  <a:cubicBezTo>
                    <a:pt x="46" y="1203"/>
                    <a:pt x="46" y="1203"/>
                    <a:pt x="46" y="1203"/>
                  </a:cubicBezTo>
                  <a:cubicBezTo>
                    <a:pt x="46" y="1190"/>
                    <a:pt x="35" y="1180"/>
                    <a:pt x="23" y="1180"/>
                  </a:cubicBezTo>
                  <a:cubicBezTo>
                    <a:pt x="10" y="1180"/>
                    <a:pt x="0" y="1190"/>
                    <a:pt x="0" y="1203"/>
                  </a:cubicBezTo>
                  <a:cubicBezTo>
                    <a:pt x="0" y="1359"/>
                    <a:pt x="0" y="1359"/>
                    <a:pt x="0" y="1359"/>
                  </a:cubicBezTo>
                  <a:cubicBezTo>
                    <a:pt x="0" y="1457"/>
                    <a:pt x="79" y="1536"/>
                    <a:pt x="177" y="1536"/>
                  </a:cubicBezTo>
                  <a:cubicBezTo>
                    <a:pt x="1043" y="1536"/>
                    <a:pt x="1043" y="1536"/>
                    <a:pt x="1043" y="1536"/>
                  </a:cubicBezTo>
                  <a:cubicBezTo>
                    <a:pt x="1115" y="1536"/>
                    <a:pt x="1177" y="1493"/>
                    <a:pt x="1205" y="1431"/>
                  </a:cubicBezTo>
                  <a:cubicBezTo>
                    <a:pt x="1267" y="1416"/>
                    <a:pt x="1311" y="1360"/>
                    <a:pt x="1311" y="1295"/>
                  </a:cubicBezTo>
                  <a:cubicBezTo>
                    <a:pt x="1311" y="177"/>
                    <a:pt x="1311" y="177"/>
                    <a:pt x="1311" y="177"/>
                  </a:cubicBezTo>
                  <a:cubicBezTo>
                    <a:pt x="1311" y="79"/>
                    <a:pt x="1231" y="0"/>
                    <a:pt x="1133" y="0"/>
                  </a:cubicBezTo>
                  <a:close/>
                  <a:moveTo>
                    <a:pt x="282" y="514"/>
                  </a:moveTo>
                  <a:cubicBezTo>
                    <a:pt x="78" y="514"/>
                    <a:pt x="78" y="514"/>
                    <a:pt x="78" y="514"/>
                  </a:cubicBezTo>
                  <a:cubicBezTo>
                    <a:pt x="414" y="178"/>
                    <a:pt x="414" y="178"/>
                    <a:pt x="414" y="178"/>
                  </a:cubicBezTo>
                  <a:cubicBezTo>
                    <a:pt x="414" y="383"/>
                    <a:pt x="414" y="383"/>
                    <a:pt x="414" y="383"/>
                  </a:cubicBezTo>
                  <a:cubicBezTo>
                    <a:pt x="414" y="455"/>
                    <a:pt x="355" y="514"/>
                    <a:pt x="282" y="514"/>
                  </a:cubicBezTo>
                  <a:close/>
                  <a:moveTo>
                    <a:pt x="282" y="514"/>
                  </a:moveTo>
                  <a:cubicBezTo>
                    <a:pt x="282" y="514"/>
                    <a:pt x="282" y="514"/>
                    <a:pt x="282" y="514"/>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30" name="Freeform 394">
              <a:extLst>
                <a:ext uri="{FF2B5EF4-FFF2-40B4-BE49-F238E27FC236}">
                  <a16:creationId xmlns:a16="http://schemas.microsoft.com/office/drawing/2014/main" id="{A46550A3-A663-48CD-89AE-FC9F4AEDDE3F}"/>
                </a:ext>
              </a:extLst>
            </p:cNvPr>
            <p:cNvSpPr>
              <a:spLocks noEditPoints="1"/>
            </p:cNvSpPr>
            <p:nvPr/>
          </p:nvSpPr>
          <p:spPr bwMode="auto">
            <a:xfrm>
              <a:off x="835130" y="4807212"/>
              <a:ext cx="222598" cy="12720"/>
            </a:xfrm>
            <a:custGeom>
              <a:avLst/>
              <a:gdLst>
                <a:gd name="T0" fmla="*/ 22 w 778"/>
                <a:gd name="T1" fmla="*/ 45 h 45"/>
                <a:gd name="T2" fmla="*/ 756 w 778"/>
                <a:gd name="T3" fmla="*/ 45 h 45"/>
                <a:gd name="T4" fmla="*/ 778 w 778"/>
                <a:gd name="T5" fmla="*/ 23 h 45"/>
                <a:gd name="T6" fmla="*/ 756 w 778"/>
                <a:gd name="T7" fmla="*/ 0 h 45"/>
                <a:gd name="T8" fmla="*/ 22 w 778"/>
                <a:gd name="T9" fmla="*/ 0 h 45"/>
                <a:gd name="T10" fmla="*/ 0 w 778"/>
                <a:gd name="T11" fmla="*/ 23 h 45"/>
                <a:gd name="T12" fmla="*/ 22 w 778"/>
                <a:gd name="T13" fmla="*/ 45 h 45"/>
                <a:gd name="T14" fmla="*/ 22 w 778"/>
                <a:gd name="T15" fmla="*/ 45 h 45"/>
                <a:gd name="T16" fmla="*/ 22 w 778"/>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8" h="45">
                  <a:moveTo>
                    <a:pt x="22" y="45"/>
                  </a:moveTo>
                  <a:cubicBezTo>
                    <a:pt x="756" y="45"/>
                    <a:pt x="756" y="45"/>
                    <a:pt x="756" y="45"/>
                  </a:cubicBezTo>
                  <a:cubicBezTo>
                    <a:pt x="768" y="45"/>
                    <a:pt x="778" y="35"/>
                    <a:pt x="778" y="23"/>
                  </a:cubicBezTo>
                  <a:cubicBezTo>
                    <a:pt x="778" y="10"/>
                    <a:pt x="768" y="0"/>
                    <a:pt x="756" y="0"/>
                  </a:cubicBezTo>
                  <a:cubicBezTo>
                    <a:pt x="22" y="0"/>
                    <a:pt x="22" y="0"/>
                    <a:pt x="22" y="0"/>
                  </a:cubicBezTo>
                  <a:cubicBezTo>
                    <a:pt x="10" y="0"/>
                    <a:pt x="0" y="10"/>
                    <a:pt x="0" y="23"/>
                  </a:cubicBezTo>
                  <a:cubicBezTo>
                    <a:pt x="0" y="35"/>
                    <a:pt x="10" y="45"/>
                    <a:pt x="22" y="45"/>
                  </a:cubicBezTo>
                  <a:close/>
                  <a:moveTo>
                    <a:pt x="22" y="45"/>
                  </a:moveTo>
                  <a:cubicBezTo>
                    <a:pt x="22" y="45"/>
                    <a:pt x="22" y="45"/>
                    <a:pt x="22" y="45"/>
                  </a:cubicBezTo>
                </a:path>
              </a:pathLst>
            </a:custGeom>
            <a:solidFill>
              <a:srgbClr val="CF022B"/>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31" name="Freeform 395">
              <a:extLst>
                <a:ext uri="{FF2B5EF4-FFF2-40B4-BE49-F238E27FC236}">
                  <a16:creationId xmlns:a16="http://schemas.microsoft.com/office/drawing/2014/main" id="{A09E7547-2FF0-42C9-8E60-FEF5A3722B61}"/>
                </a:ext>
              </a:extLst>
            </p:cNvPr>
            <p:cNvSpPr>
              <a:spLocks noEditPoints="1"/>
            </p:cNvSpPr>
            <p:nvPr/>
          </p:nvSpPr>
          <p:spPr bwMode="auto">
            <a:xfrm>
              <a:off x="835130" y="4845371"/>
              <a:ext cx="222598" cy="12720"/>
            </a:xfrm>
            <a:custGeom>
              <a:avLst/>
              <a:gdLst>
                <a:gd name="T0" fmla="*/ 22 w 778"/>
                <a:gd name="T1" fmla="*/ 46 h 46"/>
                <a:gd name="T2" fmla="*/ 756 w 778"/>
                <a:gd name="T3" fmla="*/ 46 h 46"/>
                <a:gd name="T4" fmla="*/ 778 w 778"/>
                <a:gd name="T5" fmla="*/ 23 h 46"/>
                <a:gd name="T6" fmla="*/ 756 w 778"/>
                <a:gd name="T7" fmla="*/ 0 h 46"/>
                <a:gd name="T8" fmla="*/ 22 w 778"/>
                <a:gd name="T9" fmla="*/ 0 h 46"/>
                <a:gd name="T10" fmla="*/ 0 w 778"/>
                <a:gd name="T11" fmla="*/ 23 h 46"/>
                <a:gd name="T12" fmla="*/ 22 w 778"/>
                <a:gd name="T13" fmla="*/ 46 h 46"/>
                <a:gd name="T14" fmla="*/ 22 w 778"/>
                <a:gd name="T15" fmla="*/ 46 h 46"/>
                <a:gd name="T16" fmla="*/ 22 w 77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8" h="46">
                  <a:moveTo>
                    <a:pt x="22" y="46"/>
                  </a:moveTo>
                  <a:cubicBezTo>
                    <a:pt x="756" y="46"/>
                    <a:pt x="756" y="46"/>
                    <a:pt x="756" y="46"/>
                  </a:cubicBezTo>
                  <a:cubicBezTo>
                    <a:pt x="768" y="46"/>
                    <a:pt x="778" y="35"/>
                    <a:pt x="778" y="23"/>
                  </a:cubicBezTo>
                  <a:cubicBezTo>
                    <a:pt x="778" y="10"/>
                    <a:pt x="768" y="0"/>
                    <a:pt x="756" y="0"/>
                  </a:cubicBezTo>
                  <a:cubicBezTo>
                    <a:pt x="22" y="0"/>
                    <a:pt x="22" y="0"/>
                    <a:pt x="22" y="0"/>
                  </a:cubicBezTo>
                  <a:cubicBezTo>
                    <a:pt x="10" y="0"/>
                    <a:pt x="0" y="10"/>
                    <a:pt x="0" y="23"/>
                  </a:cubicBezTo>
                  <a:cubicBezTo>
                    <a:pt x="0" y="35"/>
                    <a:pt x="10" y="46"/>
                    <a:pt x="22" y="46"/>
                  </a:cubicBezTo>
                  <a:close/>
                  <a:moveTo>
                    <a:pt x="22" y="46"/>
                  </a:moveTo>
                  <a:cubicBezTo>
                    <a:pt x="22" y="46"/>
                    <a:pt x="22" y="46"/>
                    <a:pt x="22" y="46"/>
                  </a:cubicBezTo>
                </a:path>
              </a:pathLst>
            </a:custGeom>
            <a:solidFill>
              <a:srgbClr val="CF022B"/>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32" name="Freeform 396">
              <a:extLst>
                <a:ext uri="{FF2B5EF4-FFF2-40B4-BE49-F238E27FC236}">
                  <a16:creationId xmlns:a16="http://schemas.microsoft.com/office/drawing/2014/main" id="{ED12A379-659D-47A1-9732-D77DE93FAD7E}"/>
                </a:ext>
              </a:extLst>
            </p:cNvPr>
            <p:cNvSpPr>
              <a:spLocks noEditPoints="1"/>
            </p:cNvSpPr>
            <p:nvPr/>
          </p:nvSpPr>
          <p:spPr bwMode="auto">
            <a:xfrm>
              <a:off x="835130" y="4732482"/>
              <a:ext cx="222598" cy="12720"/>
            </a:xfrm>
            <a:custGeom>
              <a:avLst/>
              <a:gdLst>
                <a:gd name="T0" fmla="*/ 22 w 778"/>
                <a:gd name="T1" fmla="*/ 46 h 46"/>
                <a:gd name="T2" fmla="*/ 756 w 778"/>
                <a:gd name="T3" fmla="*/ 46 h 46"/>
                <a:gd name="T4" fmla="*/ 778 w 778"/>
                <a:gd name="T5" fmla="*/ 23 h 46"/>
                <a:gd name="T6" fmla="*/ 756 w 778"/>
                <a:gd name="T7" fmla="*/ 0 h 46"/>
                <a:gd name="T8" fmla="*/ 22 w 778"/>
                <a:gd name="T9" fmla="*/ 0 h 46"/>
                <a:gd name="T10" fmla="*/ 0 w 778"/>
                <a:gd name="T11" fmla="*/ 23 h 46"/>
                <a:gd name="T12" fmla="*/ 22 w 778"/>
                <a:gd name="T13" fmla="*/ 46 h 46"/>
                <a:gd name="T14" fmla="*/ 22 w 778"/>
                <a:gd name="T15" fmla="*/ 46 h 46"/>
                <a:gd name="T16" fmla="*/ 22 w 778"/>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8" h="46">
                  <a:moveTo>
                    <a:pt x="22" y="46"/>
                  </a:moveTo>
                  <a:cubicBezTo>
                    <a:pt x="756" y="46"/>
                    <a:pt x="756" y="46"/>
                    <a:pt x="756" y="46"/>
                  </a:cubicBezTo>
                  <a:cubicBezTo>
                    <a:pt x="768" y="46"/>
                    <a:pt x="778" y="36"/>
                    <a:pt x="778" y="23"/>
                  </a:cubicBezTo>
                  <a:cubicBezTo>
                    <a:pt x="778" y="11"/>
                    <a:pt x="768" y="0"/>
                    <a:pt x="756" y="0"/>
                  </a:cubicBezTo>
                  <a:cubicBezTo>
                    <a:pt x="22" y="0"/>
                    <a:pt x="22" y="0"/>
                    <a:pt x="22" y="0"/>
                  </a:cubicBezTo>
                  <a:cubicBezTo>
                    <a:pt x="10" y="0"/>
                    <a:pt x="0" y="11"/>
                    <a:pt x="0" y="23"/>
                  </a:cubicBezTo>
                  <a:cubicBezTo>
                    <a:pt x="0" y="36"/>
                    <a:pt x="10" y="46"/>
                    <a:pt x="22" y="46"/>
                  </a:cubicBezTo>
                  <a:close/>
                  <a:moveTo>
                    <a:pt x="22" y="46"/>
                  </a:moveTo>
                  <a:cubicBezTo>
                    <a:pt x="22" y="46"/>
                    <a:pt x="22" y="46"/>
                    <a:pt x="22" y="46"/>
                  </a:cubicBezTo>
                </a:path>
              </a:pathLst>
            </a:custGeom>
            <a:solidFill>
              <a:srgbClr val="CF022B"/>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33" name="Freeform 397">
              <a:extLst>
                <a:ext uri="{FF2B5EF4-FFF2-40B4-BE49-F238E27FC236}">
                  <a16:creationId xmlns:a16="http://schemas.microsoft.com/office/drawing/2014/main" id="{E977B516-A336-4630-8131-2F3C6DF95469}"/>
                </a:ext>
              </a:extLst>
            </p:cNvPr>
            <p:cNvSpPr>
              <a:spLocks noEditPoints="1"/>
            </p:cNvSpPr>
            <p:nvPr/>
          </p:nvSpPr>
          <p:spPr bwMode="auto">
            <a:xfrm>
              <a:off x="835130" y="4769052"/>
              <a:ext cx="222598" cy="14310"/>
            </a:xfrm>
            <a:custGeom>
              <a:avLst/>
              <a:gdLst>
                <a:gd name="T0" fmla="*/ 22 w 778"/>
                <a:gd name="T1" fmla="*/ 45 h 45"/>
                <a:gd name="T2" fmla="*/ 756 w 778"/>
                <a:gd name="T3" fmla="*/ 45 h 45"/>
                <a:gd name="T4" fmla="*/ 778 w 778"/>
                <a:gd name="T5" fmla="*/ 22 h 45"/>
                <a:gd name="T6" fmla="*/ 756 w 778"/>
                <a:gd name="T7" fmla="*/ 0 h 45"/>
                <a:gd name="T8" fmla="*/ 22 w 778"/>
                <a:gd name="T9" fmla="*/ 0 h 45"/>
                <a:gd name="T10" fmla="*/ 0 w 778"/>
                <a:gd name="T11" fmla="*/ 22 h 45"/>
                <a:gd name="T12" fmla="*/ 22 w 778"/>
                <a:gd name="T13" fmla="*/ 45 h 45"/>
                <a:gd name="T14" fmla="*/ 22 w 778"/>
                <a:gd name="T15" fmla="*/ 45 h 45"/>
                <a:gd name="T16" fmla="*/ 22 w 778"/>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8" h="45">
                  <a:moveTo>
                    <a:pt x="22" y="45"/>
                  </a:moveTo>
                  <a:cubicBezTo>
                    <a:pt x="756" y="45"/>
                    <a:pt x="756" y="45"/>
                    <a:pt x="756" y="45"/>
                  </a:cubicBezTo>
                  <a:cubicBezTo>
                    <a:pt x="768" y="45"/>
                    <a:pt x="778" y="35"/>
                    <a:pt x="778" y="22"/>
                  </a:cubicBezTo>
                  <a:cubicBezTo>
                    <a:pt x="778" y="10"/>
                    <a:pt x="768" y="0"/>
                    <a:pt x="756" y="0"/>
                  </a:cubicBezTo>
                  <a:cubicBezTo>
                    <a:pt x="22" y="0"/>
                    <a:pt x="22" y="0"/>
                    <a:pt x="22" y="0"/>
                  </a:cubicBezTo>
                  <a:cubicBezTo>
                    <a:pt x="10" y="0"/>
                    <a:pt x="0" y="10"/>
                    <a:pt x="0" y="22"/>
                  </a:cubicBezTo>
                  <a:cubicBezTo>
                    <a:pt x="0" y="35"/>
                    <a:pt x="10" y="45"/>
                    <a:pt x="22" y="45"/>
                  </a:cubicBezTo>
                  <a:close/>
                  <a:moveTo>
                    <a:pt x="22" y="45"/>
                  </a:moveTo>
                  <a:cubicBezTo>
                    <a:pt x="22" y="45"/>
                    <a:pt x="22" y="45"/>
                    <a:pt x="22" y="45"/>
                  </a:cubicBezTo>
                </a:path>
              </a:pathLst>
            </a:custGeom>
            <a:solidFill>
              <a:srgbClr val="CF022B"/>
            </a:solidFill>
            <a:ln>
              <a:noFill/>
            </a:ln>
          </p:spPr>
          <p:txBody>
            <a:bodyPr vert="horz" wrap="square" lIns="91440" tIns="45720" rIns="91440" bIns="45720" numCol="1" anchor="t" anchorCtr="0" compatLnSpc="1">
              <a:prstTxWarp prst="textNoShape">
                <a:avLst/>
              </a:prstTxWarp>
            </a:bodyPr>
            <a:lstStyle/>
            <a:p>
              <a:endParaRPr lang="nb-NO" noProof="0"/>
            </a:p>
          </p:txBody>
        </p:sp>
      </p:grpSp>
      <p:grpSp>
        <p:nvGrpSpPr>
          <p:cNvPr id="34" name="Groupe 276">
            <a:extLst>
              <a:ext uri="{FF2B5EF4-FFF2-40B4-BE49-F238E27FC236}">
                <a16:creationId xmlns:a16="http://schemas.microsoft.com/office/drawing/2014/main" id="{DC07F0BB-F506-4669-93B0-B8E40D105006}"/>
              </a:ext>
            </a:extLst>
          </p:cNvPr>
          <p:cNvGrpSpPr>
            <a:grpSpLocks noChangeAspect="1"/>
          </p:cNvGrpSpPr>
          <p:nvPr userDrawn="1"/>
        </p:nvGrpSpPr>
        <p:grpSpPr>
          <a:xfrm>
            <a:off x="9417976" y="2364118"/>
            <a:ext cx="241618" cy="327823"/>
            <a:chOff x="7192768" y="2746058"/>
            <a:chExt cx="315913" cy="428625"/>
          </a:xfrm>
        </p:grpSpPr>
        <p:sp>
          <p:nvSpPr>
            <p:cNvPr id="35" name="Freeform 86">
              <a:extLst>
                <a:ext uri="{FF2B5EF4-FFF2-40B4-BE49-F238E27FC236}">
                  <a16:creationId xmlns:a16="http://schemas.microsoft.com/office/drawing/2014/main" id="{4A069AFD-2579-4C52-9E53-394FC189BD3D}"/>
                </a:ext>
              </a:extLst>
            </p:cNvPr>
            <p:cNvSpPr>
              <a:spLocks noEditPoints="1"/>
            </p:cNvSpPr>
            <p:nvPr/>
          </p:nvSpPr>
          <p:spPr bwMode="auto">
            <a:xfrm>
              <a:off x="7192768" y="2819083"/>
              <a:ext cx="57150" cy="355600"/>
            </a:xfrm>
            <a:custGeom>
              <a:avLst/>
              <a:gdLst>
                <a:gd name="T0" fmla="*/ 180 w 203"/>
                <a:gd name="T1" fmla="*/ 1227 h 1272"/>
                <a:gd name="T2" fmla="*/ 53 w 203"/>
                <a:gd name="T3" fmla="*/ 1227 h 1272"/>
                <a:gd name="T4" fmla="*/ 45 w 203"/>
                <a:gd name="T5" fmla="*/ 1219 h 1272"/>
                <a:gd name="T6" fmla="*/ 45 w 203"/>
                <a:gd name="T7" fmla="*/ 23 h 1272"/>
                <a:gd name="T8" fmla="*/ 23 w 203"/>
                <a:gd name="T9" fmla="*/ 0 h 1272"/>
                <a:gd name="T10" fmla="*/ 0 w 203"/>
                <a:gd name="T11" fmla="*/ 23 h 1272"/>
                <a:gd name="T12" fmla="*/ 0 w 203"/>
                <a:gd name="T13" fmla="*/ 1219 h 1272"/>
                <a:gd name="T14" fmla="*/ 53 w 203"/>
                <a:gd name="T15" fmla="*/ 1272 h 1272"/>
                <a:gd name="T16" fmla="*/ 180 w 203"/>
                <a:gd name="T17" fmla="*/ 1272 h 1272"/>
                <a:gd name="T18" fmla="*/ 203 w 203"/>
                <a:gd name="T19" fmla="*/ 1250 h 1272"/>
                <a:gd name="T20" fmla="*/ 180 w 203"/>
                <a:gd name="T21" fmla="*/ 1227 h 1272"/>
                <a:gd name="T22" fmla="*/ 180 w 203"/>
                <a:gd name="T23" fmla="*/ 1227 h 1272"/>
                <a:gd name="T24" fmla="*/ 180 w 203"/>
                <a:gd name="T25" fmla="*/ 1227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 h="1272">
                  <a:moveTo>
                    <a:pt x="180" y="1227"/>
                  </a:moveTo>
                  <a:cubicBezTo>
                    <a:pt x="53" y="1227"/>
                    <a:pt x="53" y="1227"/>
                    <a:pt x="53" y="1227"/>
                  </a:cubicBezTo>
                  <a:cubicBezTo>
                    <a:pt x="48" y="1227"/>
                    <a:pt x="45" y="1224"/>
                    <a:pt x="45" y="1219"/>
                  </a:cubicBezTo>
                  <a:cubicBezTo>
                    <a:pt x="45" y="23"/>
                    <a:pt x="45" y="23"/>
                    <a:pt x="45" y="23"/>
                  </a:cubicBezTo>
                  <a:cubicBezTo>
                    <a:pt x="45" y="11"/>
                    <a:pt x="35" y="0"/>
                    <a:pt x="23" y="0"/>
                  </a:cubicBezTo>
                  <a:cubicBezTo>
                    <a:pt x="10" y="0"/>
                    <a:pt x="0" y="11"/>
                    <a:pt x="0" y="23"/>
                  </a:cubicBezTo>
                  <a:cubicBezTo>
                    <a:pt x="0" y="1219"/>
                    <a:pt x="0" y="1219"/>
                    <a:pt x="0" y="1219"/>
                  </a:cubicBezTo>
                  <a:cubicBezTo>
                    <a:pt x="0" y="1248"/>
                    <a:pt x="24" y="1272"/>
                    <a:pt x="53" y="1272"/>
                  </a:cubicBezTo>
                  <a:cubicBezTo>
                    <a:pt x="180" y="1272"/>
                    <a:pt x="180" y="1272"/>
                    <a:pt x="180" y="1272"/>
                  </a:cubicBezTo>
                  <a:cubicBezTo>
                    <a:pt x="192" y="1272"/>
                    <a:pt x="203" y="1262"/>
                    <a:pt x="203" y="1250"/>
                  </a:cubicBezTo>
                  <a:cubicBezTo>
                    <a:pt x="203" y="1237"/>
                    <a:pt x="192" y="1227"/>
                    <a:pt x="180" y="1227"/>
                  </a:cubicBezTo>
                  <a:close/>
                  <a:moveTo>
                    <a:pt x="180" y="1227"/>
                  </a:moveTo>
                  <a:cubicBezTo>
                    <a:pt x="180" y="1227"/>
                    <a:pt x="180" y="1227"/>
                    <a:pt x="180" y="1227"/>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36" name="Freeform 87">
              <a:extLst>
                <a:ext uri="{FF2B5EF4-FFF2-40B4-BE49-F238E27FC236}">
                  <a16:creationId xmlns:a16="http://schemas.microsoft.com/office/drawing/2014/main" id="{F6FACB2B-D428-4602-8A42-0BB10ED11631}"/>
                </a:ext>
              </a:extLst>
            </p:cNvPr>
            <p:cNvSpPr>
              <a:spLocks noEditPoints="1"/>
            </p:cNvSpPr>
            <p:nvPr/>
          </p:nvSpPr>
          <p:spPr bwMode="auto">
            <a:xfrm>
              <a:off x="7264206" y="3114358"/>
              <a:ext cx="244475" cy="60325"/>
            </a:xfrm>
            <a:custGeom>
              <a:avLst/>
              <a:gdLst>
                <a:gd name="T0" fmla="*/ 854 w 876"/>
                <a:gd name="T1" fmla="*/ 0 h 216"/>
                <a:gd name="T2" fmla="*/ 831 w 876"/>
                <a:gd name="T3" fmla="*/ 23 h 216"/>
                <a:gd name="T4" fmla="*/ 831 w 876"/>
                <a:gd name="T5" fmla="*/ 163 h 216"/>
                <a:gd name="T6" fmla="*/ 824 w 876"/>
                <a:gd name="T7" fmla="*/ 171 h 216"/>
                <a:gd name="T8" fmla="*/ 22 w 876"/>
                <a:gd name="T9" fmla="*/ 171 h 216"/>
                <a:gd name="T10" fmla="*/ 0 w 876"/>
                <a:gd name="T11" fmla="*/ 194 h 216"/>
                <a:gd name="T12" fmla="*/ 22 w 876"/>
                <a:gd name="T13" fmla="*/ 216 h 216"/>
                <a:gd name="T14" fmla="*/ 824 w 876"/>
                <a:gd name="T15" fmla="*/ 216 h 216"/>
                <a:gd name="T16" fmla="*/ 876 w 876"/>
                <a:gd name="T17" fmla="*/ 163 h 216"/>
                <a:gd name="T18" fmla="*/ 876 w 876"/>
                <a:gd name="T19" fmla="*/ 23 h 216"/>
                <a:gd name="T20" fmla="*/ 854 w 876"/>
                <a:gd name="T21" fmla="*/ 0 h 216"/>
                <a:gd name="T22" fmla="*/ 854 w 876"/>
                <a:gd name="T23" fmla="*/ 0 h 216"/>
                <a:gd name="T24" fmla="*/ 854 w 876"/>
                <a:gd name="T25"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6" h="216">
                  <a:moveTo>
                    <a:pt x="854" y="0"/>
                  </a:moveTo>
                  <a:cubicBezTo>
                    <a:pt x="841" y="0"/>
                    <a:pt x="831" y="11"/>
                    <a:pt x="831" y="23"/>
                  </a:cubicBezTo>
                  <a:cubicBezTo>
                    <a:pt x="831" y="163"/>
                    <a:pt x="831" y="163"/>
                    <a:pt x="831" y="163"/>
                  </a:cubicBezTo>
                  <a:cubicBezTo>
                    <a:pt x="831" y="168"/>
                    <a:pt x="828" y="171"/>
                    <a:pt x="824" y="171"/>
                  </a:cubicBezTo>
                  <a:cubicBezTo>
                    <a:pt x="22" y="171"/>
                    <a:pt x="22" y="171"/>
                    <a:pt x="22" y="171"/>
                  </a:cubicBezTo>
                  <a:cubicBezTo>
                    <a:pt x="10" y="171"/>
                    <a:pt x="0" y="181"/>
                    <a:pt x="0" y="194"/>
                  </a:cubicBezTo>
                  <a:cubicBezTo>
                    <a:pt x="0" y="206"/>
                    <a:pt x="10" y="216"/>
                    <a:pt x="22" y="216"/>
                  </a:cubicBezTo>
                  <a:cubicBezTo>
                    <a:pt x="824" y="216"/>
                    <a:pt x="824" y="216"/>
                    <a:pt x="824" y="216"/>
                  </a:cubicBezTo>
                  <a:cubicBezTo>
                    <a:pt x="852" y="216"/>
                    <a:pt x="876" y="192"/>
                    <a:pt x="876" y="163"/>
                  </a:cubicBezTo>
                  <a:cubicBezTo>
                    <a:pt x="876" y="23"/>
                    <a:pt x="876" y="23"/>
                    <a:pt x="876" y="23"/>
                  </a:cubicBezTo>
                  <a:cubicBezTo>
                    <a:pt x="876" y="11"/>
                    <a:pt x="866" y="0"/>
                    <a:pt x="854" y="0"/>
                  </a:cubicBezTo>
                  <a:close/>
                  <a:moveTo>
                    <a:pt x="854" y="0"/>
                  </a:moveTo>
                  <a:cubicBezTo>
                    <a:pt x="854" y="0"/>
                    <a:pt x="854" y="0"/>
                    <a:pt x="854" y="0"/>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37" name="Freeform 88">
              <a:extLst>
                <a:ext uri="{FF2B5EF4-FFF2-40B4-BE49-F238E27FC236}">
                  <a16:creationId xmlns:a16="http://schemas.microsoft.com/office/drawing/2014/main" id="{E0369593-B35E-4458-B43D-92C2B9711EA3}"/>
                </a:ext>
              </a:extLst>
            </p:cNvPr>
            <p:cNvSpPr>
              <a:spLocks noEditPoints="1"/>
            </p:cNvSpPr>
            <p:nvPr/>
          </p:nvSpPr>
          <p:spPr bwMode="auto">
            <a:xfrm>
              <a:off x="7192768" y="2746058"/>
              <a:ext cx="315913" cy="354013"/>
            </a:xfrm>
            <a:custGeom>
              <a:avLst/>
              <a:gdLst>
                <a:gd name="T0" fmla="*/ 949 w 1131"/>
                <a:gd name="T1" fmla="*/ 0 h 1270"/>
                <a:gd name="T2" fmla="*/ 926 w 1131"/>
                <a:gd name="T3" fmla="*/ 67 h 1270"/>
                <a:gd name="T4" fmla="*/ 881 w 1131"/>
                <a:gd name="T5" fmla="*/ 67 h 1270"/>
                <a:gd name="T6" fmla="*/ 859 w 1131"/>
                <a:gd name="T7" fmla="*/ 0 h 1270"/>
                <a:gd name="T8" fmla="*/ 757 w 1131"/>
                <a:gd name="T9" fmla="*/ 22 h 1270"/>
                <a:gd name="T10" fmla="*/ 735 w 1131"/>
                <a:gd name="T11" fmla="*/ 90 h 1270"/>
                <a:gd name="T12" fmla="*/ 712 w 1131"/>
                <a:gd name="T13" fmla="*/ 22 h 1270"/>
                <a:gd name="T14" fmla="*/ 611 w 1131"/>
                <a:gd name="T15" fmla="*/ 0 h 1270"/>
                <a:gd name="T16" fmla="*/ 588 w 1131"/>
                <a:gd name="T17" fmla="*/ 67 h 1270"/>
                <a:gd name="T18" fmla="*/ 543 w 1131"/>
                <a:gd name="T19" fmla="*/ 67 h 1270"/>
                <a:gd name="T20" fmla="*/ 521 w 1131"/>
                <a:gd name="T21" fmla="*/ 0 h 1270"/>
                <a:gd name="T22" fmla="*/ 419 w 1131"/>
                <a:gd name="T23" fmla="*/ 22 h 1270"/>
                <a:gd name="T24" fmla="*/ 396 w 1131"/>
                <a:gd name="T25" fmla="*/ 90 h 1270"/>
                <a:gd name="T26" fmla="*/ 374 w 1131"/>
                <a:gd name="T27" fmla="*/ 22 h 1270"/>
                <a:gd name="T28" fmla="*/ 272 w 1131"/>
                <a:gd name="T29" fmla="*/ 0 h 1270"/>
                <a:gd name="T30" fmla="*/ 250 w 1131"/>
                <a:gd name="T31" fmla="*/ 67 h 1270"/>
                <a:gd name="T32" fmla="*/ 205 w 1131"/>
                <a:gd name="T33" fmla="*/ 67 h 1270"/>
                <a:gd name="T34" fmla="*/ 182 w 1131"/>
                <a:gd name="T35" fmla="*/ 0 h 1270"/>
                <a:gd name="T36" fmla="*/ 0 w 1131"/>
                <a:gd name="T37" fmla="*/ 52 h 1270"/>
                <a:gd name="T38" fmla="*/ 23 w 1131"/>
                <a:gd name="T39" fmla="*/ 213 h 1270"/>
                <a:gd name="T40" fmla="*/ 45 w 1131"/>
                <a:gd name="T41" fmla="*/ 52 h 1270"/>
                <a:gd name="T42" fmla="*/ 160 w 1131"/>
                <a:gd name="T43" fmla="*/ 45 h 1270"/>
                <a:gd name="T44" fmla="*/ 227 w 1131"/>
                <a:gd name="T45" fmla="*/ 135 h 1270"/>
                <a:gd name="T46" fmla="*/ 295 w 1131"/>
                <a:gd name="T47" fmla="*/ 45 h 1270"/>
                <a:gd name="T48" fmla="*/ 329 w 1131"/>
                <a:gd name="T49" fmla="*/ 67 h 1270"/>
                <a:gd name="T50" fmla="*/ 464 w 1131"/>
                <a:gd name="T51" fmla="*/ 67 h 1270"/>
                <a:gd name="T52" fmla="*/ 498 w 1131"/>
                <a:gd name="T53" fmla="*/ 45 h 1270"/>
                <a:gd name="T54" fmla="*/ 566 w 1131"/>
                <a:gd name="T55" fmla="*/ 135 h 1270"/>
                <a:gd name="T56" fmla="*/ 633 w 1131"/>
                <a:gd name="T57" fmla="*/ 45 h 1270"/>
                <a:gd name="T58" fmla="*/ 667 w 1131"/>
                <a:gd name="T59" fmla="*/ 67 h 1270"/>
                <a:gd name="T60" fmla="*/ 802 w 1131"/>
                <a:gd name="T61" fmla="*/ 67 h 1270"/>
                <a:gd name="T62" fmla="*/ 836 w 1131"/>
                <a:gd name="T63" fmla="*/ 45 h 1270"/>
                <a:gd name="T64" fmla="*/ 904 w 1131"/>
                <a:gd name="T65" fmla="*/ 135 h 1270"/>
                <a:gd name="T66" fmla="*/ 971 w 1131"/>
                <a:gd name="T67" fmla="*/ 45 h 1270"/>
                <a:gd name="T68" fmla="*/ 1086 w 1131"/>
                <a:gd name="T69" fmla="*/ 52 h 1270"/>
                <a:gd name="T70" fmla="*/ 1109 w 1131"/>
                <a:gd name="T71" fmla="*/ 1270 h 1270"/>
                <a:gd name="T72" fmla="*/ 1131 w 1131"/>
                <a:gd name="T73" fmla="*/ 52 h 1270"/>
                <a:gd name="T74" fmla="*/ 1079 w 1131"/>
                <a:gd name="T75" fmla="*/ 0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1" h="1270">
                  <a:moveTo>
                    <a:pt x="1079" y="0"/>
                  </a:moveTo>
                  <a:cubicBezTo>
                    <a:pt x="949" y="0"/>
                    <a:pt x="949" y="0"/>
                    <a:pt x="949" y="0"/>
                  </a:cubicBezTo>
                  <a:cubicBezTo>
                    <a:pt x="937" y="0"/>
                    <a:pt x="926" y="10"/>
                    <a:pt x="926" y="22"/>
                  </a:cubicBezTo>
                  <a:cubicBezTo>
                    <a:pt x="926" y="67"/>
                    <a:pt x="926" y="67"/>
                    <a:pt x="926" y="67"/>
                  </a:cubicBezTo>
                  <a:cubicBezTo>
                    <a:pt x="926" y="80"/>
                    <a:pt x="916" y="90"/>
                    <a:pt x="904" y="90"/>
                  </a:cubicBezTo>
                  <a:cubicBezTo>
                    <a:pt x="892" y="90"/>
                    <a:pt x="881" y="80"/>
                    <a:pt x="881" y="67"/>
                  </a:cubicBezTo>
                  <a:cubicBezTo>
                    <a:pt x="881" y="22"/>
                    <a:pt x="881" y="22"/>
                    <a:pt x="881" y="22"/>
                  </a:cubicBezTo>
                  <a:cubicBezTo>
                    <a:pt x="881" y="10"/>
                    <a:pt x="871" y="0"/>
                    <a:pt x="859" y="0"/>
                  </a:cubicBezTo>
                  <a:cubicBezTo>
                    <a:pt x="780" y="0"/>
                    <a:pt x="780" y="0"/>
                    <a:pt x="780" y="0"/>
                  </a:cubicBezTo>
                  <a:cubicBezTo>
                    <a:pt x="767" y="0"/>
                    <a:pt x="757" y="10"/>
                    <a:pt x="757" y="22"/>
                  </a:cubicBezTo>
                  <a:cubicBezTo>
                    <a:pt x="757" y="67"/>
                    <a:pt x="757" y="67"/>
                    <a:pt x="757" y="67"/>
                  </a:cubicBezTo>
                  <a:cubicBezTo>
                    <a:pt x="757" y="80"/>
                    <a:pt x="747" y="90"/>
                    <a:pt x="735" y="90"/>
                  </a:cubicBezTo>
                  <a:cubicBezTo>
                    <a:pt x="722" y="90"/>
                    <a:pt x="712" y="80"/>
                    <a:pt x="712" y="67"/>
                  </a:cubicBezTo>
                  <a:cubicBezTo>
                    <a:pt x="712" y="22"/>
                    <a:pt x="712" y="22"/>
                    <a:pt x="712" y="22"/>
                  </a:cubicBezTo>
                  <a:cubicBezTo>
                    <a:pt x="712" y="10"/>
                    <a:pt x="702" y="0"/>
                    <a:pt x="690" y="0"/>
                  </a:cubicBezTo>
                  <a:cubicBezTo>
                    <a:pt x="611" y="0"/>
                    <a:pt x="611" y="0"/>
                    <a:pt x="611" y="0"/>
                  </a:cubicBezTo>
                  <a:cubicBezTo>
                    <a:pt x="598" y="0"/>
                    <a:pt x="588" y="10"/>
                    <a:pt x="588" y="22"/>
                  </a:cubicBezTo>
                  <a:cubicBezTo>
                    <a:pt x="588" y="67"/>
                    <a:pt x="588" y="67"/>
                    <a:pt x="588" y="67"/>
                  </a:cubicBezTo>
                  <a:cubicBezTo>
                    <a:pt x="588" y="80"/>
                    <a:pt x="578" y="90"/>
                    <a:pt x="566" y="90"/>
                  </a:cubicBezTo>
                  <a:cubicBezTo>
                    <a:pt x="553" y="90"/>
                    <a:pt x="543" y="80"/>
                    <a:pt x="543" y="67"/>
                  </a:cubicBezTo>
                  <a:cubicBezTo>
                    <a:pt x="543" y="22"/>
                    <a:pt x="543" y="22"/>
                    <a:pt x="543" y="22"/>
                  </a:cubicBezTo>
                  <a:cubicBezTo>
                    <a:pt x="543" y="10"/>
                    <a:pt x="533" y="0"/>
                    <a:pt x="521" y="0"/>
                  </a:cubicBezTo>
                  <a:cubicBezTo>
                    <a:pt x="441" y="0"/>
                    <a:pt x="441" y="0"/>
                    <a:pt x="441" y="0"/>
                  </a:cubicBezTo>
                  <a:cubicBezTo>
                    <a:pt x="429" y="0"/>
                    <a:pt x="419" y="10"/>
                    <a:pt x="419" y="22"/>
                  </a:cubicBezTo>
                  <a:cubicBezTo>
                    <a:pt x="419" y="67"/>
                    <a:pt x="419" y="67"/>
                    <a:pt x="419" y="67"/>
                  </a:cubicBezTo>
                  <a:cubicBezTo>
                    <a:pt x="419" y="80"/>
                    <a:pt x="409" y="90"/>
                    <a:pt x="396" y="90"/>
                  </a:cubicBezTo>
                  <a:cubicBezTo>
                    <a:pt x="384" y="90"/>
                    <a:pt x="374" y="80"/>
                    <a:pt x="374" y="67"/>
                  </a:cubicBezTo>
                  <a:cubicBezTo>
                    <a:pt x="374" y="22"/>
                    <a:pt x="374" y="22"/>
                    <a:pt x="374" y="22"/>
                  </a:cubicBezTo>
                  <a:cubicBezTo>
                    <a:pt x="374" y="10"/>
                    <a:pt x="364" y="0"/>
                    <a:pt x="351" y="0"/>
                  </a:cubicBezTo>
                  <a:cubicBezTo>
                    <a:pt x="272" y="0"/>
                    <a:pt x="272" y="0"/>
                    <a:pt x="272" y="0"/>
                  </a:cubicBezTo>
                  <a:cubicBezTo>
                    <a:pt x="260" y="0"/>
                    <a:pt x="250" y="10"/>
                    <a:pt x="250" y="22"/>
                  </a:cubicBezTo>
                  <a:cubicBezTo>
                    <a:pt x="250" y="67"/>
                    <a:pt x="250" y="67"/>
                    <a:pt x="250" y="67"/>
                  </a:cubicBezTo>
                  <a:cubicBezTo>
                    <a:pt x="250" y="80"/>
                    <a:pt x="239" y="90"/>
                    <a:pt x="227" y="90"/>
                  </a:cubicBezTo>
                  <a:cubicBezTo>
                    <a:pt x="215" y="90"/>
                    <a:pt x="205" y="80"/>
                    <a:pt x="205" y="67"/>
                  </a:cubicBezTo>
                  <a:cubicBezTo>
                    <a:pt x="205" y="22"/>
                    <a:pt x="205" y="22"/>
                    <a:pt x="205" y="22"/>
                  </a:cubicBezTo>
                  <a:cubicBezTo>
                    <a:pt x="205" y="10"/>
                    <a:pt x="194" y="0"/>
                    <a:pt x="182" y="0"/>
                  </a:cubicBezTo>
                  <a:cubicBezTo>
                    <a:pt x="53" y="0"/>
                    <a:pt x="53" y="0"/>
                    <a:pt x="53" y="0"/>
                  </a:cubicBezTo>
                  <a:cubicBezTo>
                    <a:pt x="24" y="0"/>
                    <a:pt x="0" y="24"/>
                    <a:pt x="0" y="52"/>
                  </a:cubicBezTo>
                  <a:cubicBezTo>
                    <a:pt x="0" y="191"/>
                    <a:pt x="0" y="191"/>
                    <a:pt x="0" y="191"/>
                  </a:cubicBezTo>
                  <a:cubicBezTo>
                    <a:pt x="0" y="203"/>
                    <a:pt x="10" y="213"/>
                    <a:pt x="23" y="213"/>
                  </a:cubicBezTo>
                  <a:cubicBezTo>
                    <a:pt x="35" y="213"/>
                    <a:pt x="45" y="203"/>
                    <a:pt x="45" y="191"/>
                  </a:cubicBezTo>
                  <a:cubicBezTo>
                    <a:pt x="45" y="52"/>
                    <a:pt x="45" y="52"/>
                    <a:pt x="45" y="52"/>
                  </a:cubicBezTo>
                  <a:cubicBezTo>
                    <a:pt x="45" y="48"/>
                    <a:pt x="48" y="45"/>
                    <a:pt x="53" y="45"/>
                  </a:cubicBezTo>
                  <a:cubicBezTo>
                    <a:pt x="160" y="45"/>
                    <a:pt x="160" y="45"/>
                    <a:pt x="160" y="45"/>
                  </a:cubicBezTo>
                  <a:cubicBezTo>
                    <a:pt x="160" y="67"/>
                    <a:pt x="160" y="67"/>
                    <a:pt x="160" y="67"/>
                  </a:cubicBezTo>
                  <a:cubicBezTo>
                    <a:pt x="160" y="105"/>
                    <a:pt x="190" y="135"/>
                    <a:pt x="227" y="135"/>
                  </a:cubicBezTo>
                  <a:cubicBezTo>
                    <a:pt x="264" y="135"/>
                    <a:pt x="295" y="105"/>
                    <a:pt x="295" y="67"/>
                  </a:cubicBezTo>
                  <a:cubicBezTo>
                    <a:pt x="295" y="45"/>
                    <a:pt x="295" y="45"/>
                    <a:pt x="295" y="45"/>
                  </a:cubicBezTo>
                  <a:cubicBezTo>
                    <a:pt x="329" y="45"/>
                    <a:pt x="329" y="45"/>
                    <a:pt x="329" y="45"/>
                  </a:cubicBezTo>
                  <a:cubicBezTo>
                    <a:pt x="329" y="67"/>
                    <a:pt x="329" y="67"/>
                    <a:pt x="329" y="67"/>
                  </a:cubicBezTo>
                  <a:cubicBezTo>
                    <a:pt x="329" y="105"/>
                    <a:pt x="359" y="135"/>
                    <a:pt x="396" y="135"/>
                  </a:cubicBezTo>
                  <a:cubicBezTo>
                    <a:pt x="433" y="135"/>
                    <a:pt x="464" y="105"/>
                    <a:pt x="464" y="67"/>
                  </a:cubicBezTo>
                  <a:cubicBezTo>
                    <a:pt x="464" y="45"/>
                    <a:pt x="464" y="45"/>
                    <a:pt x="464" y="45"/>
                  </a:cubicBezTo>
                  <a:cubicBezTo>
                    <a:pt x="498" y="45"/>
                    <a:pt x="498" y="45"/>
                    <a:pt x="498" y="45"/>
                  </a:cubicBezTo>
                  <a:cubicBezTo>
                    <a:pt x="498" y="67"/>
                    <a:pt x="498" y="67"/>
                    <a:pt x="498" y="67"/>
                  </a:cubicBezTo>
                  <a:cubicBezTo>
                    <a:pt x="498" y="105"/>
                    <a:pt x="528" y="135"/>
                    <a:pt x="566" y="135"/>
                  </a:cubicBezTo>
                  <a:cubicBezTo>
                    <a:pt x="603" y="135"/>
                    <a:pt x="633" y="105"/>
                    <a:pt x="633" y="67"/>
                  </a:cubicBezTo>
                  <a:cubicBezTo>
                    <a:pt x="633" y="45"/>
                    <a:pt x="633" y="45"/>
                    <a:pt x="633" y="45"/>
                  </a:cubicBezTo>
                  <a:cubicBezTo>
                    <a:pt x="667" y="45"/>
                    <a:pt x="667" y="45"/>
                    <a:pt x="667" y="45"/>
                  </a:cubicBezTo>
                  <a:cubicBezTo>
                    <a:pt x="667" y="67"/>
                    <a:pt x="667" y="67"/>
                    <a:pt x="667" y="67"/>
                  </a:cubicBezTo>
                  <a:cubicBezTo>
                    <a:pt x="667" y="105"/>
                    <a:pt x="698" y="135"/>
                    <a:pt x="735" y="135"/>
                  </a:cubicBezTo>
                  <a:cubicBezTo>
                    <a:pt x="772" y="135"/>
                    <a:pt x="802" y="105"/>
                    <a:pt x="802" y="67"/>
                  </a:cubicBezTo>
                  <a:cubicBezTo>
                    <a:pt x="802" y="45"/>
                    <a:pt x="802" y="45"/>
                    <a:pt x="802" y="45"/>
                  </a:cubicBezTo>
                  <a:cubicBezTo>
                    <a:pt x="836" y="45"/>
                    <a:pt x="836" y="45"/>
                    <a:pt x="836" y="45"/>
                  </a:cubicBezTo>
                  <a:cubicBezTo>
                    <a:pt x="836" y="67"/>
                    <a:pt x="836" y="67"/>
                    <a:pt x="836" y="67"/>
                  </a:cubicBezTo>
                  <a:cubicBezTo>
                    <a:pt x="836" y="105"/>
                    <a:pt x="867" y="135"/>
                    <a:pt x="904" y="135"/>
                  </a:cubicBezTo>
                  <a:cubicBezTo>
                    <a:pt x="941" y="135"/>
                    <a:pt x="971" y="105"/>
                    <a:pt x="971" y="67"/>
                  </a:cubicBezTo>
                  <a:cubicBezTo>
                    <a:pt x="971" y="45"/>
                    <a:pt x="971" y="45"/>
                    <a:pt x="971" y="45"/>
                  </a:cubicBezTo>
                  <a:cubicBezTo>
                    <a:pt x="1079" y="45"/>
                    <a:pt x="1079" y="45"/>
                    <a:pt x="1079" y="45"/>
                  </a:cubicBezTo>
                  <a:cubicBezTo>
                    <a:pt x="1083" y="45"/>
                    <a:pt x="1086" y="48"/>
                    <a:pt x="1086" y="52"/>
                  </a:cubicBezTo>
                  <a:cubicBezTo>
                    <a:pt x="1086" y="1248"/>
                    <a:pt x="1086" y="1248"/>
                    <a:pt x="1086" y="1248"/>
                  </a:cubicBezTo>
                  <a:cubicBezTo>
                    <a:pt x="1086" y="1260"/>
                    <a:pt x="1096" y="1270"/>
                    <a:pt x="1109" y="1270"/>
                  </a:cubicBezTo>
                  <a:cubicBezTo>
                    <a:pt x="1121" y="1270"/>
                    <a:pt x="1131" y="1260"/>
                    <a:pt x="1131" y="1248"/>
                  </a:cubicBezTo>
                  <a:cubicBezTo>
                    <a:pt x="1131" y="52"/>
                    <a:pt x="1131" y="52"/>
                    <a:pt x="1131" y="52"/>
                  </a:cubicBezTo>
                  <a:cubicBezTo>
                    <a:pt x="1131" y="24"/>
                    <a:pt x="1107" y="0"/>
                    <a:pt x="1079" y="0"/>
                  </a:cubicBezTo>
                  <a:close/>
                  <a:moveTo>
                    <a:pt x="1079" y="0"/>
                  </a:moveTo>
                  <a:cubicBezTo>
                    <a:pt x="1079" y="0"/>
                    <a:pt x="1079" y="0"/>
                    <a:pt x="1079" y="0"/>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38" name="Freeform 89">
              <a:extLst>
                <a:ext uri="{FF2B5EF4-FFF2-40B4-BE49-F238E27FC236}">
                  <a16:creationId xmlns:a16="http://schemas.microsoft.com/office/drawing/2014/main" id="{7A7D55CA-AF3C-4617-A9C5-C8837B4101C3}"/>
                </a:ext>
              </a:extLst>
            </p:cNvPr>
            <p:cNvSpPr>
              <a:spLocks noEditPoints="1"/>
            </p:cNvSpPr>
            <p:nvPr/>
          </p:nvSpPr>
          <p:spPr bwMode="auto">
            <a:xfrm>
              <a:off x="7392793" y="2814321"/>
              <a:ext cx="87313" cy="77788"/>
            </a:xfrm>
            <a:custGeom>
              <a:avLst/>
              <a:gdLst>
                <a:gd name="T0" fmla="*/ 53 w 313"/>
                <a:gd name="T1" fmla="*/ 275 h 275"/>
                <a:gd name="T2" fmla="*/ 223 w 313"/>
                <a:gd name="T3" fmla="*/ 275 h 275"/>
                <a:gd name="T4" fmla="*/ 276 w 313"/>
                <a:gd name="T5" fmla="*/ 222 h 275"/>
                <a:gd name="T6" fmla="*/ 276 w 313"/>
                <a:gd name="T7" fmla="*/ 96 h 275"/>
                <a:gd name="T8" fmla="*/ 305 w 313"/>
                <a:gd name="T9" fmla="*/ 67 h 275"/>
                <a:gd name="T10" fmla="*/ 304 w 313"/>
                <a:gd name="T11" fmla="*/ 35 h 275"/>
                <a:gd name="T12" fmla="*/ 273 w 313"/>
                <a:gd name="T13" fmla="*/ 35 h 275"/>
                <a:gd name="T14" fmla="*/ 223 w 313"/>
                <a:gd name="T15" fmla="*/ 0 h 275"/>
                <a:gd name="T16" fmla="*/ 53 w 313"/>
                <a:gd name="T17" fmla="*/ 0 h 275"/>
                <a:gd name="T18" fmla="*/ 0 w 313"/>
                <a:gd name="T19" fmla="*/ 52 h 275"/>
                <a:gd name="T20" fmla="*/ 0 w 313"/>
                <a:gd name="T21" fmla="*/ 222 h 275"/>
                <a:gd name="T22" fmla="*/ 53 w 313"/>
                <a:gd name="T23" fmla="*/ 275 h 275"/>
                <a:gd name="T24" fmla="*/ 45 w 313"/>
                <a:gd name="T25" fmla="*/ 52 h 275"/>
                <a:gd name="T26" fmla="*/ 53 w 313"/>
                <a:gd name="T27" fmla="*/ 45 h 275"/>
                <a:gd name="T28" fmla="*/ 223 w 313"/>
                <a:gd name="T29" fmla="*/ 45 h 275"/>
                <a:gd name="T30" fmla="*/ 231 w 313"/>
                <a:gd name="T31" fmla="*/ 52 h 275"/>
                <a:gd name="T32" fmla="*/ 231 w 313"/>
                <a:gd name="T33" fmla="*/ 77 h 275"/>
                <a:gd name="T34" fmla="*/ 156 w 313"/>
                <a:gd name="T35" fmla="*/ 153 h 275"/>
                <a:gd name="T36" fmla="*/ 96 w 313"/>
                <a:gd name="T37" fmla="*/ 109 h 275"/>
                <a:gd name="T38" fmla="*/ 65 w 313"/>
                <a:gd name="T39" fmla="*/ 113 h 275"/>
                <a:gd name="T40" fmla="*/ 69 w 313"/>
                <a:gd name="T41" fmla="*/ 145 h 275"/>
                <a:gd name="T42" fmla="*/ 145 w 313"/>
                <a:gd name="T43" fmla="*/ 201 h 275"/>
                <a:gd name="T44" fmla="*/ 158 w 313"/>
                <a:gd name="T45" fmla="*/ 205 h 275"/>
                <a:gd name="T46" fmla="*/ 175 w 313"/>
                <a:gd name="T47" fmla="*/ 199 h 275"/>
                <a:gd name="T48" fmla="*/ 231 w 313"/>
                <a:gd name="T49" fmla="*/ 142 h 275"/>
                <a:gd name="T50" fmla="*/ 231 w 313"/>
                <a:gd name="T51" fmla="*/ 222 h 275"/>
                <a:gd name="T52" fmla="*/ 223 w 313"/>
                <a:gd name="T53" fmla="*/ 230 h 275"/>
                <a:gd name="T54" fmla="*/ 53 w 313"/>
                <a:gd name="T55" fmla="*/ 230 h 275"/>
                <a:gd name="T56" fmla="*/ 45 w 313"/>
                <a:gd name="T57" fmla="*/ 222 h 275"/>
                <a:gd name="T58" fmla="*/ 45 w 313"/>
                <a:gd name="T59" fmla="*/ 52 h 275"/>
                <a:gd name="T60" fmla="*/ 45 w 313"/>
                <a:gd name="T61" fmla="*/ 52 h 275"/>
                <a:gd name="T62" fmla="*/ 45 w 313"/>
                <a:gd name="T63" fmla="*/ 5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3" h="275">
                  <a:moveTo>
                    <a:pt x="53" y="275"/>
                  </a:moveTo>
                  <a:cubicBezTo>
                    <a:pt x="223" y="275"/>
                    <a:pt x="223" y="275"/>
                    <a:pt x="223" y="275"/>
                  </a:cubicBezTo>
                  <a:cubicBezTo>
                    <a:pt x="252" y="275"/>
                    <a:pt x="276" y="251"/>
                    <a:pt x="276" y="222"/>
                  </a:cubicBezTo>
                  <a:cubicBezTo>
                    <a:pt x="276" y="96"/>
                    <a:pt x="276" y="96"/>
                    <a:pt x="276" y="96"/>
                  </a:cubicBezTo>
                  <a:cubicBezTo>
                    <a:pt x="305" y="67"/>
                    <a:pt x="305" y="67"/>
                    <a:pt x="305" y="67"/>
                  </a:cubicBezTo>
                  <a:cubicBezTo>
                    <a:pt x="313" y="58"/>
                    <a:pt x="313" y="44"/>
                    <a:pt x="304" y="35"/>
                  </a:cubicBezTo>
                  <a:cubicBezTo>
                    <a:pt x="296" y="26"/>
                    <a:pt x="282" y="26"/>
                    <a:pt x="273" y="35"/>
                  </a:cubicBezTo>
                  <a:cubicBezTo>
                    <a:pt x="266" y="14"/>
                    <a:pt x="246" y="0"/>
                    <a:pt x="223" y="0"/>
                  </a:cubicBezTo>
                  <a:cubicBezTo>
                    <a:pt x="53" y="0"/>
                    <a:pt x="53" y="0"/>
                    <a:pt x="53" y="0"/>
                  </a:cubicBezTo>
                  <a:cubicBezTo>
                    <a:pt x="24" y="0"/>
                    <a:pt x="0" y="23"/>
                    <a:pt x="0" y="52"/>
                  </a:cubicBezTo>
                  <a:cubicBezTo>
                    <a:pt x="0" y="222"/>
                    <a:pt x="0" y="222"/>
                    <a:pt x="0" y="222"/>
                  </a:cubicBezTo>
                  <a:cubicBezTo>
                    <a:pt x="0" y="251"/>
                    <a:pt x="24" y="275"/>
                    <a:pt x="53" y="275"/>
                  </a:cubicBezTo>
                  <a:close/>
                  <a:moveTo>
                    <a:pt x="45" y="52"/>
                  </a:moveTo>
                  <a:cubicBezTo>
                    <a:pt x="45" y="48"/>
                    <a:pt x="49" y="45"/>
                    <a:pt x="53" y="45"/>
                  </a:cubicBezTo>
                  <a:cubicBezTo>
                    <a:pt x="223" y="45"/>
                    <a:pt x="223" y="45"/>
                    <a:pt x="223" y="45"/>
                  </a:cubicBezTo>
                  <a:cubicBezTo>
                    <a:pt x="227" y="45"/>
                    <a:pt x="231" y="48"/>
                    <a:pt x="231" y="52"/>
                  </a:cubicBezTo>
                  <a:cubicBezTo>
                    <a:pt x="231" y="77"/>
                    <a:pt x="231" y="77"/>
                    <a:pt x="231" y="77"/>
                  </a:cubicBezTo>
                  <a:cubicBezTo>
                    <a:pt x="156" y="153"/>
                    <a:pt x="156" y="153"/>
                    <a:pt x="156" y="153"/>
                  </a:cubicBezTo>
                  <a:cubicBezTo>
                    <a:pt x="96" y="109"/>
                    <a:pt x="96" y="109"/>
                    <a:pt x="96" y="109"/>
                  </a:cubicBezTo>
                  <a:cubicBezTo>
                    <a:pt x="86" y="101"/>
                    <a:pt x="72" y="103"/>
                    <a:pt x="65" y="113"/>
                  </a:cubicBezTo>
                  <a:cubicBezTo>
                    <a:pt x="57" y="123"/>
                    <a:pt x="59" y="137"/>
                    <a:pt x="69" y="145"/>
                  </a:cubicBezTo>
                  <a:cubicBezTo>
                    <a:pt x="145" y="201"/>
                    <a:pt x="145" y="201"/>
                    <a:pt x="145" y="201"/>
                  </a:cubicBezTo>
                  <a:cubicBezTo>
                    <a:pt x="149" y="204"/>
                    <a:pt x="154" y="205"/>
                    <a:pt x="158" y="205"/>
                  </a:cubicBezTo>
                  <a:cubicBezTo>
                    <a:pt x="164" y="205"/>
                    <a:pt x="170" y="203"/>
                    <a:pt x="175" y="199"/>
                  </a:cubicBezTo>
                  <a:cubicBezTo>
                    <a:pt x="231" y="142"/>
                    <a:pt x="231" y="142"/>
                    <a:pt x="231" y="142"/>
                  </a:cubicBezTo>
                  <a:cubicBezTo>
                    <a:pt x="231" y="222"/>
                    <a:pt x="231" y="222"/>
                    <a:pt x="231" y="222"/>
                  </a:cubicBezTo>
                  <a:cubicBezTo>
                    <a:pt x="231" y="227"/>
                    <a:pt x="227" y="230"/>
                    <a:pt x="223" y="230"/>
                  </a:cubicBezTo>
                  <a:cubicBezTo>
                    <a:pt x="53" y="230"/>
                    <a:pt x="53" y="230"/>
                    <a:pt x="53" y="230"/>
                  </a:cubicBezTo>
                  <a:cubicBezTo>
                    <a:pt x="49" y="230"/>
                    <a:pt x="45" y="227"/>
                    <a:pt x="45" y="222"/>
                  </a:cubicBezTo>
                  <a:lnTo>
                    <a:pt x="45" y="52"/>
                  </a:lnTo>
                  <a:close/>
                  <a:moveTo>
                    <a:pt x="45" y="52"/>
                  </a:moveTo>
                  <a:cubicBezTo>
                    <a:pt x="45" y="52"/>
                    <a:pt x="45" y="52"/>
                    <a:pt x="45" y="52"/>
                  </a:cubicBezTo>
                </a:path>
              </a:pathLst>
            </a:custGeom>
            <a:solidFill>
              <a:srgbClr val="CF022B"/>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39" name="Freeform 90">
              <a:extLst>
                <a:ext uri="{FF2B5EF4-FFF2-40B4-BE49-F238E27FC236}">
                  <a16:creationId xmlns:a16="http://schemas.microsoft.com/office/drawing/2014/main" id="{B0B41397-B894-4EA5-809D-1178CAB5F112}"/>
                </a:ext>
              </a:extLst>
            </p:cNvPr>
            <p:cNvSpPr>
              <a:spLocks noEditPoints="1"/>
            </p:cNvSpPr>
            <p:nvPr/>
          </p:nvSpPr>
          <p:spPr bwMode="auto">
            <a:xfrm>
              <a:off x="7392793" y="2922271"/>
              <a:ext cx="76200" cy="77788"/>
            </a:xfrm>
            <a:custGeom>
              <a:avLst/>
              <a:gdLst>
                <a:gd name="T0" fmla="*/ 0 w 276"/>
                <a:gd name="T1" fmla="*/ 223 h 276"/>
                <a:gd name="T2" fmla="*/ 53 w 276"/>
                <a:gd name="T3" fmla="*/ 276 h 276"/>
                <a:gd name="T4" fmla="*/ 223 w 276"/>
                <a:gd name="T5" fmla="*/ 276 h 276"/>
                <a:gd name="T6" fmla="*/ 276 w 276"/>
                <a:gd name="T7" fmla="*/ 223 h 276"/>
                <a:gd name="T8" fmla="*/ 276 w 276"/>
                <a:gd name="T9" fmla="*/ 53 h 276"/>
                <a:gd name="T10" fmla="*/ 223 w 276"/>
                <a:gd name="T11" fmla="*/ 0 h 276"/>
                <a:gd name="T12" fmla="*/ 53 w 276"/>
                <a:gd name="T13" fmla="*/ 0 h 276"/>
                <a:gd name="T14" fmla="*/ 0 w 276"/>
                <a:gd name="T15" fmla="*/ 53 h 276"/>
                <a:gd name="T16" fmla="*/ 0 w 276"/>
                <a:gd name="T17" fmla="*/ 223 h 276"/>
                <a:gd name="T18" fmla="*/ 45 w 276"/>
                <a:gd name="T19" fmla="*/ 53 h 276"/>
                <a:gd name="T20" fmla="*/ 53 w 276"/>
                <a:gd name="T21" fmla="*/ 45 h 276"/>
                <a:gd name="T22" fmla="*/ 223 w 276"/>
                <a:gd name="T23" fmla="*/ 45 h 276"/>
                <a:gd name="T24" fmla="*/ 231 w 276"/>
                <a:gd name="T25" fmla="*/ 53 h 276"/>
                <a:gd name="T26" fmla="*/ 231 w 276"/>
                <a:gd name="T27" fmla="*/ 223 h 276"/>
                <a:gd name="T28" fmla="*/ 223 w 276"/>
                <a:gd name="T29" fmla="*/ 231 h 276"/>
                <a:gd name="T30" fmla="*/ 53 w 276"/>
                <a:gd name="T31" fmla="*/ 231 h 276"/>
                <a:gd name="T32" fmla="*/ 45 w 276"/>
                <a:gd name="T33" fmla="*/ 223 h 276"/>
                <a:gd name="T34" fmla="*/ 45 w 276"/>
                <a:gd name="T35" fmla="*/ 53 h 276"/>
                <a:gd name="T36" fmla="*/ 45 w 276"/>
                <a:gd name="T37" fmla="*/ 53 h 276"/>
                <a:gd name="T38" fmla="*/ 45 w 276"/>
                <a:gd name="T39" fmla="*/ 5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6" h="276">
                  <a:moveTo>
                    <a:pt x="0" y="223"/>
                  </a:moveTo>
                  <a:cubicBezTo>
                    <a:pt x="0" y="252"/>
                    <a:pt x="24" y="276"/>
                    <a:pt x="53" y="276"/>
                  </a:cubicBezTo>
                  <a:cubicBezTo>
                    <a:pt x="223" y="276"/>
                    <a:pt x="223" y="276"/>
                    <a:pt x="223" y="276"/>
                  </a:cubicBezTo>
                  <a:cubicBezTo>
                    <a:pt x="252" y="276"/>
                    <a:pt x="276" y="252"/>
                    <a:pt x="276" y="223"/>
                  </a:cubicBezTo>
                  <a:cubicBezTo>
                    <a:pt x="276" y="53"/>
                    <a:pt x="276" y="53"/>
                    <a:pt x="276" y="53"/>
                  </a:cubicBezTo>
                  <a:cubicBezTo>
                    <a:pt x="276" y="24"/>
                    <a:pt x="252" y="0"/>
                    <a:pt x="223" y="0"/>
                  </a:cubicBezTo>
                  <a:cubicBezTo>
                    <a:pt x="53" y="0"/>
                    <a:pt x="53" y="0"/>
                    <a:pt x="53" y="0"/>
                  </a:cubicBezTo>
                  <a:cubicBezTo>
                    <a:pt x="24" y="0"/>
                    <a:pt x="0" y="24"/>
                    <a:pt x="0" y="53"/>
                  </a:cubicBezTo>
                  <a:lnTo>
                    <a:pt x="0" y="223"/>
                  </a:lnTo>
                  <a:close/>
                  <a:moveTo>
                    <a:pt x="45" y="53"/>
                  </a:moveTo>
                  <a:cubicBezTo>
                    <a:pt x="45" y="49"/>
                    <a:pt x="49" y="45"/>
                    <a:pt x="53" y="45"/>
                  </a:cubicBezTo>
                  <a:cubicBezTo>
                    <a:pt x="223" y="45"/>
                    <a:pt x="223" y="45"/>
                    <a:pt x="223" y="45"/>
                  </a:cubicBezTo>
                  <a:cubicBezTo>
                    <a:pt x="227" y="45"/>
                    <a:pt x="231" y="49"/>
                    <a:pt x="231" y="53"/>
                  </a:cubicBezTo>
                  <a:cubicBezTo>
                    <a:pt x="231" y="223"/>
                    <a:pt x="231" y="223"/>
                    <a:pt x="231" y="223"/>
                  </a:cubicBezTo>
                  <a:cubicBezTo>
                    <a:pt x="231" y="227"/>
                    <a:pt x="227" y="231"/>
                    <a:pt x="223" y="231"/>
                  </a:cubicBezTo>
                  <a:cubicBezTo>
                    <a:pt x="53" y="231"/>
                    <a:pt x="53" y="231"/>
                    <a:pt x="53" y="231"/>
                  </a:cubicBezTo>
                  <a:cubicBezTo>
                    <a:pt x="49" y="231"/>
                    <a:pt x="45" y="227"/>
                    <a:pt x="45" y="223"/>
                  </a:cubicBezTo>
                  <a:lnTo>
                    <a:pt x="45" y="53"/>
                  </a:lnTo>
                  <a:close/>
                  <a:moveTo>
                    <a:pt x="45" y="53"/>
                  </a:moveTo>
                  <a:cubicBezTo>
                    <a:pt x="45" y="53"/>
                    <a:pt x="45" y="53"/>
                    <a:pt x="45" y="53"/>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40" name="Freeform 91">
              <a:extLst>
                <a:ext uri="{FF2B5EF4-FFF2-40B4-BE49-F238E27FC236}">
                  <a16:creationId xmlns:a16="http://schemas.microsoft.com/office/drawing/2014/main" id="{BE0FEDEE-711B-4372-B495-8CA32D6ECC57}"/>
                </a:ext>
              </a:extLst>
            </p:cNvPr>
            <p:cNvSpPr>
              <a:spLocks noEditPoints="1"/>
            </p:cNvSpPr>
            <p:nvPr/>
          </p:nvSpPr>
          <p:spPr bwMode="auto">
            <a:xfrm>
              <a:off x="7392793" y="3030221"/>
              <a:ext cx="76200" cy="77788"/>
            </a:xfrm>
            <a:custGeom>
              <a:avLst/>
              <a:gdLst>
                <a:gd name="T0" fmla="*/ 0 w 276"/>
                <a:gd name="T1" fmla="*/ 223 h 275"/>
                <a:gd name="T2" fmla="*/ 53 w 276"/>
                <a:gd name="T3" fmla="*/ 275 h 275"/>
                <a:gd name="T4" fmla="*/ 223 w 276"/>
                <a:gd name="T5" fmla="*/ 275 h 275"/>
                <a:gd name="T6" fmla="*/ 276 w 276"/>
                <a:gd name="T7" fmla="*/ 223 h 275"/>
                <a:gd name="T8" fmla="*/ 276 w 276"/>
                <a:gd name="T9" fmla="*/ 52 h 275"/>
                <a:gd name="T10" fmla="*/ 223 w 276"/>
                <a:gd name="T11" fmla="*/ 0 h 275"/>
                <a:gd name="T12" fmla="*/ 53 w 276"/>
                <a:gd name="T13" fmla="*/ 0 h 275"/>
                <a:gd name="T14" fmla="*/ 0 w 276"/>
                <a:gd name="T15" fmla="*/ 52 h 275"/>
                <a:gd name="T16" fmla="*/ 0 w 276"/>
                <a:gd name="T17" fmla="*/ 223 h 275"/>
                <a:gd name="T18" fmla="*/ 45 w 276"/>
                <a:gd name="T19" fmla="*/ 52 h 275"/>
                <a:gd name="T20" fmla="*/ 53 w 276"/>
                <a:gd name="T21" fmla="*/ 45 h 275"/>
                <a:gd name="T22" fmla="*/ 223 w 276"/>
                <a:gd name="T23" fmla="*/ 45 h 275"/>
                <a:gd name="T24" fmla="*/ 231 w 276"/>
                <a:gd name="T25" fmla="*/ 52 h 275"/>
                <a:gd name="T26" fmla="*/ 231 w 276"/>
                <a:gd name="T27" fmla="*/ 223 h 275"/>
                <a:gd name="T28" fmla="*/ 223 w 276"/>
                <a:gd name="T29" fmla="*/ 230 h 275"/>
                <a:gd name="T30" fmla="*/ 53 w 276"/>
                <a:gd name="T31" fmla="*/ 230 h 275"/>
                <a:gd name="T32" fmla="*/ 45 w 276"/>
                <a:gd name="T33" fmla="*/ 223 h 275"/>
                <a:gd name="T34" fmla="*/ 45 w 276"/>
                <a:gd name="T35" fmla="*/ 52 h 275"/>
                <a:gd name="T36" fmla="*/ 45 w 276"/>
                <a:gd name="T37" fmla="*/ 52 h 275"/>
                <a:gd name="T38" fmla="*/ 45 w 276"/>
                <a:gd name="T39" fmla="*/ 52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6" h="275">
                  <a:moveTo>
                    <a:pt x="0" y="223"/>
                  </a:moveTo>
                  <a:cubicBezTo>
                    <a:pt x="0" y="252"/>
                    <a:pt x="24" y="275"/>
                    <a:pt x="53" y="275"/>
                  </a:cubicBezTo>
                  <a:cubicBezTo>
                    <a:pt x="223" y="275"/>
                    <a:pt x="223" y="275"/>
                    <a:pt x="223" y="275"/>
                  </a:cubicBezTo>
                  <a:cubicBezTo>
                    <a:pt x="252" y="275"/>
                    <a:pt x="276" y="252"/>
                    <a:pt x="276" y="223"/>
                  </a:cubicBezTo>
                  <a:cubicBezTo>
                    <a:pt x="276" y="52"/>
                    <a:pt x="276" y="52"/>
                    <a:pt x="276" y="52"/>
                  </a:cubicBezTo>
                  <a:cubicBezTo>
                    <a:pt x="276" y="23"/>
                    <a:pt x="252" y="0"/>
                    <a:pt x="223" y="0"/>
                  </a:cubicBezTo>
                  <a:cubicBezTo>
                    <a:pt x="53" y="0"/>
                    <a:pt x="53" y="0"/>
                    <a:pt x="53" y="0"/>
                  </a:cubicBezTo>
                  <a:cubicBezTo>
                    <a:pt x="24" y="0"/>
                    <a:pt x="0" y="23"/>
                    <a:pt x="0" y="52"/>
                  </a:cubicBezTo>
                  <a:lnTo>
                    <a:pt x="0" y="223"/>
                  </a:lnTo>
                  <a:close/>
                  <a:moveTo>
                    <a:pt x="45" y="52"/>
                  </a:moveTo>
                  <a:cubicBezTo>
                    <a:pt x="45" y="48"/>
                    <a:pt x="49" y="45"/>
                    <a:pt x="53" y="45"/>
                  </a:cubicBezTo>
                  <a:cubicBezTo>
                    <a:pt x="223" y="45"/>
                    <a:pt x="223" y="45"/>
                    <a:pt x="223" y="45"/>
                  </a:cubicBezTo>
                  <a:cubicBezTo>
                    <a:pt x="227" y="45"/>
                    <a:pt x="231" y="48"/>
                    <a:pt x="231" y="52"/>
                  </a:cubicBezTo>
                  <a:cubicBezTo>
                    <a:pt x="231" y="223"/>
                    <a:pt x="231" y="223"/>
                    <a:pt x="231" y="223"/>
                  </a:cubicBezTo>
                  <a:cubicBezTo>
                    <a:pt x="231" y="227"/>
                    <a:pt x="227" y="230"/>
                    <a:pt x="223" y="230"/>
                  </a:cubicBezTo>
                  <a:cubicBezTo>
                    <a:pt x="53" y="230"/>
                    <a:pt x="53" y="230"/>
                    <a:pt x="53" y="230"/>
                  </a:cubicBezTo>
                  <a:cubicBezTo>
                    <a:pt x="49" y="230"/>
                    <a:pt x="45" y="227"/>
                    <a:pt x="45" y="223"/>
                  </a:cubicBezTo>
                  <a:lnTo>
                    <a:pt x="45" y="52"/>
                  </a:lnTo>
                  <a:close/>
                  <a:moveTo>
                    <a:pt x="45" y="52"/>
                  </a:moveTo>
                  <a:cubicBezTo>
                    <a:pt x="45" y="52"/>
                    <a:pt x="45" y="52"/>
                    <a:pt x="45" y="52"/>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41" name="Freeform 92">
              <a:extLst>
                <a:ext uri="{FF2B5EF4-FFF2-40B4-BE49-F238E27FC236}">
                  <a16:creationId xmlns:a16="http://schemas.microsoft.com/office/drawing/2014/main" id="{584AB818-CEB4-461F-B1E3-4C9606B72EFB}"/>
                </a:ext>
              </a:extLst>
            </p:cNvPr>
            <p:cNvSpPr>
              <a:spLocks noEditPoints="1"/>
            </p:cNvSpPr>
            <p:nvPr/>
          </p:nvSpPr>
          <p:spPr bwMode="auto">
            <a:xfrm>
              <a:off x="7237218" y="2830196"/>
              <a:ext cx="133350" cy="12700"/>
            </a:xfrm>
            <a:custGeom>
              <a:avLst/>
              <a:gdLst>
                <a:gd name="T0" fmla="*/ 23 w 477"/>
                <a:gd name="T1" fmla="*/ 45 h 45"/>
                <a:gd name="T2" fmla="*/ 455 w 477"/>
                <a:gd name="T3" fmla="*/ 45 h 45"/>
                <a:gd name="T4" fmla="*/ 477 w 477"/>
                <a:gd name="T5" fmla="*/ 23 h 45"/>
                <a:gd name="T6" fmla="*/ 455 w 477"/>
                <a:gd name="T7" fmla="*/ 0 h 45"/>
                <a:gd name="T8" fmla="*/ 23 w 477"/>
                <a:gd name="T9" fmla="*/ 0 h 45"/>
                <a:gd name="T10" fmla="*/ 0 w 477"/>
                <a:gd name="T11" fmla="*/ 23 h 45"/>
                <a:gd name="T12" fmla="*/ 23 w 477"/>
                <a:gd name="T13" fmla="*/ 45 h 45"/>
                <a:gd name="T14" fmla="*/ 23 w 477"/>
                <a:gd name="T15" fmla="*/ 45 h 45"/>
                <a:gd name="T16" fmla="*/ 23 w 47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45">
                  <a:moveTo>
                    <a:pt x="23" y="45"/>
                  </a:moveTo>
                  <a:cubicBezTo>
                    <a:pt x="455" y="45"/>
                    <a:pt x="455" y="45"/>
                    <a:pt x="455" y="45"/>
                  </a:cubicBezTo>
                  <a:cubicBezTo>
                    <a:pt x="467" y="45"/>
                    <a:pt x="477" y="35"/>
                    <a:pt x="477" y="23"/>
                  </a:cubicBezTo>
                  <a:cubicBezTo>
                    <a:pt x="477" y="10"/>
                    <a:pt x="467" y="0"/>
                    <a:pt x="455" y="0"/>
                  </a:cubicBezTo>
                  <a:cubicBezTo>
                    <a:pt x="23" y="0"/>
                    <a:pt x="23" y="0"/>
                    <a:pt x="23" y="0"/>
                  </a:cubicBezTo>
                  <a:cubicBezTo>
                    <a:pt x="10" y="0"/>
                    <a:pt x="0" y="10"/>
                    <a:pt x="0" y="23"/>
                  </a:cubicBezTo>
                  <a:cubicBezTo>
                    <a:pt x="0" y="35"/>
                    <a:pt x="10" y="45"/>
                    <a:pt x="23" y="45"/>
                  </a:cubicBezTo>
                  <a:close/>
                  <a:moveTo>
                    <a:pt x="23" y="45"/>
                  </a:moveTo>
                  <a:cubicBezTo>
                    <a:pt x="23" y="45"/>
                    <a:pt x="23" y="45"/>
                    <a:pt x="23" y="45"/>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42" name="Freeform 93">
              <a:extLst>
                <a:ext uri="{FF2B5EF4-FFF2-40B4-BE49-F238E27FC236}">
                  <a16:creationId xmlns:a16="http://schemas.microsoft.com/office/drawing/2014/main" id="{B127501B-E74C-47EC-80B9-9728558D93AC}"/>
                </a:ext>
              </a:extLst>
            </p:cNvPr>
            <p:cNvSpPr>
              <a:spLocks noEditPoints="1"/>
            </p:cNvSpPr>
            <p:nvPr/>
          </p:nvSpPr>
          <p:spPr bwMode="auto">
            <a:xfrm>
              <a:off x="7237218" y="2863533"/>
              <a:ext cx="133350" cy="12700"/>
            </a:xfrm>
            <a:custGeom>
              <a:avLst/>
              <a:gdLst>
                <a:gd name="T0" fmla="*/ 23 w 477"/>
                <a:gd name="T1" fmla="*/ 45 h 45"/>
                <a:gd name="T2" fmla="*/ 455 w 477"/>
                <a:gd name="T3" fmla="*/ 45 h 45"/>
                <a:gd name="T4" fmla="*/ 477 w 477"/>
                <a:gd name="T5" fmla="*/ 23 h 45"/>
                <a:gd name="T6" fmla="*/ 455 w 477"/>
                <a:gd name="T7" fmla="*/ 0 h 45"/>
                <a:gd name="T8" fmla="*/ 23 w 477"/>
                <a:gd name="T9" fmla="*/ 0 h 45"/>
                <a:gd name="T10" fmla="*/ 0 w 477"/>
                <a:gd name="T11" fmla="*/ 23 h 45"/>
                <a:gd name="T12" fmla="*/ 23 w 477"/>
                <a:gd name="T13" fmla="*/ 45 h 45"/>
                <a:gd name="T14" fmla="*/ 23 w 477"/>
                <a:gd name="T15" fmla="*/ 45 h 45"/>
                <a:gd name="T16" fmla="*/ 23 w 47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45">
                  <a:moveTo>
                    <a:pt x="23" y="45"/>
                  </a:moveTo>
                  <a:cubicBezTo>
                    <a:pt x="455" y="45"/>
                    <a:pt x="455" y="45"/>
                    <a:pt x="455" y="45"/>
                  </a:cubicBezTo>
                  <a:cubicBezTo>
                    <a:pt x="467" y="45"/>
                    <a:pt x="477" y="35"/>
                    <a:pt x="477" y="23"/>
                  </a:cubicBezTo>
                  <a:cubicBezTo>
                    <a:pt x="477" y="10"/>
                    <a:pt x="467" y="0"/>
                    <a:pt x="455" y="0"/>
                  </a:cubicBezTo>
                  <a:cubicBezTo>
                    <a:pt x="23" y="0"/>
                    <a:pt x="23" y="0"/>
                    <a:pt x="23" y="0"/>
                  </a:cubicBezTo>
                  <a:cubicBezTo>
                    <a:pt x="10" y="0"/>
                    <a:pt x="0" y="10"/>
                    <a:pt x="0" y="23"/>
                  </a:cubicBezTo>
                  <a:cubicBezTo>
                    <a:pt x="0" y="35"/>
                    <a:pt x="10" y="45"/>
                    <a:pt x="23" y="45"/>
                  </a:cubicBezTo>
                  <a:close/>
                  <a:moveTo>
                    <a:pt x="23" y="45"/>
                  </a:moveTo>
                  <a:cubicBezTo>
                    <a:pt x="23" y="45"/>
                    <a:pt x="23" y="45"/>
                    <a:pt x="23" y="45"/>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43" name="Freeform 94">
              <a:extLst>
                <a:ext uri="{FF2B5EF4-FFF2-40B4-BE49-F238E27FC236}">
                  <a16:creationId xmlns:a16="http://schemas.microsoft.com/office/drawing/2014/main" id="{99CAF77A-EADD-4C3E-95AB-65D3B6318CD0}"/>
                </a:ext>
              </a:extLst>
            </p:cNvPr>
            <p:cNvSpPr>
              <a:spLocks noEditPoints="1"/>
            </p:cNvSpPr>
            <p:nvPr/>
          </p:nvSpPr>
          <p:spPr bwMode="auto">
            <a:xfrm>
              <a:off x="7237218" y="2939733"/>
              <a:ext cx="133350" cy="12700"/>
            </a:xfrm>
            <a:custGeom>
              <a:avLst/>
              <a:gdLst>
                <a:gd name="T0" fmla="*/ 23 w 477"/>
                <a:gd name="T1" fmla="*/ 45 h 45"/>
                <a:gd name="T2" fmla="*/ 455 w 477"/>
                <a:gd name="T3" fmla="*/ 45 h 45"/>
                <a:gd name="T4" fmla="*/ 477 w 477"/>
                <a:gd name="T5" fmla="*/ 22 h 45"/>
                <a:gd name="T6" fmla="*/ 455 w 477"/>
                <a:gd name="T7" fmla="*/ 0 h 45"/>
                <a:gd name="T8" fmla="*/ 23 w 477"/>
                <a:gd name="T9" fmla="*/ 0 h 45"/>
                <a:gd name="T10" fmla="*/ 0 w 477"/>
                <a:gd name="T11" fmla="*/ 22 h 45"/>
                <a:gd name="T12" fmla="*/ 23 w 477"/>
                <a:gd name="T13" fmla="*/ 45 h 45"/>
                <a:gd name="T14" fmla="*/ 23 w 477"/>
                <a:gd name="T15" fmla="*/ 45 h 45"/>
                <a:gd name="T16" fmla="*/ 23 w 47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45">
                  <a:moveTo>
                    <a:pt x="23" y="45"/>
                  </a:moveTo>
                  <a:cubicBezTo>
                    <a:pt x="455" y="45"/>
                    <a:pt x="455" y="45"/>
                    <a:pt x="455" y="45"/>
                  </a:cubicBezTo>
                  <a:cubicBezTo>
                    <a:pt x="467" y="45"/>
                    <a:pt x="477" y="34"/>
                    <a:pt x="477" y="22"/>
                  </a:cubicBezTo>
                  <a:cubicBezTo>
                    <a:pt x="477" y="10"/>
                    <a:pt x="467" y="0"/>
                    <a:pt x="455" y="0"/>
                  </a:cubicBezTo>
                  <a:cubicBezTo>
                    <a:pt x="23" y="0"/>
                    <a:pt x="23" y="0"/>
                    <a:pt x="23" y="0"/>
                  </a:cubicBezTo>
                  <a:cubicBezTo>
                    <a:pt x="10" y="0"/>
                    <a:pt x="0" y="10"/>
                    <a:pt x="0" y="22"/>
                  </a:cubicBezTo>
                  <a:cubicBezTo>
                    <a:pt x="0" y="34"/>
                    <a:pt x="10" y="45"/>
                    <a:pt x="23" y="45"/>
                  </a:cubicBezTo>
                  <a:close/>
                  <a:moveTo>
                    <a:pt x="23" y="45"/>
                  </a:moveTo>
                  <a:cubicBezTo>
                    <a:pt x="23" y="45"/>
                    <a:pt x="23" y="45"/>
                    <a:pt x="23" y="45"/>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44" name="Freeform 95">
              <a:extLst>
                <a:ext uri="{FF2B5EF4-FFF2-40B4-BE49-F238E27FC236}">
                  <a16:creationId xmlns:a16="http://schemas.microsoft.com/office/drawing/2014/main" id="{1AC02842-8175-49C4-84AE-009181583C74}"/>
                </a:ext>
              </a:extLst>
            </p:cNvPr>
            <p:cNvSpPr>
              <a:spLocks noEditPoints="1"/>
            </p:cNvSpPr>
            <p:nvPr/>
          </p:nvSpPr>
          <p:spPr bwMode="auto">
            <a:xfrm>
              <a:off x="7237218" y="2973071"/>
              <a:ext cx="133350" cy="12700"/>
            </a:xfrm>
            <a:custGeom>
              <a:avLst/>
              <a:gdLst>
                <a:gd name="T0" fmla="*/ 23 w 477"/>
                <a:gd name="T1" fmla="*/ 45 h 45"/>
                <a:gd name="T2" fmla="*/ 455 w 477"/>
                <a:gd name="T3" fmla="*/ 45 h 45"/>
                <a:gd name="T4" fmla="*/ 477 w 477"/>
                <a:gd name="T5" fmla="*/ 22 h 45"/>
                <a:gd name="T6" fmla="*/ 455 w 477"/>
                <a:gd name="T7" fmla="*/ 0 h 45"/>
                <a:gd name="T8" fmla="*/ 23 w 477"/>
                <a:gd name="T9" fmla="*/ 0 h 45"/>
                <a:gd name="T10" fmla="*/ 0 w 477"/>
                <a:gd name="T11" fmla="*/ 22 h 45"/>
                <a:gd name="T12" fmla="*/ 23 w 477"/>
                <a:gd name="T13" fmla="*/ 45 h 45"/>
                <a:gd name="T14" fmla="*/ 23 w 477"/>
                <a:gd name="T15" fmla="*/ 45 h 45"/>
                <a:gd name="T16" fmla="*/ 23 w 47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45">
                  <a:moveTo>
                    <a:pt x="23" y="45"/>
                  </a:moveTo>
                  <a:cubicBezTo>
                    <a:pt x="455" y="45"/>
                    <a:pt x="455" y="45"/>
                    <a:pt x="455" y="45"/>
                  </a:cubicBezTo>
                  <a:cubicBezTo>
                    <a:pt x="467" y="45"/>
                    <a:pt x="477" y="34"/>
                    <a:pt x="477" y="22"/>
                  </a:cubicBezTo>
                  <a:cubicBezTo>
                    <a:pt x="477" y="10"/>
                    <a:pt x="467" y="0"/>
                    <a:pt x="455" y="0"/>
                  </a:cubicBezTo>
                  <a:cubicBezTo>
                    <a:pt x="23" y="0"/>
                    <a:pt x="23" y="0"/>
                    <a:pt x="23" y="0"/>
                  </a:cubicBezTo>
                  <a:cubicBezTo>
                    <a:pt x="10" y="0"/>
                    <a:pt x="0" y="10"/>
                    <a:pt x="0" y="22"/>
                  </a:cubicBezTo>
                  <a:cubicBezTo>
                    <a:pt x="0" y="34"/>
                    <a:pt x="10" y="45"/>
                    <a:pt x="23" y="45"/>
                  </a:cubicBezTo>
                  <a:close/>
                  <a:moveTo>
                    <a:pt x="23" y="45"/>
                  </a:moveTo>
                  <a:cubicBezTo>
                    <a:pt x="23" y="45"/>
                    <a:pt x="23" y="45"/>
                    <a:pt x="23" y="45"/>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45" name="Freeform 96">
              <a:extLst>
                <a:ext uri="{FF2B5EF4-FFF2-40B4-BE49-F238E27FC236}">
                  <a16:creationId xmlns:a16="http://schemas.microsoft.com/office/drawing/2014/main" id="{302D8281-F8DE-49EB-A2EA-E69EDD1B4537}"/>
                </a:ext>
              </a:extLst>
            </p:cNvPr>
            <p:cNvSpPr>
              <a:spLocks noEditPoints="1"/>
            </p:cNvSpPr>
            <p:nvPr/>
          </p:nvSpPr>
          <p:spPr bwMode="auto">
            <a:xfrm>
              <a:off x="7237218" y="3046096"/>
              <a:ext cx="133350" cy="12700"/>
            </a:xfrm>
            <a:custGeom>
              <a:avLst/>
              <a:gdLst>
                <a:gd name="T0" fmla="*/ 23 w 477"/>
                <a:gd name="T1" fmla="*/ 45 h 45"/>
                <a:gd name="T2" fmla="*/ 455 w 477"/>
                <a:gd name="T3" fmla="*/ 45 h 45"/>
                <a:gd name="T4" fmla="*/ 477 w 477"/>
                <a:gd name="T5" fmla="*/ 23 h 45"/>
                <a:gd name="T6" fmla="*/ 455 w 477"/>
                <a:gd name="T7" fmla="*/ 0 h 45"/>
                <a:gd name="T8" fmla="*/ 23 w 477"/>
                <a:gd name="T9" fmla="*/ 0 h 45"/>
                <a:gd name="T10" fmla="*/ 0 w 477"/>
                <a:gd name="T11" fmla="*/ 23 h 45"/>
                <a:gd name="T12" fmla="*/ 23 w 477"/>
                <a:gd name="T13" fmla="*/ 45 h 45"/>
                <a:gd name="T14" fmla="*/ 23 w 477"/>
                <a:gd name="T15" fmla="*/ 45 h 45"/>
                <a:gd name="T16" fmla="*/ 23 w 47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45">
                  <a:moveTo>
                    <a:pt x="23" y="45"/>
                  </a:moveTo>
                  <a:cubicBezTo>
                    <a:pt x="455" y="45"/>
                    <a:pt x="455" y="45"/>
                    <a:pt x="455" y="45"/>
                  </a:cubicBezTo>
                  <a:cubicBezTo>
                    <a:pt x="467" y="45"/>
                    <a:pt x="477" y="35"/>
                    <a:pt x="477" y="23"/>
                  </a:cubicBezTo>
                  <a:cubicBezTo>
                    <a:pt x="477" y="10"/>
                    <a:pt x="467" y="0"/>
                    <a:pt x="455" y="0"/>
                  </a:cubicBezTo>
                  <a:cubicBezTo>
                    <a:pt x="23" y="0"/>
                    <a:pt x="23" y="0"/>
                    <a:pt x="23" y="0"/>
                  </a:cubicBezTo>
                  <a:cubicBezTo>
                    <a:pt x="10" y="0"/>
                    <a:pt x="0" y="10"/>
                    <a:pt x="0" y="23"/>
                  </a:cubicBezTo>
                  <a:cubicBezTo>
                    <a:pt x="0" y="35"/>
                    <a:pt x="10" y="45"/>
                    <a:pt x="23" y="45"/>
                  </a:cubicBezTo>
                  <a:close/>
                  <a:moveTo>
                    <a:pt x="23" y="45"/>
                  </a:moveTo>
                  <a:cubicBezTo>
                    <a:pt x="23" y="45"/>
                    <a:pt x="23" y="45"/>
                    <a:pt x="23" y="45"/>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sp>
          <p:nvSpPr>
            <p:cNvPr id="46" name="Freeform 97">
              <a:extLst>
                <a:ext uri="{FF2B5EF4-FFF2-40B4-BE49-F238E27FC236}">
                  <a16:creationId xmlns:a16="http://schemas.microsoft.com/office/drawing/2014/main" id="{DA1A288A-B5D2-4242-B432-78ECED9B5DB7}"/>
                </a:ext>
              </a:extLst>
            </p:cNvPr>
            <p:cNvSpPr>
              <a:spLocks noEditPoints="1"/>
            </p:cNvSpPr>
            <p:nvPr/>
          </p:nvSpPr>
          <p:spPr bwMode="auto">
            <a:xfrm>
              <a:off x="7237218" y="3079433"/>
              <a:ext cx="133350" cy="12700"/>
            </a:xfrm>
            <a:custGeom>
              <a:avLst/>
              <a:gdLst>
                <a:gd name="T0" fmla="*/ 23 w 477"/>
                <a:gd name="T1" fmla="*/ 45 h 45"/>
                <a:gd name="T2" fmla="*/ 455 w 477"/>
                <a:gd name="T3" fmla="*/ 45 h 45"/>
                <a:gd name="T4" fmla="*/ 477 w 477"/>
                <a:gd name="T5" fmla="*/ 23 h 45"/>
                <a:gd name="T6" fmla="*/ 455 w 477"/>
                <a:gd name="T7" fmla="*/ 0 h 45"/>
                <a:gd name="T8" fmla="*/ 23 w 477"/>
                <a:gd name="T9" fmla="*/ 0 h 45"/>
                <a:gd name="T10" fmla="*/ 0 w 477"/>
                <a:gd name="T11" fmla="*/ 23 h 45"/>
                <a:gd name="T12" fmla="*/ 23 w 477"/>
                <a:gd name="T13" fmla="*/ 45 h 45"/>
                <a:gd name="T14" fmla="*/ 23 w 477"/>
                <a:gd name="T15" fmla="*/ 45 h 45"/>
                <a:gd name="T16" fmla="*/ 23 w 477"/>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7" h="45">
                  <a:moveTo>
                    <a:pt x="23" y="45"/>
                  </a:moveTo>
                  <a:cubicBezTo>
                    <a:pt x="455" y="45"/>
                    <a:pt x="455" y="45"/>
                    <a:pt x="455" y="45"/>
                  </a:cubicBezTo>
                  <a:cubicBezTo>
                    <a:pt x="467" y="45"/>
                    <a:pt x="477" y="35"/>
                    <a:pt x="477" y="23"/>
                  </a:cubicBezTo>
                  <a:cubicBezTo>
                    <a:pt x="477" y="10"/>
                    <a:pt x="467" y="0"/>
                    <a:pt x="455" y="0"/>
                  </a:cubicBezTo>
                  <a:cubicBezTo>
                    <a:pt x="23" y="0"/>
                    <a:pt x="23" y="0"/>
                    <a:pt x="23" y="0"/>
                  </a:cubicBezTo>
                  <a:cubicBezTo>
                    <a:pt x="10" y="0"/>
                    <a:pt x="0" y="10"/>
                    <a:pt x="0" y="23"/>
                  </a:cubicBezTo>
                  <a:cubicBezTo>
                    <a:pt x="0" y="35"/>
                    <a:pt x="10" y="45"/>
                    <a:pt x="23" y="45"/>
                  </a:cubicBezTo>
                  <a:close/>
                  <a:moveTo>
                    <a:pt x="23" y="45"/>
                  </a:moveTo>
                  <a:cubicBezTo>
                    <a:pt x="23" y="45"/>
                    <a:pt x="23" y="45"/>
                    <a:pt x="23" y="45"/>
                  </a:cubicBezTo>
                </a:path>
              </a:pathLst>
            </a:custGeom>
            <a:solidFill>
              <a:srgbClr val="555557"/>
            </a:solidFill>
            <a:ln>
              <a:noFill/>
            </a:ln>
          </p:spPr>
          <p:txBody>
            <a:bodyPr vert="horz" wrap="square" lIns="91440" tIns="45720" rIns="91440" bIns="45720" numCol="1" anchor="t" anchorCtr="0" compatLnSpc="1">
              <a:prstTxWarp prst="textNoShape">
                <a:avLst/>
              </a:prstTxWarp>
            </a:bodyPr>
            <a:lstStyle/>
            <a:p>
              <a:endParaRPr lang="nb-NO" noProof="0"/>
            </a:p>
          </p:txBody>
        </p:sp>
      </p:grpSp>
      <p:sp>
        <p:nvSpPr>
          <p:cNvPr id="48" name="Text Placeholder 47">
            <a:extLst>
              <a:ext uri="{FF2B5EF4-FFF2-40B4-BE49-F238E27FC236}">
                <a16:creationId xmlns:a16="http://schemas.microsoft.com/office/drawing/2014/main" id="{2114BF08-1562-4B7B-A20B-4E6765F92A53}"/>
              </a:ext>
            </a:extLst>
          </p:cNvPr>
          <p:cNvSpPr>
            <a:spLocks noGrp="1"/>
          </p:cNvSpPr>
          <p:nvPr>
            <p:ph type="body" sz="quarter" idx="17" hasCustomPrompt="1"/>
          </p:nvPr>
        </p:nvSpPr>
        <p:spPr>
          <a:xfrm>
            <a:off x="725026" y="2660626"/>
            <a:ext cx="2084400" cy="1093857"/>
          </a:xfrm>
        </p:spPr>
        <p:txBody>
          <a:bodyPr lIns="129600">
            <a:normAutofit/>
          </a:bodyPr>
          <a:lstStyle>
            <a:lvl1pPr marL="180975" indent="-180975">
              <a:defRPr sz="1000"/>
            </a:lvl1pPr>
          </a:lstStyle>
          <a:p>
            <a:pPr lvl="0"/>
            <a:r>
              <a:rPr lang="nb-NO" noProof="0"/>
              <a:t>Tekst</a:t>
            </a:r>
          </a:p>
        </p:txBody>
      </p:sp>
      <p:sp>
        <p:nvSpPr>
          <p:cNvPr id="49" name="Text Placeholder 47">
            <a:extLst>
              <a:ext uri="{FF2B5EF4-FFF2-40B4-BE49-F238E27FC236}">
                <a16:creationId xmlns:a16="http://schemas.microsoft.com/office/drawing/2014/main" id="{A323426B-3AD7-45BC-A6DF-9E38AE4282DE}"/>
              </a:ext>
            </a:extLst>
          </p:cNvPr>
          <p:cNvSpPr>
            <a:spLocks noGrp="1"/>
          </p:cNvSpPr>
          <p:nvPr>
            <p:ph type="body" sz="quarter" idx="18" hasCustomPrompt="1"/>
          </p:nvPr>
        </p:nvSpPr>
        <p:spPr>
          <a:xfrm>
            <a:off x="719136" y="4406387"/>
            <a:ext cx="2084400" cy="1356739"/>
          </a:xfrm>
        </p:spPr>
        <p:txBody>
          <a:bodyPr lIns="129600">
            <a:normAutofit/>
          </a:bodyPr>
          <a:lstStyle>
            <a:lvl1pPr marL="180975" indent="-180975">
              <a:defRPr sz="1000"/>
            </a:lvl1pPr>
          </a:lstStyle>
          <a:p>
            <a:pPr lvl="0"/>
            <a:r>
              <a:rPr lang="nb-NO" noProof="0"/>
              <a:t>Tekst</a:t>
            </a:r>
          </a:p>
        </p:txBody>
      </p:sp>
      <p:sp>
        <p:nvSpPr>
          <p:cNvPr id="50" name="Rectangle 49">
            <a:extLst>
              <a:ext uri="{FF2B5EF4-FFF2-40B4-BE49-F238E27FC236}">
                <a16:creationId xmlns:a16="http://schemas.microsoft.com/office/drawing/2014/main" id="{05178DCE-E17D-44F9-88DA-5D2FABB9F9A8}"/>
              </a:ext>
            </a:extLst>
          </p:cNvPr>
          <p:cNvSpPr/>
          <p:nvPr userDrawn="1"/>
        </p:nvSpPr>
        <p:spPr>
          <a:xfrm>
            <a:off x="3486229" y="2372342"/>
            <a:ext cx="3276000" cy="4068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91440" bIns="45720" numCol="1" spcCol="0" rtlCol="0" fromWordArt="0" anchor="t" anchorCtr="0" forceAA="0" compatLnSpc="1">
            <a:prstTxWarp prst="textNoShape">
              <a:avLst/>
            </a:prstTxWarp>
            <a:noAutofit/>
          </a:bodyPr>
          <a:lstStyle/>
          <a:p>
            <a:pPr algn="l"/>
            <a:r>
              <a:rPr lang="nb-NO" sz="1400" b="1" noProof="0">
                <a:solidFill>
                  <a:schemeClr val="bg2">
                    <a:lumMod val="25000"/>
                  </a:schemeClr>
                </a:solidFill>
              </a:rPr>
              <a:t>Sammendrag</a:t>
            </a:r>
          </a:p>
        </p:txBody>
      </p:sp>
      <p:sp>
        <p:nvSpPr>
          <p:cNvPr id="51" name="Rectangle 50">
            <a:extLst>
              <a:ext uri="{FF2B5EF4-FFF2-40B4-BE49-F238E27FC236}">
                <a16:creationId xmlns:a16="http://schemas.microsoft.com/office/drawing/2014/main" id="{4D59B7C6-0269-4CE4-9DE3-5D7148747FE1}"/>
              </a:ext>
            </a:extLst>
          </p:cNvPr>
          <p:cNvSpPr/>
          <p:nvPr userDrawn="1"/>
        </p:nvSpPr>
        <p:spPr>
          <a:xfrm>
            <a:off x="7601424" y="2372342"/>
            <a:ext cx="3276000" cy="4068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91440" bIns="45720" numCol="1" spcCol="0" rtlCol="0" fromWordArt="0" anchor="t" anchorCtr="0" forceAA="0" compatLnSpc="1">
            <a:prstTxWarp prst="textNoShape">
              <a:avLst/>
            </a:prstTxWarp>
            <a:noAutofit/>
          </a:bodyPr>
          <a:lstStyle/>
          <a:p>
            <a:pPr algn="l"/>
            <a:r>
              <a:rPr lang="nb-NO" sz="1400" b="1" noProof="0">
                <a:solidFill>
                  <a:schemeClr val="bg2">
                    <a:lumMod val="25000"/>
                  </a:schemeClr>
                </a:solidFill>
              </a:rPr>
              <a:t>Utvalgte oppdrag</a:t>
            </a:r>
          </a:p>
        </p:txBody>
      </p:sp>
      <p:sp>
        <p:nvSpPr>
          <p:cNvPr id="52" name="ZoneTexte 8">
            <a:extLst>
              <a:ext uri="{FF2B5EF4-FFF2-40B4-BE49-F238E27FC236}">
                <a16:creationId xmlns:a16="http://schemas.microsoft.com/office/drawing/2014/main" id="{D2DDA465-FE9D-4F3E-AF97-8E0EB42A26AE}"/>
              </a:ext>
            </a:extLst>
          </p:cNvPr>
          <p:cNvSpPr txBox="1"/>
          <p:nvPr userDrawn="1"/>
        </p:nvSpPr>
        <p:spPr>
          <a:xfrm>
            <a:off x="252000" y="-384054"/>
            <a:ext cx="4080298" cy="276999"/>
          </a:xfrm>
          <a:prstGeom prst="rect">
            <a:avLst/>
          </a:prstGeom>
          <a:noFill/>
        </p:spPr>
        <p:txBody>
          <a:bodyPr wrap="square" rtlCol="0">
            <a:spAutoFit/>
          </a:bodyPr>
          <a:lstStyle/>
          <a:p>
            <a:r>
              <a:rPr lang="nb-NO" sz="1200" noProof="0"/>
              <a:t>Farge på tekst</a:t>
            </a:r>
          </a:p>
        </p:txBody>
      </p:sp>
      <p:sp>
        <p:nvSpPr>
          <p:cNvPr id="53" name="Rectangle 52">
            <a:extLst>
              <a:ext uri="{FF2B5EF4-FFF2-40B4-BE49-F238E27FC236}">
                <a16:creationId xmlns:a16="http://schemas.microsoft.com/office/drawing/2014/main" id="{D0DED3A0-C445-4088-82E7-EC5510F00358}"/>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Tree>
    <p:extLst>
      <p:ext uri="{BB962C8B-B14F-4D97-AF65-F5344CB8AC3E}">
        <p14:creationId xmlns:p14="http://schemas.microsoft.com/office/powerpoint/2010/main" val="2224004005"/>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kk rød">
    <p:spTree>
      <p:nvGrpSpPr>
        <p:cNvPr id="1" name=""/>
        <p:cNvGrpSpPr/>
        <p:nvPr/>
      </p:nvGrpSpPr>
      <p:grpSpPr>
        <a:xfrm>
          <a:off x="0" y="0"/>
          <a:ext cx="0" cy="0"/>
          <a:chOff x="0" y="0"/>
          <a:chExt cx="0" cy="0"/>
        </a:xfrm>
      </p:grpSpPr>
      <p:sp>
        <p:nvSpPr>
          <p:cNvPr id="13" name="Rectangle 12"/>
          <p:cNvSpPr/>
          <p:nvPr userDrawn="1"/>
        </p:nvSpPr>
        <p:spPr>
          <a:xfrm>
            <a:off x="0" y="-8019"/>
            <a:ext cx="11473200" cy="6113615"/>
          </a:xfrm>
          <a:prstGeom prst="rect">
            <a:avLst/>
          </a:prstGeom>
          <a:gradFill flip="none" rotWithShape="1">
            <a:gsLst>
              <a:gs pos="50000">
                <a:schemeClr val="accent2"/>
              </a:gs>
              <a:gs pos="100000">
                <a:srgbClr val="EF7D00"/>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b-NO" noProof="0">
              <a:solidFill>
                <a:schemeClr val="tx1"/>
              </a:solidFill>
            </a:endParaRPr>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nb-NO" sz="1200" noProof="0"/>
              <a:t>Farge på tekst</a:t>
            </a:r>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nb-NO" noProof="0"/>
              <a:t>Tusen takk.</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
        <p:nvSpPr>
          <p:cNvPr id="3" name="Text Placeholder 2">
            <a:extLst>
              <a:ext uri="{FF2B5EF4-FFF2-40B4-BE49-F238E27FC236}">
                <a16:creationId xmlns:a16="http://schemas.microsoft.com/office/drawing/2014/main" id="{01535036-1AD0-45B1-AF7D-4CEBE3CD3963}"/>
              </a:ext>
            </a:extLst>
          </p:cNvPr>
          <p:cNvSpPr>
            <a:spLocks noGrp="1"/>
          </p:cNvSpPr>
          <p:nvPr>
            <p:ph type="body" sz="quarter" idx="10" hasCustomPrompt="1"/>
          </p:nvPr>
        </p:nvSpPr>
        <p:spPr>
          <a:xfrm>
            <a:off x="719931" y="3290094"/>
            <a:ext cx="2844000" cy="1080000"/>
          </a:xfrm>
        </p:spPr>
        <p:txBody>
          <a:bodyPr/>
          <a:lstStyle>
            <a:lvl1pPr marL="0" indent="0">
              <a:buNone/>
              <a:defRPr sz="1000">
                <a:solidFill>
                  <a:schemeClr val="bg1"/>
                </a:solidFill>
                <a:latin typeface="+mn-lt"/>
              </a:defRPr>
            </a:lvl1pPr>
          </a:lstStyle>
          <a:p>
            <a:pPr lvl="0"/>
            <a:r>
              <a:rPr lang="nb-NO" noProof="0"/>
              <a:t>Tekst – Tahoma 8pt</a:t>
            </a:r>
          </a:p>
        </p:txBody>
      </p:sp>
    </p:spTree>
    <p:extLst>
      <p:ext uri="{BB962C8B-B14F-4D97-AF65-F5344CB8AC3E}">
        <p14:creationId xmlns:p14="http://schemas.microsoft.com/office/powerpoint/2010/main" val="13279960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kk bilde">
    <p:spTree>
      <p:nvGrpSpPr>
        <p:cNvPr id="1" name=""/>
        <p:cNvGrpSpPr/>
        <p:nvPr/>
      </p:nvGrpSpPr>
      <p:grpSpPr>
        <a:xfrm>
          <a:off x="0" y="0"/>
          <a:ext cx="0" cy="0"/>
          <a:chOff x="0" y="0"/>
          <a:chExt cx="0" cy="0"/>
        </a:xfrm>
      </p:grpSpPr>
      <p:sp>
        <p:nvSpPr>
          <p:cNvPr id="18" name="ZoneTexte 17"/>
          <p:cNvSpPr txBox="1"/>
          <p:nvPr userDrawn="1"/>
        </p:nvSpPr>
        <p:spPr>
          <a:xfrm>
            <a:off x="252000" y="-384054"/>
            <a:ext cx="4080298" cy="276999"/>
          </a:xfrm>
          <a:prstGeom prst="rect">
            <a:avLst/>
          </a:prstGeom>
          <a:noFill/>
        </p:spPr>
        <p:txBody>
          <a:bodyPr wrap="square" rtlCol="0">
            <a:spAutoFit/>
          </a:bodyPr>
          <a:lstStyle/>
          <a:p>
            <a:r>
              <a:rPr lang="nb-NO" sz="1200" noProof="0"/>
              <a:t>Farge på tekst</a:t>
            </a:r>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4" y="1706796"/>
            <a:ext cx="4080298" cy="612000"/>
          </a:xfrm>
        </p:spPr>
        <p:txBody>
          <a:bodyPr anchor="t"/>
          <a:lstStyle>
            <a:lvl1pPr>
              <a:defRPr sz="3200" b="1">
                <a:solidFill>
                  <a:schemeClr val="bg2">
                    <a:lumMod val="25000"/>
                  </a:schemeClr>
                </a:solidFill>
              </a:defRPr>
            </a:lvl1pPr>
          </a:lstStyle>
          <a:p>
            <a:r>
              <a:rPr lang="nb-NO" noProof="0"/>
              <a:t>Tusen takk.</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accent1"/>
            </a:solidFill>
            <a:prstDash val="solid"/>
            <a:miter lim="800000"/>
          </a:ln>
          <a:effectLst/>
        </p:spPr>
      </p:cxnSp>
      <p:sp>
        <p:nvSpPr>
          <p:cNvPr id="3" name="Text Placeholder 2">
            <a:extLst>
              <a:ext uri="{FF2B5EF4-FFF2-40B4-BE49-F238E27FC236}">
                <a16:creationId xmlns:a16="http://schemas.microsoft.com/office/drawing/2014/main" id="{01535036-1AD0-45B1-AF7D-4CEBE3CD3963}"/>
              </a:ext>
            </a:extLst>
          </p:cNvPr>
          <p:cNvSpPr>
            <a:spLocks noGrp="1"/>
          </p:cNvSpPr>
          <p:nvPr>
            <p:ph type="body" sz="quarter" idx="10" hasCustomPrompt="1"/>
          </p:nvPr>
        </p:nvSpPr>
        <p:spPr>
          <a:xfrm>
            <a:off x="719931" y="3290094"/>
            <a:ext cx="2844000" cy="1080000"/>
          </a:xfrm>
        </p:spPr>
        <p:txBody>
          <a:bodyPr/>
          <a:lstStyle>
            <a:lvl1pPr marL="0" indent="0">
              <a:buNone/>
              <a:defRPr sz="1000">
                <a:solidFill>
                  <a:schemeClr val="bg2">
                    <a:lumMod val="25000"/>
                  </a:schemeClr>
                </a:solidFill>
                <a:latin typeface="+mn-lt"/>
              </a:defRPr>
            </a:lvl1pPr>
          </a:lstStyle>
          <a:p>
            <a:pPr lvl="0"/>
            <a:r>
              <a:rPr lang="nb-NO" noProof="0"/>
              <a:t>Tekst – Tahoma 8pt</a:t>
            </a:r>
          </a:p>
        </p:txBody>
      </p:sp>
      <p:pic>
        <p:nvPicPr>
          <p:cNvPr id="20" name="Picture 19" descr="A person standing next to a lake&#10;&#10;Description automatically generated">
            <a:extLst>
              <a:ext uri="{FF2B5EF4-FFF2-40B4-BE49-F238E27FC236}">
                <a16:creationId xmlns:a16="http://schemas.microsoft.com/office/drawing/2014/main" id="{DE1FBA9F-D6C7-4ACD-BA48-F0CD84A3CF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3211" t="19287"/>
          <a:stretch/>
        </p:blipFill>
        <p:spPr>
          <a:xfrm>
            <a:off x="6096000" y="1006828"/>
            <a:ext cx="4544736" cy="4566532"/>
          </a:xfrm>
          <a:prstGeom prst="rect">
            <a:avLst/>
          </a:prstGeom>
        </p:spPr>
      </p:pic>
    </p:spTree>
    <p:extLst>
      <p:ext uri="{BB962C8B-B14F-4D97-AF65-F5344CB8AC3E}">
        <p14:creationId xmlns:p14="http://schemas.microsoft.com/office/powerpoint/2010/main" val="388164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akk hvi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15469A-3F47-4DE9-913B-7AF0B899C3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07530" y="3163137"/>
            <a:ext cx="4176941" cy="531727"/>
          </a:xfrm>
          <a:prstGeom prst="rect">
            <a:avLst/>
          </a:prstGeom>
        </p:spPr>
      </p:pic>
    </p:spTree>
    <p:extLst>
      <p:ext uri="{BB962C8B-B14F-4D97-AF65-F5344CB8AC3E}">
        <p14:creationId xmlns:p14="http://schemas.microsoft.com/office/powerpoint/2010/main" val="31865792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wide">
    <p:spTree>
      <p:nvGrpSpPr>
        <p:cNvPr id="1" name=""/>
        <p:cNvGrpSpPr/>
        <p:nvPr/>
      </p:nvGrpSpPr>
      <p:grpSpPr>
        <a:xfrm>
          <a:off x="0" y="0"/>
          <a:ext cx="0" cy="0"/>
          <a:chOff x="0" y="0"/>
          <a:chExt cx="0" cy="0"/>
        </a:xfrm>
      </p:grpSpPr>
      <p:grpSp>
        <p:nvGrpSpPr>
          <p:cNvPr id="5" name="Gruppe 4"/>
          <p:cNvGrpSpPr/>
          <p:nvPr userDrawn="1"/>
        </p:nvGrpSpPr>
        <p:grpSpPr>
          <a:xfrm>
            <a:off x="0" y="0"/>
            <a:ext cx="8028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Bild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5400" y="543147"/>
              <a:ext cx="432000" cy="320727"/>
            </a:xfrm>
            <a:prstGeom prst="rect">
              <a:avLst/>
            </a:prstGeom>
          </p:spPr>
        </p:pic>
      </p:grpSp>
      <p:sp>
        <p:nvSpPr>
          <p:cNvPr id="3" name="Plassholder for innhold 2">
            <a:extLst>
              <a:ext uri="{FF2B5EF4-FFF2-40B4-BE49-F238E27FC236}">
                <a16:creationId xmlns:a16="http://schemas.microsoft.com/office/drawing/2014/main" id="{20844CDF-4E2C-A648-B2C5-BD63BCF1CF1C}"/>
              </a:ext>
            </a:extLst>
          </p:cNvPr>
          <p:cNvSpPr>
            <a:spLocks noGrp="1"/>
          </p:cNvSpPr>
          <p:nvPr>
            <p:ph sz="quarter" idx="15" hasCustomPrompt="1"/>
          </p:nvPr>
        </p:nvSpPr>
        <p:spPr>
          <a:xfrm>
            <a:off x="963048" y="1355725"/>
            <a:ext cx="10278195" cy="5083175"/>
          </a:xfrm>
          <a:prstGeom prst="rect">
            <a:avLst/>
          </a:prstGeom>
        </p:spPr>
        <p:txBody>
          <a:bodyPr/>
          <a:lstStyle>
            <a:lvl1pPr>
              <a:defRPr sz="2400"/>
            </a:lvl1pPr>
            <a:lvl2pPr>
              <a:defRPr sz="2000"/>
            </a:lvl2pPr>
            <a:lvl3pPr>
              <a:defRPr sz="1800"/>
            </a:lvl3pPr>
          </a:lstStyle>
          <a:p>
            <a:pPr lvl="0"/>
            <a:r>
              <a:rPr lang="nb-NO"/>
              <a:t>Text wide – Calibri 24pt</a:t>
            </a:r>
          </a:p>
          <a:p>
            <a:pPr lvl="1"/>
            <a:r>
              <a:rPr lang="nb-NO"/>
              <a:t>Second level 20pt</a:t>
            </a:r>
          </a:p>
          <a:p>
            <a:pPr lvl="2"/>
            <a:r>
              <a:rPr lang="nb-NO"/>
              <a:t>Third level 18pt</a:t>
            </a:r>
            <a:endParaRPr/>
          </a:p>
        </p:txBody>
      </p:sp>
      <p:sp>
        <p:nvSpPr>
          <p:cNvPr id="8" name="Title Placeholder 14">
            <a:extLst>
              <a:ext uri="{FF2B5EF4-FFF2-40B4-BE49-F238E27FC236}">
                <a16:creationId xmlns:a16="http://schemas.microsoft.com/office/drawing/2014/main" id="{FE6DCF48-808E-4141-BBD8-D0D50074333E}"/>
              </a:ext>
            </a:extLst>
          </p:cNvPr>
          <p:cNvSpPr>
            <a:spLocks noGrp="1"/>
          </p:cNvSpPr>
          <p:nvPr>
            <p:ph type="title" hasCustomPrompt="1"/>
          </p:nvPr>
        </p:nvSpPr>
        <p:spPr>
          <a:xfrm>
            <a:off x="963047" y="0"/>
            <a:ext cx="10278197" cy="1218457"/>
          </a:xfrm>
          <a:prstGeom prst="rect">
            <a:avLst/>
          </a:prstGeom>
        </p:spPr>
        <p:txBody>
          <a:bodyPr vert="horz" wrap="square" lIns="91440" tIns="45720" rIns="91440" bIns="45720" rtlCol="0" anchor="b">
            <a:normAutofit/>
          </a:bodyPr>
          <a:lstStyle>
            <a:lvl1pPr>
              <a:defRPr sz="3600" b="1" baseline="0">
                <a:latin typeface="+mn-lt"/>
              </a:defRPr>
            </a:lvl1pPr>
          </a:lstStyle>
          <a:p>
            <a:r>
              <a:rPr lang="nb-NO"/>
              <a:t>Title</a:t>
            </a:r>
            <a:endParaRPr lang="en-US"/>
          </a:p>
        </p:txBody>
      </p:sp>
    </p:spTree>
    <p:extLst>
      <p:ext uri="{BB962C8B-B14F-4D97-AF65-F5344CB8AC3E}">
        <p14:creationId xmlns:p14="http://schemas.microsoft.com/office/powerpoint/2010/main" val="347611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ex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C54F066F-16F0-4960-BDC4-E8982D4A1BB8}" type="datetime1">
              <a:rPr lang="en-GB" noProof="0" smtClean="0"/>
              <a:t>13/02/2023</a:t>
            </a:fld>
            <a:endParaRPr lang="en-GB" noProof="0"/>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en-GB" noProof="0"/>
              <a:t>Sopra Steria Corporate Presentation</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en-GB" noProof="0" smtClean="0"/>
              <a:pPr/>
              <a:t>‹#›</a:t>
            </a:fld>
            <a:endParaRPr lang="en-GB" noProof="0"/>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en-GB" sz="1200" noProof="0"/>
              <a:t>Colour of texts</a:t>
            </a:r>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noProof="0"/>
              <a:t>Click to edit master subtitle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en-GB" noProof="0"/>
              <a:t>Click to edit master title style</a:t>
            </a:r>
          </a:p>
        </p:txBody>
      </p:sp>
    </p:spTree>
    <p:extLst>
      <p:ext uri="{BB962C8B-B14F-4D97-AF65-F5344CB8AC3E}">
        <p14:creationId xmlns:p14="http://schemas.microsoft.com/office/powerpoint/2010/main" val="148721313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D4A9F7-26C5-4694-A296-7076D5CEB337}"/>
              </a:ext>
            </a:extLst>
          </p:cNvPr>
          <p:cNvSpPr>
            <a:spLocks noGrp="1"/>
          </p:cNvSpPr>
          <p:nvPr>
            <p:ph type="body" sz="quarter" idx="10" hasCustomPrompt="1"/>
          </p:nvPr>
        </p:nvSpPr>
        <p:spPr>
          <a:xfrm>
            <a:off x="720183" y="1587610"/>
            <a:ext cx="10749412" cy="4538931"/>
          </a:xfrm>
        </p:spPr>
        <p:txBody>
          <a:bodyPr lIns="75600" tIns="75600" rIns="75600" bIns="75600">
            <a:normAutofit/>
          </a:bodyPr>
          <a:lstStyle>
            <a:lvl1pPr marL="265113" indent="-265113">
              <a:defRPr/>
            </a:lvl1pPr>
            <a:lvl2pPr marL="541338" indent="-276225">
              <a:defRPr/>
            </a:lvl2pPr>
          </a:lstStyle>
          <a:p>
            <a:pPr lvl="0"/>
            <a:r>
              <a:rPr lang="en-GB" noProof="0"/>
              <a:t>Text – Tahoma 18pt</a:t>
            </a:r>
          </a:p>
          <a:p>
            <a:pPr lvl="1"/>
            <a:r>
              <a:rPr lang="en-GB" noProof="0"/>
              <a:t>Second level</a:t>
            </a:r>
          </a:p>
        </p:txBody>
      </p:sp>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en-GB" noProof="0"/>
              <a:t>Title</a:t>
            </a:r>
          </a:p>
        </p:txBody>
      </p:sp>
      <p:sp>
        <p:nvSpPr>
          <p:cNvPr id="9" name="ZoneTexte 8">
            <a:extLst>
              <a:ext uri="{FF2B5EF4-FFF2-40B4-BE49-F238E27FC236}">
                <a16:creationId xmlns:a16="http://schemas.microsoft.com/office/drawing/2014/main" id="{330B3B81-CB18-49F2-A0E3-637EFF665D98}"/>
              </a:ext>
            </a:extLst>
          </p:cNvPr>
          <p:cNvSpPr txBox="1"/>
          <p:nvPr userDrawn="1"/>
        </p:nvSpPr>
        <p:spPr>
          <a:xfrm>
            <a:off x="252000" y="-384054"/>
            <a:ext cx="4080298" cy="276999"/>
          </a:xfrm>
          <a:prstGeom prst="rect">
            <a:avLst/>
          </a:prstGeom>
          <a:noFill/>
        </p:spPr>
        <p:txBody>
          <a:bodyPr wrap="square" rtlCol="0">
            <a:spAutoFit/>
          </a:bodyPr>
          <a:lstStyle/>
          <a:p>
            <a:r>
              <a:rPr lang="en-GB" sz="1200" noProof="0"/>
              <a:t>Color of text</a:t>
            </a:r>
          </a:p>
        </p:txBody>
      </p:sp>
      <p:sp>
        <p:nvSpPr>
          <p:cNvPr id="10" name="Rectangle 9">
            <a:extLst>
              <a:ext uri="{FF2B5EF4-FFF2-40B4-BE49-F238E27FC236}">
                <a16:creationId xmlns:a16="http://schemas.microsoft.com/office/drawing/2014/main" id="{D86BF4AE-C967-4346-99C5-1B876420959E}"/>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Tree>
    <p:extLst>
      <p:ext uri="{BB962C8B-B14F-4D97-AF65-F5344CB8AC3E}">
        <p14:creationId xmlns:p14="http://schemas.microsoft.com/office/powerpoint/2010/main" val="190093020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Texte_DeuxColonnes2">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715FAC72-6155-4E5B-8AE6-B8AFA332A3A0}" type="datetime1">
              <a:rPr lang="fr-FR" smtClean="0"/>
              <a:t>13/02/2023</a:t>
            </a:fld>
            <a:endParaRPr lang="fr-FR"/>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fr-FR"/>
              <a:t>Sopra Steria MARCOM International Network Call</a:t>
            </a:r>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smtClean="0"/>
              <a:pPr/>
              <a:t>‹#›</a:t>
            </a:fld>
            <a:endParaRPr lang="fr-F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fr-FR" sz="1200"/>
              <a:t>Couleurs</a:t>
            </a:r>
            <a:r>
              <a:rPr lang="fr-FR" sz="1200" baseline="0"/>
              <a:t> à utiliser pour les textes</a:t>
            </a:r>
            <a:endParaRPr lang="fr-FR" sz="1200"/>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15" name="Espace réservé du texte 8">
            <a:extLst>
              <a:ext uri="{FF2B5EF4-FFF2-40B4-BE49-F238E27FC236}">
                <a16:creationId xmlns:a16="http://schemas.microsoft.com/office/drawing/2014/main" id="{7BC41F0E-EC30-4D2A-AA16-7B987E32A160}"/>
              </a:ext>
            </a:extLst>
          </p:cNvPr>
          <p:cNvSpPr>
            <a:spLocks noGrp="1"/>
          </p:cNvSpPr>
          <p:nvPr>
            <p:ph type="body" sz="quarter" idx="14"/>
          </p:nvPr>
        </p:nvSpPr>
        <p:spPr>
          <a:xfrm>
            <a:off x="719137" y="1744980"/>
            <a:ext cx="10751504" cy="4389120"/>
          </a:xfrm>
        </p:spPr>
        <p:txBody>
          <a:bodyPr numCol="2" spcCol="216000"/>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Modifier les styles du texte du masque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p:nvPr>
        </p:nvSpPr>
        <p:spPr>
          <a:xfrm>
            <a:off x="719137" y="30480"/>
            <a:ext cx="10751503" cy="936000"/>
          </a:xfrm>
        </p:spPr>
        <p:txBody>
          <a:bodyPr anchor="b"/>
          <a:lstStyle>
            <a:lvl1pPr>
              <a:defRPr baseline="0"/>
            </a:lvl1pPr>
          </a:lstStyle>
          <a:p>
            <a:r>
              <a:rPr lang="fr-FR" noProof="0"/>
              <a:t>Modifiez le style du titre</a:t>
            </a:r>
          </a:p>
        </p:txBody>
      </p:sp>
    </p:spTree>
    <p:extLst>
      <p:ext uri="{BB962C8B-B14F-4D97-AF65-F5344CB8AC3E}">
        <p14:creationId xmlns:p14="http://schemas.microsoft.com/office/powerpoint/2010/main" val="323103830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tel og innhold">
    <p:spTree>
      <p:nvGrpSpPr>
        <p:cNvPr id="1" name=""/>
        <p:cNvGrpSpPr/>
        <p:nvPr/>
      </p:nvGrpSpPr>
      <p:grpSpPr>
        <a:xfrm>
          <a:off x="0" y="0"/>
          <a:ext cx="0" cy="0"/>
          <a:chOff x="0" y="0"/>
          <a:chExt cx="0" cy="0"/>
        </a:xfrm>
      </p:grpSpPr>
      <p:sp>
        <p:nvSpPr>
          <p:cNvPr id="3" name="Plassholder for innhold 2"/>
          <p:cNvSpPr>
            <a:spLocks noGrp="1"/>
          </p:cNvSpPr>
          <p:nvPr>
            <p:ph sz="quarter" idx="10"/>
          </p:nvPr>
        </p:nvSpPr>
        <p:spPr>
          <a:xfrm>
            <a:off x="489289" y="1701799"/>
            <a:ext cx="11198620" cy="439964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Rectangle 2"/>
          <p:cNvSpPr>
            <a:spLocks noGrp="1" noChangeArrowheads="1"/>
          </p:cNvSpPr>
          <p:nvPr>
            <p:ph type="title"/>
          </p:nvPr>
        </p:nvSpPr>
        <p:spPr bwMode="auto">
          <a:xfrm>
            <a:off x="504832" y="241307"/>
            <a:ext cx="11182351" cy="1261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p>
            <a:pPr lvl="0"/>
            <a:r>
              <a:rPr lang="nb-NO"/>
              <a:t>Klikk for å redigere tittelstil</a:t>
            </a:r>
          </a:p>
        </p:txBody>
      </p:sp>
    </p:spTree>
    <p:extLst>
      <p:ext uri="{BB962C8B-B14F-4D97-AF65-F5344CB8AC3E}">
        <p14:creationId xmlns:p14="http://schemas.microsoft.com/office/powerpoint/2010/main" val="5480493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693AC-5F4C-406C-BEAA-8BCBEBC77D8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F8375749-2EB3-46DD-AD88-55585782C3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58FE3877-D410-4196-A50D-66A1259ED9B7}"/>
              </a:ext>
            </a:extLst>
          </p:cNvPr>
          <p:cNvSpPr>
            <a:spLocks noGrp="1"/>
          </p:cNvSpPr>
          <p:nvPr>
            <p:ph type="dt" sz="half" idx="10"/>
          </p:nvPr>
        </p:nvSpPr>
        <p:spPr/>
        <p:txBody>
          <a:bodyPr/>
          <a:lstStyle/>
          <a:p>
            <a:fld id="{8F70C01C-284D-464C-9E26-E302539C09D2}" type="datetimeFigureOut">
              <a:rPr lang="en-NL" smtClean="0"/>
              <a:t>02/13/2023</a:t>
            </a:fld>
            <a:endParaRPr lang="en-NL"/>
          </a:p>
        </p:txBody>
      </p:sp>
      <p:sp>
        <p:nvSpPr>
          <p:cNvPr id="5" name="Footer Placeholder 4">
            <a:extLst>
              <a:ext uri="{FF2B5EF4-FFF2-40B4-BE49-F238E27FC236}">
                <a16:creationId xmlns:a16="http://schemas.microsoft.com/office/drawing/2014/main" id="{875F17B6-E5D6-400D-8180-58C899F602A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FB184B4-0CB6-4FD0-A78C-57F2675F4CE8}"/>
              </a:ext>
            </a:extLst>
          </p:cNvPr>
          <p:cNvSpPr>
            <a:spLocks noGrp="1"/>
          </p:cNvSpPr>
          <p:nvPr>
            <p:ph type="sldNum" sz="quarter" idx="12"/>
          </p:nvPr>
        </p:nvSpPr>
        <p:spPr/>
        <p:txBody>
          <a:bodyPr/>
          <a:lstStyle/>
          <a:p>
            <a:fld id="{211CC733-E4F7-4E85-A8A6-ED5785BCF53A}" type="slidenum">
              <a:rPr lang="en-NL" smtClean="0"/>
              <a:t>‹#›</a:t>
            </a:fld>
            <a:endParaRPr lang="en-NL"/>
          </a:p>
        </p:txBody>
      </p:sp>
    </p:spTree>
    <p:extLst>
      <p:ext uri="{BB962C8B-B14F-4D97-AF65-F5344CB8AC3E}">
        <p14:creationId xmlns:p14="http://schemas.microsoft.com/office/powerpoint/2010/main" val="3109407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ikoner">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
        <p:nvSpPr>
          <p:cNvPr id="9" name="Espace réservé du texte 10">
            <a:extLst>
              <a:ext uri="{FF2B5EF4-FFF2-40B4-BE49-F238E27FC236}">
                <a16:creationId xmlns:a16="http://schemas.microsoft.com/office/drawing/2014/main" id="{8FDEB22A-472A-4EFB-9D37-3E885FC98750}"/>
              </a:ext>
            </a:extLst>
          </p:cNvPr>
          <p:cNvSpPr>
            <a:spLocks noGrp="1"/>
          </p:cNvSpPr>
          <p:nvPr>
            <p:ph type="body" sz="quarter" idx="13" hasCustomPrompt="1"/>
          </p:nvPr>
        </p:nvSpPr>
        <p:spPr>
          <a:xfrm>
            <a:off x="4753955" y="3897727"/>
            <a:ext cx="2702257" cy="1625290"/>
          </a:xfrm>
        </p:spPr>
        <p:txBody>
          <a:bodyPr anchor="t" anchorCtr="0">
            <a:normAutofit/>
          </a:bodyPr>
          <a:lstStyle>
            <a:lvl1pPr marL="0" indent="0" algn="ctr">
              <a:buNone/>
              <a:defRPr sz="18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a:t>
            </a:r>
          </a:p>
        </p:txBody>
      </p:sp>
      <p:sp>
        <p:nvSpPr>
          <p:cNvPr id="10" name="Espace réservé du texte 10">
            <a:extLst>
              <a:ext uri="{FF2B5EF4-FFF2-40B4-BE49-F238E27FC236}">
                <a16:creationId xmlns:a16="http://schemas.microsoft.com/office/drawing/2014/main" id="{0BD8886C-CD28-4C7E-A1D0-02B60479DFB2}"/>
              </a:ext>
            </a:extLst>
          </p:cNvPr>
          <p:cNvSpPr>
            <a:spLocks noGrp="1"/>
          </p:cNvSpPr>
          <p:nvPr>
            <p:ph type="body" sz="quarter" idx="15" hasCustomPrompt="1"/>
          </p:nvPr>
        </p:nvSpPr>
        <p:spPr>
          <a:xfrm>
            <a:off x="1343010" y="3897727"/>
            <a:ext cx="2702257" cy="1625290"/>
          </a:xfrm>
        </p:spPr>
        <p:txBody>
          <a:bodyPr anchor="t" anchorCtr="0">
            <a:normAutofit/>
          </a:bodyPr>
          <a:lstStyle>
            <a:lvl1pPr marL="0" indent="0" algn="ctr">
              <a:buNone/>
              <a:defRPr sz="18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a:t>
            </a:r>
          </a:p>
        </p:txBody>
      </p:sp>
      <p:sp>
        <p:nvSpPr>
          <p:cNvPr id="14" name="Espace réservé du texte 10">
            <a:extLst>
              <a:ext uri="{FF2B5EF4-FFF2-40B4-BE49-F238E27FC236}">
                <a16:creationId xmlns:a16="http://schemas.microsoft.com/office/drawing/2014/main" id="{8F6531A9-C880-4BD2-88DC-96E543E74FC7}"/>
              </a:ext>
            </a:extLst>
          </p:cNvPr>
          <p:cNvSpPr>
            <a:spLocks noGrp="1"/>
          </p:cNvSpPr>
          <p:nvPr>
            <p:ph type="body" sz="quarter" idx="17" hasCustomPrompt="1"/>
          </p:nvPr>
        </p:nvSpPr>
        <p:spPr>
          <a:xfrm>
            <a:off x="8164899" y="3897727"/>
            <a:ext cx="2702257" cy="1625290"/>
          </a:xfrm>
        </p:spPr>
        <p:txBody>
          <a:bodyPr anchor="t" anchorCtr="0">
            <a:normAutofit/>
          </a:bodyPr>
          <a:lstStyle>
            <a:lvl1pPr marL="0" indent="0" algn="ctr">
              <a:buNone/>
              <a:defRPr sz="18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a:t>
            </a:r>
          </a:p>
        </p:txBody>
      </p:sp>
      <p:sp>
        <p:nvSpPr>
          <p:cNvPr id="13" name="ZoneTexte 8">
            <a:extLst>
              <a:ext uri="{FF2B5EF4-FFF2-40B4-BE49-F238E27FC236}">
                <a16:creationId xmlns:a16="http://schemas.microsoft.com/office/drawing/2014/main" id="{9B63F56F-903A-4270-A9B5-96A8437CCCC0}"/>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5" name="Rectangle 14">
            <a:extLst>
              <a:ext uri="{FF2B5EF4-FFF2-40B4-BE49-F238E27FC236}">
                <a16:creationId xmlns:a16="http://schemas.microsoft.com/office/drawing/2014/main" id="{1D7B50B3-78D9-4804-90E1-0DBFB1B0DE5E}"/>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 name="Picture Placeholder 2">
            <a:extLst>
              <a:ext uri="{FF2B5EF4-FFF2-40B4-BE49-F238E27FC236}">
                <a16:creationId xmlns:a16="http://schemas.microsoft.com/office/drawing/2014/main" id="{39E44C25-DC6F-4E76-BA3E-745C0EEA4539}"/>
              </a:ext>
            </a:extLst>
          </p:cNvPr>
          <p:cNvSpPr>
            <a:spLocks noGrp="1" noChangeAspect="1"/>
          </p:cNvSpPr>
          <p:nvPr>
            <p:ph type="pic" sz="quarter" idx="18" hasCustomPrompt="1"/>
          </p:nvPr>
        </p:nvSpPr>
        <p:spPr>
          <a:xfrm>
            <a:off x="1937469" y="2180422"/>
            <a:ext cx="1513338" cy="1513338"/>
          </a:xfrm>
          <a:prstGeom prst="ellipse">
            <a:avLst/>
          </a:prstGeom>
        </p:spPr>
        <p:txBody>
          <a:bodyPr anchor="ctr"/>
          <a:lstStyle>
            <a:lvl1pPr marL="0" indent="0" algn="ctr">
              <a:buNone/>
              <a:defRPr sz="1200"/>
            </a:lvl1pPr>
          </a:lstStyle>
          <a:p>
            <a:r>
              <a:rPr lang="nb-NO" noProof="0"/>
              <a:t>Sett inn ikon eller bilde her</a:t>
            </a:r>
          </a:p>
        </p:txBody>
      </p:sp>
      <p:sp>
        <p:nvSpPr>
          <p:cNvPr id="11" name="Picture Placeholder 2">
            <a:extLst>
              <a:ext uri="{FF2B5EF4-FFF2-40B4-BE49-F238E27FC236}">
                <a16:creationId xmlns:a16="http://schemas.microsoft.com/office/drawing/2014/main" id="{2D28B304-042B-4EC3-B8BD-9A9684FC2691}"/>
              </a:ext>
            </a:extLst>
          </p:cNvPr>
          <p:cNvSpPr>
            <a:spLocks noGrp="1" noChangeAspect="1"/>
          </p:cNvSpPr>
          <p:nvPr>
            <p:ph type="pic" sz="quarter" idx="19" hasCustomPrompt="1"/>
          </p:nvPr>
        </p:nvSpPr>
        <p:spPr>
          <a:xfrm>
            <a:off x="5348414" y="2180422"/>
            <a:ext cx="1513338" cy="1513338"/>
          </a:xfrm>
          <a:prstGeom prst="ellipse">
            <a:avLst/>
          </a:prstGeom>
        </p:spPr>
        <p:txBody>
          <a:bodyPr anchor="ctr"/>
          <a:lstStyle>
            <a:lvl1pPr marL="0" indent="0" algn="ctr">
              <a:buNone/>
              <a:defRPr sz="1200"/>
            </a:lvl1pPr>
          </a:lstStyle>
          <a:p>
            <a:r>
              <a:rPr lang="nb-NO" noProof="0"/>
              <a:t>Sett inn ikon eller bilde her</a:t>
            </a:r>
          </a:p>
        </p:txBody>
      </p:sp>
      <p:sp>
        <p:nvSpPr>
          <p:cNvPr id="12" name="Picture Placeholder 2">
            <a:extLst>
              <a:ext uri="{FF2B5EF4-FFF2-40B4-BE49-F238E27FC236}">
                <a16:creationId xmlns:a16="http://schemas.microsoft.com/office/drawing/2014/main" id="{7458896F-4266-4991-A883-A25E4AE97C66}"/>
              </a:ext>
            </a:extLst>
          </p:cNvPr>
          <p:cNvSpPr>
            <a:spLocks noGrp="1" noChangeAspect="1"/>
          </p:cNvSpPr>
          <p:nvPr>
            <p:ph type="pic" sz="quarter" idx="20" hasCustomPrompt="1"/>
          </p:nvPr>
        </p:nvSpPr>
        <p:spPr>
          <a:xfrm>
            <a:off x="8759358" y="2180422"/>
            <a:ext cx="1513338" cy="1513338"/>
          </a:xfrm>
          <a:prstGeom prst="ellipse">
            <a:avLst/>
          </a:prstGeom>
        </p:spPr>
        <p:txBody>
          <a:bodyPr anchor="ctr"/>
          <a:lstStyle>
            <a:lvl1pPr marL="0" indent="0" algn="ctr">
              <a:buNone/>
              <a:defRPr sz="1200"/>
            </a:lvl1pPr>
          </a:lstStyle>
          <a:p>
            <a:r>
              <a:rPr lang="nb-NO" noProof="0"/>
              <a:t>Sett inn ikon eller bilde her</a:t>
            </a:r>
          </a:p>
        </p:txBody>
      </p:sp>
    </p:spTree>
    <p:extLst>
      <p:ext uri="{BB962C8B-B14F-4D97-AF65-F5344CB8AC3E}">
        <p14:creationId xmlns:p14="http://schemas.microsoft.com/office/powerpoint/2010/main" val="3482521093"/>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tre bokser">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
        <p:nvSpPr>
          <p:cNvPr id="13" name="Espace réservé du texte 10">
            <a:extLst>
              <a:ext uri="{FF2B5EF4-FFF2-40B4-BE49-F238E27FC236}">
                <a16:creationId xmlns:a16="http://schemas.microsoft.com/office/drawing/2014/main" id="{3AD24E80-FF30-4979-B949-8C09A7A86DFD}"/>
              </a:ext>
            </a:extLst>
          </p:cNvPr>
          <p:cNvSpPr>
            <a:spLocks noGrp="1"/>
          </p:cNvSpPr>
          <p:nvPr>
            <p:ph type="body" sz="quarter" idx="18" hasCustomPrompt="1"/>
          </p:nvPr>
        </p:nvSpPr>
        <p:spPr>
          <a:xfrm>
            <a:off x="4753954" y="2178440"/>
            <a:ext cx="2702257" cy="461296"/>
          </a:xfrm>
        </p:spPr>
        <p:txBody>
          <a:bodyPr anchor="ctr" anchorCtr="0">
            <a:normAutofit/>
          </a:bodyPr>
          <a:lstStyle>
            <a:lvl1pPr marL="0" indent="0" algn="ctr">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Undertittel</a:t>
            </a:r>
          </a:p>
        </p:txBody>
      </p:sp>
      <p:sp>
        <p:nvSpPr>
          <p:cNvPr id="15" name="Espace réservé du texte 10">
            <a:extLst>
              <a:ext uri="{FF2B5EF4-FFF2-40B4-BE49-F238E27FC236}">
                <a16:creationId xmlns:a16="http://schemas.microsoft.com/office/drawing/2014/main" id="{1588D626-9C84-4BCC-86F1-DDEB8D80ED15}"/>
              </a:ext>
            </a:extLst>
          </p:cNvPr>
          <p:cNvSpPr>
            <a:spLocks noGrp="1"/>
          </p:cNvSpPr>
          <p:nvPr>
            <p:ph type="body" sz="quarter" idx="19" hasCustomPrompt="1"/>
          </p:nvPr>
        </p:nvSpPr>
        <p:spPr>
          <a:xfrm>
            <a:off x="1343010" y="2178440"/>
            <a:ext cx="2702257" cy="461296"/>
          </a:xfrm>
        </p:spPr>
        <p:txBody>
          <a:bodyPr anchor="ctr" anchorCtr="0">
            <a:normAutofit/>
          </a:bodyPr>
          <a:lstStyle>
            <a:lvl1pPr marL="0" indent="0" algn="ctr">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Undertittel</a:t>
            </a:r>
          </a:p>
        </p:txBody>
      </p:sp>
      <p:sp>
        <p:nvSpPr>
          <p:cNvPr id="16" name="Espace réservé du texte 10">
            <a:extLst>
              <a:ext uri="{FF2B5EF4-FFF2-40B4-BE49-F238E27FC236}">
                <a16:creationId xmlns:a16="http://schemas.microsoft.com/office/drawing/2014/main" id="{AA6CFC49-7594-417E-AA82-64CBD29D02F3}"/>
              </a:ext>
            </a:extLst>
          </p:cNvPr>
          <p:cNvSpPr>
            <a:spLocks noGrp="1"/>
          </p:cNvSpPr>
          <p:nvPr>
            <p:ph type="body" sz="quarter" idx="20" hasCustomPrompt="1"/>
          </p:nvPr>
        </p:nvSpPr>
        <p:spPr>
          <a:xfrm>
            <a:off x="8164899" y="2178440"/>
            <a:ext cx="2702257" cy="461296"/>
          </a:xfrm>
        </p:spPr>
        <p:txBody>
          <a:bodyPr anchor="ctr" anchorCtr="0">
            <a:normAutofit/>
          </a:bodyPr>
          <a:lstStyle>
            <a:lvl1pPr marL="0" indent="0" algn="ctr">
              <a:buNone/>
              <a:defRPr sz="1500" b="1">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Undertittel</a:t>
            </a:r>
          </a:p>
        </p:txBody>
      </p:sp>
      <p:sp>
        <p:nvSpPr>
          <p:cNvPr id="17" name="ZoneTexte 8">
            <a:extLst>
              <a:ext uri="{FF2B5EF4-FFF2-40B4-BE49-F238E27FC236}">
                <a16:creationId xmlns:a16="http://schemas.microsoft.com/office/drawing/2014/main" id="{AA9D41F4-7489-437A-A64A-09E40D9D041C}"/>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8" name="Rectangle 17">
            <a:extLst>
              <a:ext uri="{FF2B5EF4-FFF2-40B4-BE49-F238E27FC236}">
                <a16:creationId xmlns:a16="http://schemas.microsoft.com/office/drawing/2014/main" id="{5C97CA3E-A8C8-4F8D-9499-EA5828150E5A}"/>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20" name="Espace réservé du texte 10">
            <a:extLst>
              <a:ext uri="{FF2B5EF4-FFF2-40B4-BE49-F238E27FC236}">
                <a16:creationId xmlns:a16="http://schemas.microsoft.com/office/drawing/2014/main" id="{76D9EFA5-A170-4F71-A665-B7CAF248D4F5}"/>
              </a:ext>
            </a:extLst>
          </p:cNvPr>
          <p:cNvSpPr>
            <a:spLocks noGrp="1"/>
          </p:cNvSpPr>
          <p:nvPr>
            <p:ph type="body" sz="quarter" idx="13" hasCustomPrompt="1"/>
          </p:nvPr>
        </p:nvSpPr>
        <p:spPr>
          <a:xfrm>
            <a:off x="4753955" y="2719137"/>
            <a:ext cx="2702257" cy="2803880"/>
          </a:xfrm>
        </p:spPr>
        <p:txBody>
          <a:bodyPr anchor="t" anchorCtr="0">
            <a:normAutofit/>
          </a:bodyPr>
          <a:lstStyle>
            <a:lvl1pPr marL="0" indent="0" algn="ctr">
              <a:buNone/>
              <a:defRPr sz="15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a:t>
            </a:r>
          </a:p>
        </p:txBody>
      </p:sp>
      <p:sp>
        <p:nvSpPr>
          <p:cNvPr id="21" name="Espace réservé du texte 10">
            <a:extLst>
              <a:ext uri="{FF2B5EF4-FFF2-40B4-BE49-F238E27FC236}">
                <a16:creationId xmlns:a16="http://schemas.microsoft.com/office/drawing/2014/main" id="{11ADE2FD-730B-41A0-B0A8-691DB7CBCD0F}"/>
              </a:ext>
            </a:extLst>
          </p:cNvPr>
          <p:cNvSpPr>
            <a:spLocks noGrp="1"/>
          </p:cNvSpPr>
          <p:nvPr>
            <p:ph type="body" sz="quarter" idx="15" hasCustomPrompt="1"/>
          </p:nvPr>
        </p:nvSpPr>
        <p:spPr>
          <a:xfrm>
            <a:off x="1343010" y="2719137"/>
            <a:ext cx="2702257" cy="2803880"/>
          </a:xfrm>
        </p:spPr>
        <p:txBody>
          <a:bodyPr anchor="t" anchorCtr="0">
            <a:normAutofit/>
          </a:bodyPr>
          <a:lstStyle>
            <a:lvl1pPr marL="0" indent="0" algn="ctr">
              <a:buNone/>
              <a:defRPr sz="15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a:t>
            </a:r>
          </a:p>
        </p:txBody>
      </p:sp>
      <p:sp>
        <p:nvSpPr>
          <p:cNvPr id="22" name="Espace réservé du texte 10">
            <a:extLst>
              <a:ext uri="{FF2B5EF4-FFF2-40B4-BE49-F238E27FC236}">
                <a16:creationId xmlns:a16="http://schemas.microsoft.com/office/drawing/2014/main" id="{CD6EF679-9EAE-456F-9AA1-C25419ECCDEC}"/>
              </a:ext>
            </a:extLst>
          </p:cNvPr>
          <p:cNvSpPr>
            <a:spLocks noGrp="1"/>
          </p:cNvSpPr>
          <p:nvPr>
            <p:ph type="body" sz="quarter" idx="17" hasCustomPrompt="1"/>
          </p:nvPr>
        </p:nvSpPr>
        <p:spPr>
          <a:xfrm>
            <a:off x="8164899" y="2719137"/>
            <a:ext cx="2702257" cy="2803880"/>
          </a:xfrm>
        </p:spPr>
        <p:txBody>
          <a:bodyPr anchor="t" anchorCtr="0">
            <a:normAutofit/>
          </a:bodyPr>
          <a:lstStyle>
            <a:lvl1pPr marL="0" indent="0" algn="ctr">
              <a:buNone/>
              <a:defRPr sz="15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a:t>
            </a:r>
          </a:p>
        </p:txBody>
      </p:sp>
    </p:spTree>
    <p:extLst>
      <p:ext uri="{BB962C8B-B14F-4D97-AF65-F5344CB8AC3E}">
        <p14:creationId xmlns:p14="http://schemas.microsoft.com/office/powerpoint/2010/main" val="917920599"/>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1/2 grå">
    <p:spTree>
      <p:nvGrpSpPr>
        <p:cNvPr id="1" name=""/>
        <p:cNvGrpSpPr/>
        <p:nvPr/>
      </p:nvGrpSpPr>
      <p:grpSpPr>
        <a:xfrm>
          <a:off x="0" y="0"/>
          <a:ext cx="0" cy="0"/>
          <a:chOff x="0" y="0"/>
          <a:chExt cx="0" cy="0"/>
        </a:xfrm>
      </p:grpSpPr>
      <p:sp>
        <p:nvSpPr>
          <p:cNvPr id="8" name="Espace réservé du titre 1">
            <a:extLst>
              <a:ext uri="{FF2B5EF4-FFF2-40B4-BE49-F238E27FC236}">
                <a16:creationId xmlns:a16="http://schemas.microsoft.com/office/drawing/2014/main" id="{6F011C0E-0C4A-4057-BB1D-C512D97D47B1}"/>
              </a:ext>
            </a:extLst>
          </p:cNvPr>
          <p:cNvSpPr>
            <a:spLocks noGrp="1"/>
          </p:cNvSpPr>
          <p:nvPr>
            <p:ph type="title" hasCustomPrompt="1"/>
          </p:nvPr>
        </p:nvSpPr>
        <p:spPr>
          <a:xfrm>
            <a:off x="719137" y="739140"/>
            <a:ext cx="4654968" cy="1025492"/>
          </a:xfrm>
          <a:prstGeom prst="rect">
            <a:avLst/>
          </a:prstGeom>
        </p:spPr>
        <p:txBody>
          <a:bodyPr vert="horz" lIns="0" tIns="0" rIns="0" bIns="0" rtlCol="0" anchor="t">
            <a:normAutofit/>
          </a:bodyPr>
          <a:lstStyle>
            <a:lvl1pPr>
              <a:defRPr/>
            </a:lvl1pPr>
          </a:lstStyle>
          <a:p>
            <a:r>
              <a:rPr lang="nb-NO" noProof="0"/>
              <a:t>Tittel</a:t>
            </a:r>
          </a:p>
        </p:txBody>
      </p:sp>
      <p:sp>
        <p:nvSpPr>
          <p:cNvPr id="16" name="Rectangle 15">
            <a:extLst>
              <a:ext uri="{FF2B5EF4-FFF2-40B4-BE49-F238E27FC236}">
                <a16:creationId xmlns:a16="http://schemas.microsoft.com/office/drawing/2014/main" id="{3C2028A8-DDDF-417A-9AC4-705DEE47DE29}"/>
              </a:ext>
            </a:extLst>
          </p:cNvPr>
          <p:cNvSpPr/>
          <p:nvPr userDrawn="1"/>
        </p:nvSpPr>
        <p:spPr>
          <a:xfrm>
            <a:off x="6096000" y="0"/>
            <a:ext cx="6096000" cy="6858000"/>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noProof="0">
              <a:solidFill>
                <a:schemeClr val="tx1"/>
              </a:solidFill>
            </a:endParaRPr>
          </a:p>
        </p:txBody>
      </p:sp>
      <p:pic>
        <p:nvPicPr>
          <p:cNvPr id="17" name="Image 9">
            <a:extLst>
              <a:ext uri="{FF2B5EF4-FFF2-40B4-BE49-F238E27FC236}">
                <a16:creationId xmlns:a16="http://schemas.microsoft.com/office/drawing/2014/main" id="{91B963FF-5BA8-4B1C-8F77-75057C5857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989532" y="6268043"/>
            <a:ext cx="1587153" cy="395272"/>
          </a:xfrm>
          <a:prstGeom prst="rect">
            <a:avLst/>
          </a:prstGeom>
        </p:spPr>
      </p:pic>
      <p:sp>
        <p:nvSpPr>
          <p:cNvPr id="9" name="ZoneTexte 8">
            <a:extLst>
              <a:ext uri="{FF2B5EF4-FFF2-40B4-BE49-F238E27FC236}">
                <a16:creationId xmlns:a16="http://schemas.microsoft.com/office/drawing/2014/main" id="{9F534058-EEEB-4AD1-9139-1380907E4B60}"/>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0" name="Rectangle 9">
            <a:extLst>
              <a:ext uri="{FF2B5EF4-FFF2-40B4-BE49-F238E27FC236}">
                <a16:creationId xmlns:a16="http://schemas.microsoft.com/office/drawing/2014/main" id="{41B87282-3191-405E-89F7-08B13818FBCA}"/>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11" name="Text Placeholder 4">
            <a:extLst>
              <a:ext uri="{FF2B5EF4-FFF2-40B4-BE49-F238E27FC236}">
                <a16:creationId xmlns:a16="http://schemas.microsoft.com/office/drawing/2014/main" id="{6C11D9C6-AFBD-4E90-B330-3AFBFE065689}"/>
              </a:ext>
            </a:extLst>
          </p:cNvPr>
          <p:cNvSpPr>
            <a:spLocks noGrp="1"/>
          </p:cNvSpPr>
          <p:nvPr>
            <p:ph type="body" sz="quarter" idx="10" hasCustomPrompt="1"/>
          </p:nvPr>
        </p:nvSpPr>
        <p:spPr>
          <a:xfrm>
            <a:off x="720183" y="2052084"/>
            <a:ext cx="4653922" cy="4074456"/>
          </a:xfrm>
        </p:spPr>
        <p:txBody>
          <a:bodyPr lIns="75600" tIns="75600" rIns="75600" bIns="75600">
            <a:normAutofit/>
          </a:bodyPr>
          <a:lstStyle>
            <a:lvl1pPr marL="265113" indent="-265113">
              <a:defRPr/>
            </a:lvl1pPr>
            <a:lvl2pPr marL="541338" indent="-276225">
              <a:defRPr/>
            </a:lvl2pPr>
          </a:lstStyle>
          <a:p>
            <a:pPr lvl="0"/>
            <a:r>
              <a:rPr lang="nb-NO" noProof="0"/>
              <a:t>Tekst – Tahoma 18pt</a:t>
            </a:r>
          </a:p>
          <a:p>
            <a:pPr lvl="1"/>
            <a:r>
              <a:rPr lang="nb-NO" noProof="0"/>
              <a:t>Andre nivå</a:t>
            </a:r>
          </a:p>
        </p:txBody>
      </p:sp>
    </p:spTree>
    <p:extLst>
      <p:ext uri="{BB962C8B-B14F-4D97-AF65-F5344CB8AC3E}">
        <p14:creationId xmlns:p14="http://schemas.microsoft.com/office/powerpoint/2010/main" val="1710306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sett inn bilde">
    <p:spTree>
      <p:nvGrpSpPr>
        <p:cNvPr id="1" name=""/>
        <p:cNvGrpSpPr/>
        <p:nvPr/>
      </p:nvGrpSpPr>
      <p:grpSpPr>
        <a:xfrm>
          <a:off x="0" y="0"/>
          <a:ext cx="0" cy="0"/>
          <a:chOff x="0" y="0"/>
          <a:chExt cx="0" cy="0"/>
        </a:xfrm>
      </p:grpSpPr>
      <p:sp>
        <p:nvSpPr>
          <p:cNvPr id="8" name="Espace réservé du titre 1">
            <a:extLst>
              <a:ext uri="{FF2B5EF4-FFF2-40B4-BE49-F238E27FC236}">
                <a16:creationId xmlns:a16="http://schemas.microsoft.com/office/drawing/2014/main" id="{6F011C0E-0C4A-4057-BB1D-C512D97D47B1}"/>
              </a:ext>
            </a:extLst>
          </p:cNvPr>
          <p:cNvSpPr>
            <a:spLocks noGrp="1"/>
          </p:cNvSpPr>
          <p:nvPr>
            <p:ph type="title" hasCustomPrompt="1"/>
          </p:nvPr>
        </p:nvSpPr>
        <p:spPr>
          <a:xfrm>
            <a:off x="6816516" y="739140"/>
            <a:ext cx="4654968" cy="1025492"/>
          </a:xfrm>
          <a:prstGeom prst="rect">
            <a:avLst/>
          </a:prstGeom>
        </p:spPr>
        <p:txBody>
          <a:bodyPr vert="horz" lIns="0" tIns="0" rIns="0" bIns="0" rtlCol="0" anchor="t">
            <a:normAutofit/>
          </a:bodyPr>
          <a:lstStyle>
            <a:lvl1pPr>
              <a:defRPr/>
            </a:lvl1pPr>
          </a:lstStyle>
          <a:p>
            <a:r>
              <a:rPr lang="nb-NO" noProof="0"/>
              <a:t>Tittel</a:t>
            </a:r>
          </a:p>
        </p:txBody>
      </p:sp>
      <p:sp>
        <p:nvSpPr>
          <p:cNvPr id="11" name="Espace réservé pour une image  2">
            <a:extLst>
              <a:ext uri="{FF2B5EF4-FFF2-40B4-BE49-F238E27FC236}">
                <a16:creationId xmlns:a16="http://schemas.microsoft.com/office/drawing/2014/main" id="{1497C9C0-21CA-4A38-91B6-677370471E24}"/>
              </a:ext>
            </a:extLst>
          </p:cNvPr>
          <p:cNvSpPr>
            <a:spLocks noGrp="1"/>
          </p:cNvSpPr>
          <p:nvPr>
            <p:ph type="pic" idx="24" hasCustomPrompt="1"/>
          </p:nvPr>
        </p:nvSpPr>
        <p:spPr>
          <a:xfrm>
            <a:off x="0" y="0"/>
            <a:ext cx="6096000" cy="6858000"/>
          </a:xfrm>
          <a:solidFill>
            <a:schemeClr val="bg1">
              <a:lumMod val="95000"/>
            </a:schemeClr>
          </a:solidFill>
        </p:spPr>
        <p:txBody>
          <a:bodyPr anchor="ctr"/>
          <a:lstStyle>
            <a:lvl1pPr marL="0" indent="0" algn="ctr">
              <a:buNone/>
              <a:defRPr sz="1400" b="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noProof="0"/>
              <a:t>Klikk på ikonet for å legge til bilde </a:t>
            </a:r>
          </a:p>
        </p:txBody>
      </p:sp>
      <p:sp>
        <p:nvSpPr>
          <p:cNvPr id="9" name="ZoneTexte 8">
            <a:extLst>
              <a:ext uri="{FF2B5EF4-FFF2-40B4-BE49-F238E27FC236}">
                <a16:creationId xmlns:a16="http://schemas.microsoft.com/office/drawing/2014/main" id="{E920C92E-BE9C-4F02-905B-42F0B7ED3391}"/>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0" name="Rectangle 9">
            <a:extLst>
              <a:ext uri="{FF2B5EF4-FFF2-40B4-BE49-F238E27FC236}">
                <a16:creationId xmlns:a16="http://schemas.microsoft.com/office/drawing/2014/main" id="{864835D3-F912-41CC-9971-B9D5FD7E065E}"/>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7" name="Text Placeholder 4">
            <a:extLst>
              <a:ext uri="{FF2B5EF4-FFF2-40B4-BE49-F238E27FC236}">
                <a16:creationId xmlns:a16="http://schemas.microsoft.com/office/drawing/2014/main" id="{F0C88A4F-4E14-4194-9E8A-ABBD04A94FEC}"/>
              </a:ext>
            </a:extLst>
          </p:cNvPr>
          <p:cNvSpPr>
            <a:spLocks noGrp="1"/>
          </p:cNvSpPr>
          <p:nvPr>
            <p:ph type="body" sz="quarter" idx="10" hasCustomPrompt="1"/>
          </p:nvPr>
        </p:nvSpPr>
        <p:spPr>
          <a:xfrm>
            <a:off x="6823291" y="2052084"/>
            <a:ext cx="4653922" cy="4074456"/>
          </a:xfrm>
        </p:spPr>
        <p:txBody>
          <a:bodyPr lIns="75600" tIns="75600" rIns="75600" bIns="75600">
            <a:normAutofit/>
          </a:bodyPr>
          <a:lstStyle>
            <a:lvl1pPr marL="265113" indent="-265113">
              <a:defRPr/>
            </a:lvl1pPr>
            <a:lvl2pPr marL="541338" indent="-276225">
              <a:defRPr/>
            </a:lvl2pPr>
          </a:lstStyle>
          <a:p>
            <a:pPr lvl="0"/>
            <a:r>
              <a:rPr lang="nb-NO" noProof="0"/>
              <a:t>Tekst – Tahoma 18pt</a:t>
            </a:r>
          </a:p>
          <a:p>
            <a:pPr lvl="1"/>
            <a:r>
              <a:rPr lang="nb-NO" noProof="0"/>
              <a:t>Andre nivå</a:t>
            </a:r>
          </a:p>
        </p:txBody>
      </p:sp>
    </p:spTree>
    <p:extLst>
      <p:ext uri="{BB962C8B-B14F-4D97-AF65-F5344CB8AC3E}">
        <p14:creationId xmlns:p14="http://schemas.microsoft.com/office/powerpoint/2010/main" val="876768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ekst grå bakgrunn">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7ADCB2-0352-46F1-AE02-B38AE6186747}"/>
              </a:ext>
            </a:extLst>
          </p:cNvPr>
          <p:cNvPicPr>
            <a:picLocks noChangeAspect="1"/>
          </p:cNvPicPr>
          <p:nvPr userDrawn="1"/>
        </p:nvPicPr>
        <p:blipFill rotWithShape="1">
          <a:blip r:embed="rId2"/>
          <a:srcRect t="10057" b="33653"/>
          <a:stretch/>
        </p:blipFill>
        <p:spPr>
          <a:xfrm flipH="1" flipV="1">
            <a:off x="-1668" y="0"/>
            <a:ext cx="12193113" cy="6858000"/>
          </a:xfrm>
          <a:prstGeom prst="rect">
            <a:avLst/>
          </a:prstGeom>
        </p:spPr>
      </p:pic>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solidFill>
                  <a:schemeClr val="tx1"/>
                </a:solidFill>
              </a:defRPr>
            </a:lvl1pPr>
          </a:lstStyle>
          <a:p>
            <a:r>
              <a:rPr lang="nb-NO" noProof="0"/>
              <a:t>Tittel</a:t>
            </a:r>
          </a:p>
        </p:txBody>
      </p:sp>
      <p:pic>
        <p:nvPicPr>
          <p:cNvPr id="9" name="Image 9">
            <a:extLst>
              <a:ext uri="{FF2B5EF4-FFF2-40B4-BE49-F238E27FC236}">
                <a16:creationId xmlns:a16="http://schemas.microsoft.com/office/drawing/2014/main" id="{C7094BAA-B061-4033-A5AA-F1C3D20765E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89532" y="6268043"/>
            <a:ext cx="1587153" cy="395272"/>
          </a:xfrm>
          <a:prstGeom prst="rect">
            <a:avLst/>
          </a:prstGeom>
        </p:spPr>
      </p:pic>
      <p:sp>
        <p:nvSpPr>
          <p:cNvPr id="14" name="ZoneTexte 8">
            <a:extLst>
              <a:ext uri="{FF2B5EF4-FFF2-40B4-BE49-F238E27FC236}">
                <a16:creationId xmlns:a16="http://schemas.microsoft.com/office/drawing/2014/main" id="{A2CE01E7-48C4-4553-86FC-DE382D811F33}"/>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5" name="Rectangle 14">
            <a:extLst>
              <a:ext uri="{FF2B5EF4-FFF2-40B4-BE49-F238E27FC236}">
                <a16:creationId xmlns:a16="http://schemas.microsoft.com/office/drawing/2014/main" id="{4314C82F-96D2-4806-8AC2-E48ACB55A890}"/>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8" name="Text Placeholder 4">
            <a:extLst>
              <a:ext uri="{FF2B5EF4-FFF2-40B4-BE49-F238E27FC236}">
                <a16:creationId xmlns:a16="http://schemas.microsoft.com/office/drawing/2014/main" id="{2E0E9D1C-1B1C-495F-9CB1-46189C605EEE}"/>
              </a:ext>
            </a:extLst>
          </p:cNvPr>
          <p:cNvSpPr>
            <a:spLocks noGrp="1"/>
          </p:cNvSpPr>
          <p:nvPr>
            <p:ph type="body" sz="quarter" idx="10" hasCustomPrompt="1"/>
          </p:nvPr>
        </p:nvSpPr>
        <p:spPr>
          <a:xfrm>
            <a:off x="720183" y="1587610"/>
            <a:ext cx="10749412" cy="4538931"/>
          </a:xfrm>
        </p:spPr>
        <p:txBody>
          <a:bodyPr lIns="75600" tIns="75600" rIns="75600" bIns="75600">
            <a:normAutofit/>
          </a:bodyPr>
          <a:lstStyle>
            <a:lvl1pPr marL="265113" indent="-265113">
              <a:defRPr/>
            </a:lvl1pPr>
            <a:lvl2pPr marL="541338" indent="-276225">
              <a:defRPr/>
            </a:lvl2pPr>
          </a:lstStyle>
          <a:p>
            <a:pPr lvl="0"/>
            <a:r>
              <a:rPr lang="nb-NO" noProof="0"/>
              <a:t>Tekst – Tahoma 18pt</a:t>
            </a:r>
          </a:p>
          <a:p>
            <a:pPr lvl="1"/>
            <a:r>
              <a:rPr lang="nb-NO" noProof="0"/>
              <a:t>Andre nivå</a:t>
            </a:r>
          </a:p>
        </p:txBody>
      </p:sp>
    </p:spTree>
    <p:extLst>
      <p:ext uri="{BB962C8B-B14F-4D97-AF65-F5344CB8AC3E}">
        <p14:creationId xmlns:p14="http://schemas.microsoft.com/office/powerpoint/2010/main" val="3839027086"/>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739140"/>
            <a:ext cx="10751504" cy="546000"/>
          </a:xfrm>
          <a:prstGeom prst="rect">
            <a:avLst/>
          </a:prstGeom>
        </p:spPr>
        <p:txBody>
          <a:bodyPr vert="horz" lIns="0" tIns="0" rIns="0" bIns="0" rtlCol="0" anchor="t">
            <a:normAutofit/>
          </a:bodyPr>
          <a:lstStyle/>
          <a:p>
            <a:r>
              <a:rPr lang="nb-NO" noProof="0"/>
              <a:t>Tittel</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1662545"/>
            <a:ext cx="10751504" cy="4456315"/>
          </a:xfrm>
          <a:prstGeom prst="rect">
            <a:avLst/>
          </a:prstGeom>
        </p:spPr>
        <p:txBody>
          <a:bodyPr vert="horz" lIns="0" tIns="0" rIns="0" bIns="0" rtlCol="0">
            <a:normAutofit/>
          </a:bodyPr>
          <a:lstStyle/>
          <a:p>
            <a:pPr lvl="0"/>
            <a:r>
              <a:rPr lang="nb-NO" noProof="0"/>
              <a:t>Tekst – Tahoma 18pt</a:t>
            </a:r>
          </a:p>
          <a:p>
            <a:pPr lvl="1"/>
            <a:r>
              <a:rPr lang="nb-NO" noProof="0"/>
              <a:t>Andre nivå</a:t>
            </a:r>
          </a:p>
          <a:p>
            <a:pPr lvl="2"/>
            <a:r>
              <a:rPr lang="nb-NO" noProof="0"/>
              <a:t>Tredje nivå</a:t>
            </a:r>
          </a:p>
          <a:p>
            <a:pPr lvl="3"/>
            <a:r>
              <a:rPr lang="nb-NO" noProof="0"/>
              <a:t>Fjerde nivå</a:t>
            </a:r>
          </a:p>
          <a:p>
            <a:pPr lvl="4"/>
            <a:r>
              <a:rPr lang="nb-NO" noProof="0"/>
              <a:t>		</a:t>
            </a:r>
          </a:p>
          <a:p>
            <a:pPr lvl="3"/>
            <a:endParaRPr lang="nb-NO" noProof="0"/>
          </a:p>
          <a:p>
            <a:pPr lvl="2"/>
            <a:endParaRPr lang="nb-NO" noProof="0"/>
          </a:p>
        </p:txBody>
      </p:sp>
      <p:pic>
        <p:nvPicPr>
          <p:cNvPr id="10" name="Image 9"/>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a:off x="9989532" y="6268043"/>
            <a:ext cx="1587153" cy="395272"/>
          </a:xfrm>
          <a:prstGeom prst="rect">
            <a:avLst/>
          </a:prstGeom>
        </p:spPr>
      </p:pic>
      <p:sp>
        <p:nvSpPr>
          <p:cNvPr id="5" name="TextBox 4">
            <a:extLst>
              <a:ext uri="{FF2B5EF4-FFF2-40B4-BE49-F238E27FC236}">
                <a16:creationId xmlns:a16="http://schemas.microsoft.com/office/drawing/2014/main" id="{61CB9381-E012-D66A-B5E9-B3DBA96265A9}"/>
              </a:ext>
            </a:extLst>
          </p:cNvPr>
          <p:cNvSpPr txBox="1"/>
          <p:nvPr>
            <p:extLst>
              <p:ext uri="{1162E1C5-73C7-4A58-AE30-91384D911F3F}">
                <p184:classification xmlns:p184="http://schemas.microsoft.com/office/powerpoint/2018/4/main" val="ftr"/>
              </p:ext>
            </p:extLst>
          </p:nvPr>
        </p:nvSpPr>
        <p:spPr>
          <a:xfrm>
            <a:off x="0" y="6720840"/>
            <a:ext cx="700088" cy="137160"/>
          </a:xfrm>
          <a:prstGeom prst="rect">
            <a:avLst/>
          </a:prstGeom>
        </p:spPr>
        <p:txBody>
          <a:bodyPr horzOverflow="overflow" lIns="0" tIns="0" rIns="0" bIns="0">
            <a:spAutoFit/>
          </a:bodyPr>
          <a:lstStyle/>
          <a:p>
            <a:pPr algn="l"/>
            <a:r>
              <a:rPr lang="en-US" sz="900">
                <a:solidFill>
                  <a:srgbClr val="CF022B"/>
                </a:solidFill>
                <a:latin typeface="Calibri" panose="020F0502020204030204" pitchFamily="34" charset="0"/>
                <a:cs typeface="Calibri" panose="020F0502020204030204" pitchFamily="34" charset="0"/>
              </a:rPr>
              <a:t>C2 - Restricted</a:t>
            </a:r>
          </a:p>
        </p:txBody>
      </p:sp>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43" r:id="rId3"/>
    <p:sldLayoutId id="2147483740" r:id="rId4"/>
    <p:sldLayoutId id="2147483741" r:id="rId5"/>
    <p:sldLayoutId id="2147483760" r:id="rId6"/>
    <p:sldLayoutId id="2147483709" r:id="rId7"/>
    <p:sldLayoutId id="2147483739" r:id="rId8"/>
    <p:sldLayoutId id="2147483746" r:id="rId9"/>
    <p:sldLayoutId id="2147483703" r:id="rId10"/>
    <p:sldLayoutId id="2147483730" r:id="rId11"/>
    <p:sldLayoutId id="2147483731" r:id="rId12"/>
    <p:sldLayoutId id="2147483732" r:id="rId13"/>
    <p:sldLayoutId id="2147483761" r:id="rId14"/>
    <p:sldLayoutId id="2147483785" r:id="rId15"/>
    <p:sldLayoutId id="2147483735" r:id="rId16"/>
    <p:sldLayoutId id="2147483769" r:id="rId17"/>
    <p:sldLayoutId id="2147483770" r:id="rId18"/>
    <p:sldLayoutId id="2147483738" r:id="rId19"/>
    <p:sldLayoutId id="2147483737" r:id="rId20"/>
    <p:sldLayoutId id="2147483706" r:id="rId21"/>
    <p:sldLayoutId id="2147483776" r:id="rId22"/>
    <p:sldLayoutId id="2147483707" r:id="rId23"/>
    <p:sldLayoutId id="2147483771" r:id="rId24"/>
    <p:sldLayoutId id="2147483667" r:id="rId25"/>
    <p:sldLayoutId id="2147483671" r:id="rId26"/>
    <p:sldLayoutId id="2147483669" r:id="rId27"/>
    <p:sldLayoutId id="2147483673" r:id="rId28"/>
    <p:sldLayoutId id="2147483668" r:id="rId29"/>
    <p:sldLayoutId id="2147483756" r:id="rId30"/>
    <p:sldLayoutId id="2147483765" r:id="rId31"/>
    <p:sldLayoutId id="2147483766" r:id="rId32"/>
    <p:sldLayoutId id="2147483767" r:id="rId33"/>
    <p:sldLayoutId id="2147483690" r:id="rId34"/>
    <p:sldLayoutId id="2147483689" r:id="rId35"/>
    <p:sldLayoutId id="2147483713" r:id="rId36"/>
    <p:sldLayoutId id="2147483717" r:id="rId37"/>
    <p:sldLayoutId id="2147483718" r:id="rId38"/>
    <p:sldLayoutId id="2147483751" r:id="rId39"/>
    <p:sldLayoutId id="2147483758" r:id="rId40"/>
    <p:sldLayoutId id="2147483768" r:id="rId41"/>
    <p:sldLayoutId id="2147483777" r:id="rId42"/>
    <p:sldLayoutId id="2147483778" r:id="rId43"/>
    <p:sldLayoutId id="2147483779" r:id="rId44"/>
    <p:sldLayoutId id="2147483782" r:id="rId45"/>
    <p:sldLayoutId id="2147483786" r:id="rId46"/>
    <p:sldLayoutId id="2147483787" r:id="rId47"/>
    <p:sldLayoutId id="2147483788" r:id="rId48"/>
    <p:sldLayoutId id="2147483789" r:id="rId49"/>
  </p:sldLayoutIdLst>
  <p:hf hdr="0" dt="0"/>
  <p:txStyles>
    <p:titleStyle>
      <a:lvl1pPr algn="l" defTabSz="914400" rtl="0" eaLnBrk="1" latinLnBrk="0" hangingPunct="1">
        <a:lnSpc>
          <a:spcPct val="100000"/>
        </a:lnSpc>
        <a:spcBef>
          <a:spcPts val="600"/>
        </a:spcBef>
        <a:buNone/>
        <a:defRPr sz="3000" b="1" kern="1200">
          <a:solidFill>
            <a:schemeClr val="tx1"/>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tx1"/>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damyordan/cve-2019-1003000-jenkins-rce-poc"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8.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8.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NSSI-FR/bmc-tools" TargetMode="External"/><Relationship Id="rId2" Type="http://schemas.openxmlformats.org/officeDocument/2006/relationships/image" Target="../media/image39.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4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cisa.gov/known-exploited-vulnerabilities-catalog" TargetMode="External"/><Relationship Id="rId2" Type="http://schemas.openxmlformats.org/officeDocument/2006/relationships/image" Target="../media/image48.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hyperlink" Target="mailto:Marius.sandbu@soprasteria.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assets.sophos.com/X24WTUEQ/at/4zpw59pnkpxxnhfhgj9bxgj9/sophos-state-of-ransomware-2022-wp.pdf" TargetMode="External"/><Relationship Id="rId2" Type="http://schemas.openxmlformats.org/officeDocument/2006/relationships/image" Target="../media/image15.png"/><Relationship Id="rId1" Type="http://schemas.openxmlformats.org/officeDocument/2006/relationships/slideLayout" Target="../slideLayouts/slideLayout19.xml"/><Relationship Id="rId4" Type="http://schemas.openxmlformats.org/officeDocument/2006/relationships/image" Target="../media/image1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bit.ly/sikkerasr" TargetMode="External"/><Relationship Id="rId1" Type="http://schemas.openxmlformats.org/officeDocument/2006/relationships/slideLayout" Target="../slideLayouts/slideLayout49.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bit.ly/antivirustesting" TargetMode="External"/><Relationship Id="rId1" Type="http://schemas.openxmlformats.org/officeDocument/2006/relationships/slideLayout" Target="../slideLayouts/slideLayout49.xml"/><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hyperlink" Target="https://learn.microsoft.com/en-us/windows-server/identity/ad-ds/plan/security-best-practices/audit-policy-recommendations" TargetMode="Externa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3" Type="http://schemas.openxmlformats.org/officeDocument/2006/relationships/hyperlink" Target="https://www.emsisoft.com/ransomware-decryption-tools/free-download" TargetMode="External"/><Relationship Id="rId2" Type="http://schemas.openxmlformats.org/officeDocument/2006/relationships/hyperlink" Target="https://id-ransomware.malwarehunterteam.com/" TargetMode="External"/><Relationship Id="rId1" Type="http://schemas.openxmlformats.org/officeDocument/2006/relationships/slideLayout" Target="../slideLayouts/slideLayout1.xml"/><Relationship Id="rId6" Type="http://schemas.openxmlformats.org/officeDocument/2006/relationships/hyperlink" Target="https://trusselsky.no/posts/ransomware/" TargetMode="External"/><Relationship Id="rId5" Type="http://schemas.openxmlformats.org/officeDocument/2006/relationships/hyperlink" Target="https://www.cisa.gov/known-exploited-vulnerabilities-catalog" TargetMode="External"/><Relationship Id="rId4" Type="http://schemas.openxmlformats.org/officeDocument/2006/relationships/hyperlink" Target="https://noransom.kaspersky.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microsoft.github.io/Threat-Matrix-for-Kubernetes/" TargetMode="External"/><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sighupio/permission-manager" TargetMode="External"/><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hyperlink" Target="https://pinniped.dev/" TargetMode="External"/><Relationship Id="rId4" Type="http://schemas.openxmlformats.org/officeDocument/2006/relationships/hyperlink" Target="https://github.com/dexidp/dex"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hyperlink" Target="https://github.com/FairwindsOps/pluto"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6.xml"/><Relationship Id="rId6" Type="http://schemas.openxmlformats.org/officeDocument/2006/relationships/hyperlink" Target="https://www.microsoft.com/en-us/security/blog/2023/01/26/2023-identity-security-trends-and-solutions-from-microsoft/"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4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unit42.paloaltonetworks.com/newly-registered-domains-malicious-abuse-by-bad-actors/" TargetMode="External"/><Relationship Id="rId1" Type="http://schemas.openxmlformats.org/officeDocument/2006/relationships/slideLayout" Target="../slideLayouts/slideLayout48.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90F77F3-0788-6F2A-3AEB-B598336E6C54}"/>
              </a:ext>
            </a:extLst>
          </p:cNvPr>
          <p:cNvSpPr>
            <a:spLocks noGrp="1"/>
          </p:cNvSpPr>
          <p:nvPr>
            <p:ph type="subTitle" idx="1"/>
          </p:nvPr>
        </p:nvSpPr>
        <p:spPr>
          <a:xfrm>
            <a:off x="719138" y="3785955"/>
            <a:ext cx="6120000" cy="954658"/>
          </a:xfrm>
        </p:spPr>
        <p:txBody>
          <a:bodyPr>
            <a:normAutofit/>
          </a:bodyPr>
          <a:lstStyle/>
          <a:p>
            <a:r>
              <a:rPr lang="nb-NO" sz="2400" b="1"/>
              <a:t>Marius Sandbu </a:t>
            </a:r>
            <a:br>
              <a:rPr lang="nb-NO" sz="2400"/>
            </a:br>
            <a:r>
              <a:rPr lang="nb-NO" sz="2400"/>
              <a:t>Skyevangelist @ Sopra Steria</a:t>
            </a:r>
            <a:endParaRPr lang="en-NO" sz="2400"/>
          </a:p>
        </p:txBody>
      </p:sp>
      <p:sp>
        <p:nvSpPr>
          <p:cNvPr id="6" name="Tittel 5">
            <a:extLst>
              <a:ext uri="{FF2B5EF4-FFF2-40B4-BE49-F238E27FC236}">
                <a16:creationId xmlns:a16="http://schemas.microsoft.com/office/drawing/2014/main" id="{CBD2949D-0099-8842-DB8E-2AA38556378B}"/>
              </a:ext>
            </a:extLst>
          </p:cNvPr>
          <p:cNvSpPr>
            <a:spLocks noGrp="1"/>
          </p:cNvSpPr>
          <p:nvPr>
            <p:ph type="ctrTitle"/>
          </p:nvPr>
        </p:nvSpPr>
        <p:spPr/>
        <p:txBody>
          <a:bodyPr/>
          <a:lstStyle/>
          <a:p>
            <a:r>
              <a:rPr lang="nb-NO" sz="4000">
                <a:solidFill>
                  <a:schemeClr val="tx1">
                    <a:lumMod val="50000"/>
                  </a:schemeClr>
                </a:solidFill>
              </a:rPr>
              <a:t>Det var en gang et cyberangrep</a:t>
            </a:r>
            <a:endParaRPr lang="nb-NO"/>
          </a:p>
        </p:txBody>
      </p:sp>
    </p:spTree>
    <p:extLst>
      <p:ext uri="{BB962C8B-B14F-4D97-AF65-F5344CB8AC3E}">
        <p14:creationId xmlns:p14="http://schemas.microsoft.com/office/powerpoint/2010/main" val="1608645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3D4799-767F-5F4F-AD83-A0A85AB1FEFE}"/>
              </a:ext>
            </a:extLst>
          </p:cNvPr>
          <p:cNvSpPr>
            <a:spLocks noGrp="1"/>
          </p:cNvSpPr>
          <p:nvPr>
            <p:ph type="title"/>
          </p:nvPr>
        </p:nvSpPr>
        <p:spPr>
          <a:xfrm>
            <a:off x="719137" y="309852"/>
            <a:ext cx="10751503" cy="750017"/>
          </a:xfrm>
        </p:spPr>
        <p:txBody>
          <a:bodyPr>
            <a:normAutofit/>
          </a:bodyPr>
          <a:lstStyle/>
          <a:p>
            <a:pPr algn="ctr"/>
            <a:r>
              <a:rPr lang="en-GB" sz="2800" err="1"/>
              <a:t>Ikke</a:t>
            </a:r>
            <a:r>
              <a:rPr lang="en-GB" sz="2800"/>
              <a:t> alle </a:t>
            </a:r>
            <a:r>
              <a:rPr lang="en-GB" sz="2800" err="1"/>
              <a:t>angrep</a:t>
            </a:r>
            <a:r>
              <a:rPr lang="en-GB" sz="2800"/>
              <a:t> </a:t>
            </a:r>
            <a:r>
              <a:rPr lang="en-GB" sz="2800" err="1"/>
              <a:t>som</a:t>
            </a:r>
            <a:r>
              <a:rPr lang="en-GB" sz="2800"/>
              <a:t> er like </a:t>
            </a:r>
            <a:r>
              <a:rPr lang="en-GB" sz="2800" err="1"/>
              <a:t>alvorlige</a:t>
            </a:r>
            <a:r>
              <a:rPr lang="en-GB" sz="2800"/>
              <a:t>…</a:t>
            </a:r>
          </a:p>
        </p:txBody>
      </p:sp>
      <p:pic>
        <p:nvPicPr>
          <p:cNvPr id="6" name="Picture 2" descr="https://i0.wp.com/i.imgur.com/lqdvA9B.png?zoom=1.125&amp;w=660&amp;ssl=1">
            <a:extLst>
              <a:ext uri="{FF2B5EF4-FFF2-40B4-BE49-F238E27FC236}">
                <a16:creationId xmlns:a16="http://schemas.microsoft.com/office/drawing/2014/main" id="{A224DF42-22A8-3BB6-536E-0EA100704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344" y="1226698"/>
            <a:ext cx="7836320" cy="30234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i2.wp.com/i.imgur.com/eKIVMPq.png?zoom=1.125&amp;w=660&amp;ssl=1">
            <a:extLst>
              <a:ext uri="{FF2B5EF4-FFF2-40B4-BE49-F238E27FC236}">
                <a16:creationId xmlns:a16="http://schemas.microsoft.com/office/drawing/2014/main" id="{E904730F-ADC7-C71A-1A76-1194CDBF92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3139" y="2274700"/>
            <a:ext cx="10131058" cy="33566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i1.wp.com/i.imgur.com/BBBD4SO.png?zoom=1.125&amp;w=660&amp;ssl=1">
            <a:extLst>
              <a:ext uri="{FF2B5EF4-FFF2-40B4-BE49-F238E27FC236}">
                <a16:creationId xmlns:a16="http://schemas.microsoft.com/office/drawing/2014/main" id="{415A472E-8E95-D9A5-B935-CD2A247F7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428" y="3318235"/>
            <a:ext cx="11905143" cy="289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21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3D4799-767F-5F4F-AD83-A0A85AB1FEFE}"/>
              </a:ext>
            </a:extLst>
          </p:cNvPr>
          <p:cNvSpPr>
            <a:spLocks noGrp="1"/>
          </p:cNvSpPr>
          <p:nvPr>
            <p:ph type="title"/>
          </p:nvPr>
        </p:nvSpPr>
        <p:spPr>
          <a:xfrm>
            <a:off x="719137" y="309852"/>
            <a:ext cx="10751503" cy="750017"/>
          </a:xfrm>
        </p:spPr>
        <p:txBody>
          <a:bodyPr>
            <a:normAutofit/>
          </a:bodyPr>
          <a:lstStyle/>
          <a:p>
            <a:pPr algn="ctr"/>
            <a:r>
              <a:rPr lang="en-GB" sz="2800" err="1"/>
              <a:t>Ikke</a:t>
            </a:r>
            <a:r>
              <a:rPr lang="en-GB" sz="2800"/>
              <a:t> alle </a:t>
            </a:r>
            <a:r>
              <a:rPr lang="en-GB" sz="2800" err="1"/>
              <a:t>angrep</a:t>
            </a:r>
            <a:r>
              <a:rPr lang="en-GB" sz="2800"/>
              <a:t> </a:t>
            </a:r>
            <a:r>
              <a:rPr lang="en-GB" sz="2800" err="1"/>
              <a:t>som</a:t>
            </a:r>
            <a:r>
              <a:rPr lang="en-GB" sz="2800"/>
              <a:t> er like </a:t>
            </a:r>
            <a:r>
              <a:rPr lang="en-GB" sz="2800" err="1"/>
              <a:t>alvorlige</a:t>
            </a:r>
            <a:r>
              <a:rPr lang="en-GB" sz="2800"/>
              <a:t> …</a:t>
            </a:r>
          </a:p>
        </p:txBody>
      </p:sp>
      <p:sp>
        <p:nvSpPr>
          <p:cNvPr id="2" name="Rectangle 1">
            <a:extLst>
              <a:ext uri="{FF2B5EF4-FFF2-40B4-BE49-F238E27FC236}">
                <a16:creationId xmlns:a16="http://schemas.microsoft.com/office/drawing/2014/main" id="{5493A2E4-15E3-15A9-6CAD-32E3ED3F27F8}"/>
              </a:ext>
            </a:extLst>
          </p:cNvPr>
          <p:cNvSpPr/>
          <p:nvPr/>
        </p:nvSpPr>
        <p:spPr>
          <a:xfrm>
            <a:off x="856034" y="1374844"/>
            <a:ext cx="2367064" cy="849548"/>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Sårbarhet</a:t>
            </a:r>
            <a:br>
              <a:rPr lang="nb-NO" dirty="0">
                <a:solidFill>
                  <a:schemeClr val="bg1"/>
                </a:solidFill>
              </a:rPr>
            </a:br>
            <a:r>
              <a:rPr lang="nb-NO" dirty="0">
                <a:solidFill>
                  <a:schemeClr val="bg1"/>
                </a:solidFill>
              </a:rPr>
              <a:t>CVE-2019-1003000</a:t>
            </a:r>
            <a:endParaRPr lang="en-US" dirty="0">
              <a:solidFill>
                <a:schemeClr val="bg1"/>
              </a:solidFill>
            </a:endParaRPr>
          </a:p>
        </p:txBody>
      </p:sp>
      <p:sp>
        <p:nvSpPr>
          <p:cNvPr id="4" name="Rectangle 3">
            <a:extLst>
              <a:ext uri="{FF2B5EF4-FFF2-40B4-BE49-F238E27FC236}">
                <a16:creationId xmlns:a16="http://schemas.microsoft.com/office/drawing/2014/main" id="{DA2CD00E-56E2-C6F2-1727-9AE621E1500C}"/>
              </a:ext>
            </a:extLst>
          </p:cNvPr>
          <p:cNvSpPr/>
          <p:nvPr/>
        </p:nvSpPr>
        <p:spPr>
          <a:xfrm>
            <a:off x="856034" y="2383278"/>
            <a:ext cx="2367064" cy="159209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a:solidFill>
                  <a:schemeClr val="bg1"/>
                </a:solidFill>
              </a:rPr>
              <a:t>Svakhet som kan få uautentisert brukere til å kjøre egendefinert jar innhold som root  </a:t>
            </a:r>
            <a:endParaRPr lang="en-US">
              <a:solidFill>
                <a:schemeClr val="bg1"/>
              </a:solidFill>
            </a:endParaRPr>
          </a:p>
        </p:txBody>
      </p:sp>
      <p:sp>
        <p:nvSpPr>
          <p:cNvPr id="8" name="Rectangle 7">
            <a:extLst>
              <a:ext uri="{FF2B5EF4-FFF2-40B4-BE49-F238E27FC236}">
                <a16:creationId xmlns:a16="http://schemas.microsoft.com/office/drawing/2014/main" id="{40D540AA-F4DE-C788-CE05-59B86CEDA3B9}"/>
              </a:ext>
            </a:extLst>
          </p:cNvPr>
          <p:cNvSpPr/>
          <p:nvPr/>
        </p:nvSpPr>
        <p:spPr>
          <a:xfrm>
            <a:off x="856034" y="4231534"/>
            <a:ext cx="2367064" cy="1994168"/>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a:solidFill>
                  <a:schemeClr val="bg1"/>
                </a:solidFill>
              </a:rPr>
              <a:t>GitHub Poc </a:t>
            </a:r>
            <a:r>
              <a:rPr lang="en-US">
                <a:solidFill>
                  <a:schemeClr val="bg1"/>
                </a:solidFill>
                <a:hlinkClick r:id="rId3">
                  <a:extLst>
                    <a:ext uri="{A12FA001-AC4F-418D-AE19-62706E023703}">
                      <ahyp:hlinkClr xmlns:ahyp="http://schemas.microsoft.com/office/drawing/2018/hyperlinkcolor" val="tx"/>
                    </a:ext>
                  </a:extLst>
                </a:hlinkClick>
              </a:rPr>
              <a:t>https://github.com/adamyordan/cve-2019-1003000-jenkins-rce-poc</a:t>
            </a:r>
            <a:endParaRPr lang="en-US">
              <a:solidFill>
                <a:schemeClr val="bg1"/>
              </a:solidFill>
            </a:endParaRPr>
          </a:p>
        </p:txBody>
      </p:sp>
      <p:sp>
        <p:nvSpPr>
          <p:cNvPr id="13" name="Rectangle: Rounded Corners 12">
            <a:extLst>
              <a:ext uri="{FF2B5EF4-FFF2-40B4-BE49-F238E27FC236}">
                <a16:creationId xmlns:a16="http://schemas.microsoft.com/office/drawing/2014/main" id="{31500915-2167-CB6A-AC11-A4EF7D2E0C78}"/>
              </a:ext>
            </a:extLst>
          </p:cNvPr>
          <p:cNvSpPr/>
          <p:nvPr/>
        </p:nvSpPr>
        <p:spPr>
          <a:xfrm>
            <a:off x="3664084" y="1520759"/>
            <a:ext cx="2795081" cy="862519"/>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a:solidFill>
                  <a:schemeClr val="bg2">
                    <a:lumMod val="25000"/>
                  </a:schemeClr>
                </a:solidFill>
              </a:rPr>
              <a:t>Python exploit.py –url –username -password</a:t>
            </a:r>
            <a:endParaRPr lang="en-US" sz="2000">
              <a:solidFill>
                <a:schemeClr val="bg2">
                  <a:lumMod val="25000"/>
                </a:schemeClr>
              </a:solidFill>
            </a:endParaRPr>
          </a:p>
        </p:txBody>
      </p:sp>
      <p:sp>
        <p:nvSpPr>
          <p:cNvPr id="14" name="Rectangle: Rounded Corners 13">
            <a:extLst>
              <a:ext uri="{FF2B5EF4-FFF2-40B4-BE49-F238E27FC236}">
                <a16:creationId xmlns:a16="http://schemas.microsoft.com/office/drawing/2014/main" id="{CB1BCB09-6883-BBF8-F9F4-4A19BDC8AD2F}"/>
              </a:ext>
            </a:extLst>
          </p:cNvPr>
          <p:cNvSpPr/>
          <p:nvPr/>
        </p:nvSpPr>
        <p:spPr>
          <a:xfrm>
            <a:off x="5826867" y="2581074"/>
            <a:ext cx="3123574" cy="131680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bg2">
                    <a:lumMod val="25000"/>
                  </a:schemeClr>
                </a:solidFill>
              </a:rPr>
              <a:t>@Grab('org.buildobjects:jproc:2.2.3’) </a:t>
            </a:r>
            <a:br>
              <a:rPr lang="en-US" sz="2000">
                <a:solidFill>
                  <a:schemeClr val="bg2">
                    <a:lumMod val="25000"/>
                  </a:schemeClr>
                </a:solidFill>
              </a:rPr>
            </a:br>
            <a:r>
              <a:rPr lang="en-US" sz="2000">
                <a:solidFill>
                  <a:schemeClr val="bg2">
                    <a:lumMod val="25000"/>
                  </a:schemeClr>
                </a:solidFill>
              </a:rPr>
              <a:t>cat /</a:t>
            </a:r>
            <a:r>
              <a:rPr lang="en-US" sz="2000" err="1">
                <a:solidFill>
                  <a:schemeClr val="bg2">
                    <a:lumMod val="25000"/>
                  </a:schemeClr>
                </a:solidFill>
              </a:rPr>
              <a:t>etc</a:t>
            </a:r>
            <a:r>
              <a:rPr lang="en-US" sz="2000">
                <a:solidFill>
                  <a:schemeClr val="bg2">
                    <a:lumMod val="25000"/>
                  </a:schemeClr>
                </a:solidFill>
              </a:rPr>
              <a:t>/passwd </a:t>
            </a:r>
          </a:p>
        </p:txBody>
      </p:sp>
      <p:cxnSp>
        <p:nvCxnSpPr>
          <p:cNvPr id="16" name="Connector: Elbow 15">
            <a:extLst>
              <a:ext uri="{FF2B5EF4-FFF2-40B4-BE49-F238E27FC236}">
                <a16:creationId xmlns:a16="http://schemas.microsoft.com/office/drawing/2014/main" id="{2608993C-61BE-0D60-E2AA-997C0BDA9B02}"/>
              </a:ext>
            </a:extLst>
          </p:cNvPr>
          <p:cNvCxnSpPr>
            <a:cxnSpLocks/>
            <a:stCxn id="13" idx="2"/>
            <a:endCxn id="14" idx="1"/>
          </p:cNvCxnSpPr>
          <p:nvPr/>
        </p:nvCxnSpPr>
        <p:spPr>
          <a:xfrm rot="16200000" flipH="1">
            <a:off x="5016147" y="2428756"/>
            <a:ext cx="856199" cy="765242"/>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3C55DE1-B5A3-4BCA-7E4A-CD426D31AD21}"/>
              </a:ext>
            </a:extLst>
          </p:cNvPr>
          <p:cNvSpPr/>
          <p:nvPr/>
        </p:nvSpPr>
        <p:spPr>
          <a:xfrm>
            <a:off x="8488861" y="4338394"/>
            <a:ext cx="3123574" cy="7408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err="1">
                <a:solidFill>
                  <a:schemeClr val="bg2">
                    <a:lumMod val="25000"/>
                  </a:schemeClr>
                </a:solidFill>
              </a:rPr>
              <a:t>Innstaller</a:t>
            </a:r>
            <a:r>
              <a:rPr lang="en-US" sz="2000">
                <a:solidFill>
                  <a:schemeClr val="bg2">
                    <a:lumMod val="25000"/>
                  </a:schemeClr>
                </a:solidFill>
              </a:rPr>
              <a:t> </a:t>
            </a:r>
            <a:r>
              <a:rPr lang="en-US" sz="2000" err="1">
                <a:solidFill>
                  <a:schemeClr val="bg2">
                    <a:lumMod val="25000"/>
                  </a:schemeClr>
                </a:solidFill>
              </a:rPr>
              <a:t>Cryptominer</a:t>
            </a:r>
            <a:endParaRPr lang="en-US" sz="2000">
              <a:solidFill>
                <a:schemeClr val="bg2">
                  <a:lumMod val="25000"/>
                </a:schemeClr>
              </a:solidFill>
            </a:endParaRPr>
          </a:p>
        </p:txBody>
      </p:sp>
      <p:cxnSp>
        <p:nvCxnSpPr>
          <p:cNvPr id="22" name="Connector: Elbow 21">
            <a:extLst>
              <a:ext uri="{FF2B5EF4-FFF2-40B4-BE49-F238E27FC236}">
                <a16:creationId xmlns:a16="http://schemas.microsoft.com/office/drawing/2014/main" id="{8050FF1D-F7E7-4A2C-F985-37234AC6B16E}"/>
              </a:ext>
            </a:extLst>
          </p:cNvPr>
          <p:cNvCxnSpPr>
            <a:cxnSpLocks/>
            <a:stCxn id="14" idx="2"/>
            <a:endCxn id="20" idx="1"/>
          </p:cNvCxnSpPr>
          <p:nvPr/>
        </p:nvCxnSpPr>
        <p:spPr>
          <a:xfrm rot="16200000" flipH="1">
            <a:off x="7533284" y="3753249"/>
            <a:ext cx="810946" cy="1100207"/>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E541D4BE-AD80-7FE8-B328-8F5221FC4196}"/>
              </a:ext>
            </a:extLst>
          </p:cNvPr>
          <p:cNvSpPr/>
          <p:nvPr/>
        </p:nvSpPr>
        <p:spPr>
          <a:xfrm>
            <a:off x="8488861" y="5358473"/>
            <a:ext cx="3123574" cy="7408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a:solidFill>
                  <a:schemeClr val="bg2">
                    <a:lumMod val="25000"/>
                  </a:schemeClr>
                </a:solidFill>
              </a:rPr>
              <a:t>Ping Sweep og SSH</a:t>
            </a:r>
          </a:p>
        </p:txBody>
      </p:sp>
      <p:cxnSp>
        <p:nvCxnSpPr>
          <p:cNvPr id="26" name="Connector: Elbow 25">
            <a:extLst>
              <a:ext uri="{FF2B5EF4-FFF2-40B4-BE49-F238E27FC236}">
                <a16:creationId xmlns:a16="http://schemas.microsoft.com/office/drawing/2014/main" id="{D4A6394E-FD94-A030-4901-6B784FF29C31}"/>
              </a:ext>
            </a:extLst>
          </p:cNvPr>
          <p:cNvCxnSpPr>
            <a:cxnSpLocks/>
          </p:cNvCxnSpPr>
          <p:nvPr/>
        </p:nvCxnSpPr>
        <p:spPr>
          <a:xfrm rot="16200000" flipH="1">
            <a:off x="7037405" y="4252737"/>
            <a:ext cx="1831026" cy="1121310"/>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524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385497-AB50-8025-7A41-CA4B629D9B19}"/>
              </a:ext>
            </a:extLst>
          </p:cNvPr>
          <p:cNvSpPr txBox="1">
            <a:spLocks/>
          </p:cNvSpPr>
          <p:nvPr/>
        </p:nvSpPr>
        <p:spPr>
          <a:xfrm>
            <a:off x="617706" y="1835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b-NO" sz="3000" b="1">
                <a:latin typeface="+mn-lt"/>
                <a:cs typeface="Segoe UI Semibold" panose="020B0702040204020203" pitchFamily="34" charset="0"/>
              </a:rPr>
              <a:t>Drive-by download</a:t>
            </a:r>
            <a:endParaRPr lang="en-US" sz="3000" b="1">
              <a:latin typeface="+mn-lt"/>
              <a:cs typeface="Segoe UI Semibold" panose="020B0702040204020203" pitchFamily="34" charset="0"/>
            </a:endParaRPr>
          </a:p>
        </p:txBody>
      </p:sp>
      <p:sp>
        <p:nvSpPr>
          <p:cNvPr id="5" name="Content Placeholder 2">
            <a:extLst>
              <a:ext uri="{FF2B5EF4-FFF2-40B4-BE49-F238E27FC236}">
                <a16:creationId xmlns:a16="http://schemas.microsoft.com/office/drawing/2014/main" id="{5A3D5527-5CC8-CB96-D600-F2C8B2B1F2F2}"/>
              </a:ext>
            </a:extLst>
          </p:cNvPr>
          <p:cNvSpPr txBox="1">
            <a:spLocks/>
          </p:cNvSpPr>
          <p:nvPr/>
        </p:nvSpPr>
        <p:spPr>
          <a:xfrm>
            <a:off x="591765" y="1385851"/>
            <a:ext cx="6783697" cy="47750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nb-NO" sz="2000">
              <a:solidFill>
                <a:srgbClr val="000000"/>
              </a:solidFill>
              <a:ea typeface="Tahoma" panose="020B0604030504040204" pitchFamily="34" charset="0"/>
              <a:cs typeface="Tahoma" panose="020B0604030504040204" pitchFamily="34" charset="0"/>
            </a:endParaRPr>
          </a:p>
        </p:txBody>
      </p:sp>
      <p:pic>
        <p:nvPicPr>
          <p:cNvPr id="2050" name="Picture 2">
            <a:extLst>
              <a:ext uri="{FF2B5EF4-FFF2-40B4-BE49-F238E27FC236}">
                <a16:creationId xmlns:a16="http://schemas.microsoft.com/office/drawing/2014/main" id="{A9EF5B03-7A56-D1EE-329F-B4D4B0802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2448" y="1163171"/>
            <a:ext cx="6657445" cy="2418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33E7B960-1F99-AE40-5EAA-714DCAE3D9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437" y="3520200"/>
            <a:ext cx="4673655" cy="29359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6C0C33-AD1D-4C0F-5F1A-AA930CCEFA12}"/>
              </a:ext>
            </a:extLst>
          </p:cNvPr>
          <p:cNvPicPr>
            <a:picLocks noChangeAspect="1"/>
          </p:cNvPicPr>
          <p:nvPr/>
        </p:nvPicPr>
        <p:blipFill>
          <a:blip r:embed="rId4"/>
          <a:stretch>
            <a:fillRect/>
          </a:stretch>
        </p:blipFill>
        <p:spPr>
          <a:xfrm>
            <a:off x="558799" y="1163171"/>
            <a:ext cx="4560522" cy="2265829"/>
          </a:xfrm>
          <a:prstGeom prst="rect">
            <a:avLst/>
          </a:prstGeom>
        </p:spPr>
      </p:pic>
      <p:sp>
        <p:nvSpPr>
          <p:cNvPr id="6" name="TextBox 5">
            <a:extLst>
              <a:ext uri="{FF2B5EF4-FFF2-40B4-BE49-F238E27FC236}">
                <a16:creationId xmlns:a16="http://schemas.microsoft.com/office/drawing/2014/main" id="{7737C874-B37E-362F-9121-BEE30CF041E0}"/>
              </a:ext>
            </a:extLst>
          </p:cNvPr>
          <p:cNvSpPr txBox="1"/>
          <p:nvPr/>
        </p:nvSpPr>
        <p:spPr>
          <a:xfrm>
            <a:off x="397920" y="3519710"/>
            <a:ext cx="4882280" cy="3416320"/>
          </a:xfrm>
          <a:prstGeom prst="rect">
            <a:avLst/>
          </a:prstGeom>
          <a:noFill/>
        </p:spPr>
        <p:txBody>
          <a:bodyPr wrap="square" rtlCol="0">
            <a:spAutoFit/>
          </a:bodyPr>
          <a:lstStyle/>
          <a:p>
            <a:pPr marL="285750" indent="-285750">
              <a:buFont typeface="Arial" panose="020B0604020202020204" pitchFamily="34" charset="0"/>
              <a:buChar char="•"/>
            </a:pPr>
            <a:r>
              <a:rPr lang="nb-NO" sz="2400" b="1" dirty="0"/>
              <a:t>Ble frastjålet verdier av rundt </a:t>
            </a:r>
            <a:r>
              <a:rPr lang="nb-NO" sz="2400" b="1" dirty="0">
                <a:solidFill>
                  <a:srgbClr val="00B0F0"/>
                </a:solidFill>
              </a:rPr>
              <a:t>500,000,- </a:t>
            </a:r>
            <a:r>
              <a:rPr lang="nb-NO" sz="2400" b="1" dirty="0"/>
              <a:t>i form av kryptovaluta</a:t>
            </a:r>
          </a:p>
          <a:p>
            <a:pPr marL="285750" indent="-285750">
              <a:buFont typeface="Arial" panose="020B0604020202020204" pitchFamily="34" charset="0"/>
              <a:buChar char="•"/>
            </a:pPr>
            <a:endParaRPr lang="nb-NO" sz="2400" dirty="0"/>
          </a:p>
          <a:p>
            <a:pPr marL="285750" indent="-285750">
              <a:buFont typeface="Arial" panose="020B0604020202020204" pitchFamily="34" charset="0"/>
              <a:buChar char="•"/>
            </a:pPr>
            <a:r>
              <a:rPr lang="nb-NO" sz="2400" b="1" dirty="0"/>
              <a:t>Hackerne fikk tilgang </a:t>
            </a:r>
            <a:r>
              <a:rPr lang="nb-NO" sz="2400" b="1" dirty="0" err="1"/>
              <a:t>tilgang</a:t>
            </a:r>
            <a:r>
              <a:rPr lang="nb-NO" sz="2400" b="1" dirty="0"/>
              <a:t> til alle lokale brukernavn og passord tilknyttet hans maskin</a:t>
            </a:r>
          </a:p>
          <a:p>
            <a:endParaRPr lang="nb-NO" sz="2400" b="1" dirty="0"/>
          </a:p>
        </p:txBody>
      </p:sp>
      <p:sp>
        <p:nvSpPr>
          <p:cNvPr id="2" name="Frame 1">
            <a:extLst>
              <a:ext uri="{FF2B5EF4-FFF2-40B4-BE49-F238E27FC236}">
                <a16:creationId xmlns:a16="http://schemas.microsoft.com/office/drawing/2014/main" id="{5D3FC528-9275-A584-36EE-8B60DDCF0DE4}"/>
              </a:ext>
            </a:extLst>
          </p:cNvPr>
          <p:cNvSpPr/>
          <p:nvPr/>
        </p:nvSpPr>
        <p:spPr>
          <a:xfrm>
            <a:off x="5301049" y="2669059"/>
            <a:ext cx="2903837" cy="413952"/>
          </a:xfrm>
          <a:prstGeom prst="frame">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2">
                  <a:lumMod val="25000"/>
                </a:schemeClr>
              </a:solidFill>
            </a:endParaRPr>
          </a:p>
        </p:txBody>
      </p:sp>
    </p:spTree>
    <p:extLst>
      <p:ext uri="{BB962C8B-B14F-4D97-AF65-F5344CB8AC3E}">
        <p14:creationId xmlns:p14="http://schemas.microsoft.com/office/powerpoint/2010/main" val="2947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E92F3B6-4E5E-BC84-8568-E7FA3A2EAF40}"/>
              </a:ext>
            </a:extLst>
          </p:cNvPr>
          <p:cNvSpPr txBox="1">
            <a:spLocks/>
          </p:cNvSpPr>
          <p:nvPr/>
        </p:nvSpPr>
        <p:spPr>
          <a:xfrm>
            <a:off x="3151669" y="762456"/>
            <a:ext cx="10751504"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r>
              <a:rPr lang="en-GB" sz="2800" b="1">
                <a:solidFill>
                  <a:schemeClr val="tx1"/>
                </a:solidFill>
                <a:latin typeface="+mn-lt"/>
                <a:cs typeface="Segoe UI Semibold" panose="020B0702040204020203" pitchFamily="34" charset="0"/>
              </a:rPr>
              <a:t>Komprimert Git Pipeline</a:t>
            </a:r>
          </a:p>
        </p:txBody>
      </p:sp>
      <p:grpSp>
        <p:nvGrpSpPr>
          <p:cNvPr id="5" name="Group 4">
            <a:extLst>
              <a:ext uri="{FF2B5EF4-FFF2-40B4-BE49-F238E27FC236}">
                <a16:creationId xmlns:a16="http://schemas.microsoft.com/office/drawing/2014/main" id="{38D61FBD-44A0-4115-C79A-8091B533418D}"/>
              </a:ext>
            </a:extLst>
          </p:cNvPr>
          <p:cNvGrpSpPr/>
          <p:nvPr/>
        </p:nvGrpSpPr>
        <p:grpSpPr>
          <a:xfrm>
            <a:off x="554532" y="1447161"/>
            <a:ext cx="11029839" cy="4648381"/>
            <a:chOff x="-39562" y="1130738"/>
            <a:chExt cx="11987583" cy="5052010"/>
          </a:xfrm>
        </p:grpSpPr>
        <p:sp>
          <p:nvSpPr>
            <p:cNvPr id="6" name="Freeform 5">
              <a:extLst>
                <a:ext uri="{FF2B5EF4-FFF2-40B4-BE49-F238E27FC236}">
                  <a16:creationId xmlns:a16="http://schemas.microsoft.com/office/drawing/2014/main" id="{B419FC56-B70B-AE9F-82BE-AFB210AE2204}"/>
                </a:ext>
              </a:extLst>
            </p:cNvPr>
            <p:cNvSpPr>
              <a:spLocks/>
            </p:cNvSpPr>
            <p:nvPr/>
          </p:nvSpPr>
          <p:spPr bwMode="auto">
            <a:xfrm>
              <a:off x="440078" y="3165927"/>
              <a:ext cx="1834954" cy="558403"/>
            </a:xfrm>
            <a:custGeom>
              <a:avLst/>
              <a:gdLst>
                <a:gd name="T0" fmla="*/ 1298 w 1298"/>
                <a:gd name="T1" fmla="*/ 395 h 395"/>
                <a:gd name="T2" fmla="*/ 0 w 1298"/>
                <a:gd name="T3" fmla="*/ 395 h 395"/>
                <a:gd name="T4" fmla="*/ 103 w 1298"/>
                <a:gd name="T5" fmla="*/ 203 h 395"/>
                <a:gd name="T6" fmla="*/ 0 w 1298"/>
                <a:gd name="T7" fmla="*/ 0 h 395"/>
                <a:gd name="T8" fmla="*/ 1298 w 1298"/>
                <a:gd name="T9" fmla="*/ 0 h 395"/>
                <a:gd name="T10" fmla="*/ 1298 w 1298"/>
                <a:gd name="T11" fmla="*/ 395 h 395"/>
              </a:gdLst>
              <a:ahLst/>
              <a:cxnLst>
                <a:cxn ang="0">
                  <a:pos x="T0" y="T1"/>
                </a:cxn>
                <a:cxn ang="0">
                  <a:pos x="T2" y="T3"/>
                </a:cxn>
                <a:cxn ang="0">
                  <a:pos x="T4" y="T5"/>
                </a:cxn>
                <a:cxn ang="0">
                  <a:pos x="T6" y="T7"/>
                </a:cxn>
                <a:cxn ang="0">
                  <a:pos x="T8" y="T9"/>
                </a:cxn>
                <a:cxn ang="0">
                  <a:pos x="T10" y="T11"/>
                </a:cxn>
              </a:cxnLst>
              <a:rect l="0" t="0" r="r" b="b"/>
              <a:pathLst>
                <a:path w="1298" h="395">
                  <a:moveTo>
                    <a:pt x="1298" y="395"/>
                  </a:moveTo>
                  <a:lnTo>
                    <a:pt x="0" y="395"/>
                  </a:lnTo>
                  <a:lnTo>
                    <a:pt x="103" y="203"/>
                  </a:lnTo>
                  <a:lnTo>
                    <a:pt x="0" y="0"/>
                  </a:lnTo>
                  <a:lnTo>
                    <a:pt x="1298" y="0"/>
                  </a:lnTo>
                  <a:lnTo>
                    <a:pt x="1298" y="395"/>
                  </a:lnTo>
                  <a:close/>
                </a:path>
              </a:pathLst>
            </a:custGeom>
            <a:solidFill>
              <a:schemeClr val="bg1"/>
            </a:solidFill>
            <a:ln w="19050">
              <a:solidFill>
                <a:schemeClr val="tx2"/>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7" name="Rectangle 6">
              <a:extLst>
                <a:ext uri="{FF2B5EF4-FFF2-40B4-BE49-F238E27FC236}">
                  <a16:creationId xmlns:a16="http://schemas.microsoft.com/office/drawing/2014/main" id="{619D1263-BD3A-CCBB-0074-8FFF22201C93}"/>
                </a:ext>
              </a:extLst>
            </p:cNvPr>
            <p:cNvSpPr>
              <a:spLocks noChangeArrowheads="1"/>
            </p:cNvSpPr>
            <p:nvPr/>
          </p:nvSpPr>
          <p:spPr bwMode="auto">
            <a:xfrm>
              <a:off x="2330999" y="3165927"/>
              <a:ext cx="1834954" cy="558403"/>
            </a:xfrm>
            <a:prstGeom prst="rect">
              <a:avLst/>
            </a:prstGeom>
            <a:solidFill>
              <a:schemeClr val="accent2"/>
            </a:solidFill>
            <a:ln w="19050">
              <a:no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8" name="Rectangle 7">
              <a:extLst>
                <a:ext uri="{FF2B5EF4-FFF2-40B4-BE49-F238E27FC236}">
                  <a16:creationId xmlns:a16="http://schemas.microsoft.com/office/drawing/2014/main" id="{FA7FDFFA-DFD1-02DC-4EB1-ECA238B66793}"/>
                </a:ext>
              </a:extLst>
            </p:cNvPr>
            <p:cNvSpPr>
              <a:spLocks noChangeArrowheads="1"/>
            </p:cNvSpPr>
            <p:nvPr/>
          </p:nvSpPr>
          <p:spPr bwMode="auto">
            <a:xfrm>
              <a:off x="4221920" y="3165927"/>
              <a:ext cx="1829300" cy="558403"/>
            </a:xfrm>
            <a:prstGeom prst="rect">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9" name="Rectangle 8">
              <a:extLst>
                <a:ext uri="{FF2B5EF4-FFF2-40B4-BE49-F238E27FC236}">
                  <a16:creationId xmlns:a16="http://schemas.microsoft.com/office/drawing/2014/main" id="{71A118F4-FF3D-EE22-F13E-641A753FC39E}"/>
                </a:ext>
              </a:extLst>
            </p:cNvPr>
            <p:cNvSpPr>
              <a:spLocks noChangeArrowheads="1"/>
            </p:cNvSpPr>
            <p:nvPr/>
          </p:nvSpPr>
          <p:spPr bwMode="auto">
            <a:xfrm>
              <a:off x="6107187" y="3165927"/>
              <a:ext cx="1830713" cy="558403"/>
            </a:xfrm>
            <a:prstGeom prst="rect">
              <a:avLst/>
            </a:pr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10" name="Freeform 9">
              <a:extLst>
                <a:ext uri="{FF2B5EF4-FFF2-40B4-BE49-F238E27FC236}">
                  <a16:creationId xmlns:a16="http://schemas.microsoft.com/office/drawing/2014/main" id="{DF9F60FC-C7FB-75BF-F871-012EF23394E9}"/>
                </a:ext>
              </a:extLst>
            </p:cNvPr>
            <p:cNvSpPr>
              <a:spLocks/>
            </p:cNvSpPr>
            <p:nvPr/>
          </p:nvSpPr>
          <p:spPr bwMode="auto">
            <a:xfrm>
              <a:off x="9873969" y="3165927"/>
              <a:ext cx="1996113" cy="558403"/>
            </a:xfrm>
            <a:custGeom>
              <a:avLst/>
              <a:gdLst>
                <a:gd name="T0" fmla="*/ 1294 w 1412"/>
                <a:gd name="T1" fmla="*/ 395 h 395"/>
                <a:gd name="T2" fmla="*/ 0 w 1412"/>
                <a:gd name="T3" fmla="*/ 395 h 395"/>
                <a:gd name="T4" fmla="*/ 0 w 1412"/>
                <a:gd name="T5" fmla="*/ 0 h 395"/>
                <a:gd name="T6" fmla="*/ 1294 w 1412"/>
                <a:gd name="T7" fmla="*/ 0 h 395"/>
                <a:gd name="T8" fmla="*/ 1412 w 1412"/>
                <a:gd name="T9" fmla="*/ 211 h 395"/>
                <a:gd name="T10" fmla="*/ 1294 w 1412"/>
                <a:gd name="T11" fmla="*/ 395 h 395"/>
              </a:gdLst>
              <a:ahLst/>
              <a:cxnLst>
                <a:cxn ang="0">
                  <a:pos x="T0" y="T1"/>
                </a:cxn>
                <a:cxn ang="0">
                  <a:pos x="T2" y="T3"/>
                </a:cxn>
                <a:cxn ang="0">
                  <a:pos x="T4" y="T5"/>
                </a:cxn>
                <a:cxn ang="0">
                  <a:pos x="T6" y="T7"/>
                </a:cxn>
                <a:cxn ang="0">
                  <a:pos x="T8" y="T9"/>
                </a:cxn>
                <a:cxn ang="0">
                  <a:pos x="T10" y="T11"/>
                </a:cxn>
              </a:cxnLst>
              <a:rect l="0" t="0" r="r" b="b"/>
              <a:pathLst>
                <a:path w="1412" h="395">
                  <a:moveTo>
                    <a:pt x="1294" y="395"/>
                  </a:moveTo>
                  <a:lnTo>
                    <a:pt x="0" y="395"/>
                  </a:lnTo>
                  <a:lnTo>
                    <a:pt x="0" y="0"/>
                  </a:lnTo>
                  <a:lnTo>
                    <a:pt x="1294" y="0"/>
                  </a:lnTo>
                  <a:lnTo>
                    <a:pt x="1412" y="211"/>
                  </a:lnTo>
                  <a:lnTo>
                    <a:pt x="1294" y="395"/>
                  </a:lnTo>
                  <a:close/>
                </a:path>
              </a:pathLst>
            </a:cu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11" name="Oval 10">
              <a:extLst>
                <a:ext uri="{FF2B5EF4-FFF2-40B4-BE49-F238E27FC236}">
                  <a16:creationId xmlns:a16="http://schemas.microsoft.com/office/drawing/2014/main" id="{9F93A27B-7168-880E-4B6F-B67F584E5CF9}"/>
                </a:ext>
              </a:extLst>
            </p:cNvPr>
            <p:cNvSpPr>
              <a:spLocks noChangeArrowheads="1"/>
            </p:cNvSpPr>
            <p:nvPr/>
          </p:nvSpPr>
          <p:spPr bwMode="auto">
            <a:xfrm>
              <a:off x="1018779" y="3088826"/>
              <a:ext cx="677552" cy="681249"/>
            </a:xfrm>
            <a:prstGeom prst="ellipse">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12" name="Rectangle 8">
              <a:extLst>
                <a:ext uri="{FF2B5EF4-FFF2-40B4-BE49-F238E27FC236}">
                  <a16:creationId xmlns:a16="http://schemas.microsoft.com/office/drawing/2014/main" id="{433CBB9C-AE55-32DD-474E-294C053BB8F3}"/>
                </a:ext>
              </a:extLst>
            </p:cNvPr>
            <p:cNvSpPr>
              <a:spLocks noChangeArrowheads="1"/>
            </p:cNvSpPr>
            <p:nvPr/>
          </p:nvSpPr>
          <p:spPr bwMode="auto">
            <a:xfrm>
              <a:off x="7990578" y="3165927"/>
              <a:ext cx="1830713" cy="558403"/>
            </a:xfrm>
            <a:prstGeom prst="rect">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13" name="Oval 12">
              <a:extLst>
                <a:ext uri="{FF2B5EF4-FFF2-40B4-BE49-F238E27FC236}">
                  <a16:creationId xmlns:a16="http://schemas.microsoft.com/office/drawing/2014/main" id="{05A6857F-743A-E188-C0CE-33D1F74775B6}"/>
                </a:ext>
              </a:extLst>
            </p:cNvPr>
            <p:cNvSpPr>
              <a:spLocks noChangeArrowheads="1"/>
            </p:cNvSpPr>
            <p:nvPr/>
          </p:nvSpPr>
          <p:spPr bwMode="auto">
            <a:xfrm>
              <a:off x="2888522" y="3088826"/>
              <a:ext cx="677552" cy="681249"/>
            </a:xfrm>
            <a:prstGeom prst="ellipse">
              <a:avLst/>
            </a:pr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14" name="Oval 10">
              <a:extLst>
                <a:ext uri="{FF2B5EF4-FFF2-40B4-BE49-F238E27FC236}">
                  <a16:creationId xmlns:a16="http://schemas.microsoft.com/office/drawing/2014/main" id="{5BD4D6F2-D3A2-C836-0E0A-306611BF3D33}"/>
                </a:ext>
              </a:extLst>
            </p:cNvPr>
            <p:cNvSpPr>
              <a:spLocks noChangeArrowheads="1"/>
            </p:cNvSpPr>
            <p:nvPr/>
          </p:nvSpPr>
          <p:spPr bwMode="auto">
            <a:xfrm>
              <a:off x="4771913" y="3088826"/>
              <a:ext cx="677552" cy="681249"/>
            </a:xfrm>
            <a:prstGeom prst="ellipse">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15" name="Oval 10">
              <a:extLst>
                <a:ext uri="{FF2B5EF4-FFF2-40B4-BE49-F238E27FC236}">
                  <a16:creationId xmlns:a16="http://schemas.microsoft.com/office/drawing/2014/main" id="{F2A39B77-B02A-310C-F1C6-B9D2D9016E3F}"/>
                </a:ext>
              </a:extLst>
            </p:cNvPr>
            <p:cNvSpPr>
              <a:spLocks noChangeArrowheads="1"/>
            </p:cNvSpPr>
            <p:nvPr/>
          </p:nvSpPr>
          <p:spPr bwMode="auto">
            <a:xfrm>
              <a:off x="6682600" y="3088826"/>
              <a:ext cx="677552" cy="681249"/>
            </a:xfrm>
            <a:prstGeom prst="ellipse">
              <a:avLst/>
            </a:pr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16" name="Oval 10">
              <a:extLst>
                <a:ext uri="{FF2B5EF4-FFF2-40B4-BE49-F238E27FC236}">
                  <a16:creationId xmlns:a16="http://schemas.microsoft.com/office/drawing/2014/main" id="{DCAED494-A4F9-CE9A-3369-AF381A49D5A3}"/>
                </a:ext>
              </a:extLst>
            </p:cNvPr>
            <p:cNvSpPr>
              <a:spLocks noChangeArrowheads="1"/>
            </p:cNvSpPr>
            <p:nvPr/>
          </p:nvSpPr>
          <p:spPr bwMode="auto">
            <a:xfrm>
              <a:off x="8565991" y="3088826"/>
              <a:ext cx="677552" cy="681249"/>
            </a:xfrm>
            <a:prstGeom prst="ellipse">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17" name="Oval 10">
              <a:extLst>
                <a:ext uri="{FF2B5EF4-FFF2-40B4-BE49-F238E27FC236}">
                  <a16:creationId xmlns:a16="http://schemas.microsoft.com/office/drawing/2014/main" id="{384DBF69-2160-076B-D64F-D0312F99AD91}"/>
                </a:ext>
              </a:extLst>
            </p:cNvPr>
            <p:cNvSpPr>
              <a:spLocks noChangeArrowheads="1"/>
            </p:cNvSpPr>
            <p:nvPr/>
          </p:nvSpPr>
          <p:spPr bwMode="auto">
            <a:xfrm>
              <a:off x="10517620" y="3088826"/>
              <a:ext cx="677552" cy="681249"/>
            </a:xfrm>
            <a:prstGeom prst="ellipse">
              <a:avLst/>
            </a:pr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sp>
          <p:nvSpPr>
            <p:cNvPr id="18" name="Oval 14">
              <a:extLst>
                <a:ext uri="{FF2B5EF4-FFF2-40B4-BE49-F238E27FC236}">
                  <a16:creationId xmlns:a16="http://schemas.microsoft.com/office/drawing/2014/main" id="{2BC8091C-C377-EC1A-246A-A8DD04E036B5}"/>
                </a:ext>
              </a:extLst>
            </p:cNvPr>
            <p:cNvSpPr>
              <a:spLocks noChangeArrowheads="1"/>
            </p:cNvSpPr>
            <p:nvPr/>
          </p:nvSpPr>
          <p:spPr bwMode="auto">
            <a:xfrm>
              <a:off x="1259296" y="2198676"/>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cxnSp>
          <p:nvCxnSpPr>
            <p:cNvPr id="19" name="Connecteur droit 79">
              <a:extLst>
                <a:ext uri="{FF2B5EF4-FFF2-40B4-BE49-F238E27FC236}">
                  <a16:creationId xmlns:a16="http://schemas.microsoft.com/office/drawing/2014/main" id="{64DE1E89-F037-D5AF-39B0-C0ABCD15A2D6}"/>
                </a:ext>
              </a:extLst>
            </p:cNvPr>
            <p:cNvCxnSpPr/>
            <p:nvPr/>
          </p:nvCxnSpPr>
          <p:spPr>
            <a:xfrm>
              <a:off x="1351563" y="239854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ZoneTexte 81">
              <a:extLst>
                <a:ext uri="{FF2B5EF4-FFF2-40B4-BE49-F238E27FC236}">
                  <a16:creationId xmlns:a16="http://schemas.microsoft.com/office/drawing/2014/main" id="{48CA1B10-A5D3-4303-90E8-7265E60F4209}"/>
                </a:ext>
              </a:extLst>
            </p:cNvPr>
            <p:cNvSpPr txBox="1"/>
            <p:nvPr/>
          </p:nvSpPr>
          <p:spPr>
            <a:xfrm>
              <a:off x="-39562" y="1130738"/>
              <a:ext cx="2782251" cy="1059261"/>
            </a:xfrm>
            <a:prstGeom prst="rect">
              <a:avLst/>
            </a:prstGeom>
            <a:noFill/>
          </p:spPr>
          <p:txBody>
            <a:bodyPr wrap="square" rtlCol="0">
              <a:normAutofit fontScale="92500"/>
            </a:bodyPr>
            <a:lstStyle/>
            <a:p>
              <a:pPr algn="ctr"/>
              <a:r>
                <a:rPr lang="nb-NO" b="1" dirty="0"/>
                <a:t>Utvikler </a:t>
              </a:r>
              <a:r>
                <a:rPr lang="nb-NO" b="1" dirty="0" err="1"/>
                <a:t>X</a:t>
              </a:r>
              <a:r>
                <a:rPr lang="nb-NO" b="1" dirty="0"/>
                <a:t> sitt Access Token ble stjålet og brukt til pålogging </a:t>
              </a:r>
              <a:endParaRPr lang="fr-FR" b="1" dirty="0"/>
            </a:p>
          </p:txBody>
        </p:sp>
        <p:sp>
          <p:nvSpPr>
            <p:cNvPr id="22" name="Oval 14">
              <a:extLst>
                <a:ext uri="{FF2B5EF4-FFF2-40B4-BE49-F238E27FC236}">
                  <a16:creationId xmlns:a16="http://schemas.microsoft.com/office/drawing/2014/main" id="{65E241E8-F002-C209-A604-18235D9B9074}"/>
                </a:ext>
              </a:extLst>
            </p:cNvPr>
            <p:cNvSpPr>
              <a:spLocks noChangeArrowheads="1"/>
            </p:cNvSpPr>
            <p:nvPr/>
          </p:nvSpPr>
          <p:spPr bwMode="auto">
            <a:xfrm>
              <a:off x="5010680" y="2198676"/>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cxnSp>
          <p:nvCxnSpPr>
            <p:cNvPr id="23" name="Connecteur droit 83">
              <a:extLst>
                <a:ext uri="{FF2B5EF4-FFF2-40B4-BE49-F238E27FC236}">
                  <a16:creationId xmlns:a16="http://schemas.microsoft.com/office/drawing/2014/main" id="{25AA7369-A150-F5BB-C9AE-DFAE20BD2300}"/>
                </a:ext>
              </a:extLst>
            </p:cNvPr>
            <p:cNvCxnSpPr/>
            <p:nvPr/>
          </p:nvCxnSpPr>
          <p:spPr>
            <a:xfrm>
              <a:off x="5102947" y="239854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ZoneTexte 84">
              <a:extLst>
                <a:ext uri="{FF2B5EF4-FFF2-40B4-BE49-F238E27FC236}">
                  <a16:creationId xmlns:a16="http://schemas.microsoft.com/office/drawing/2014/main" id="{DF9B8A45-80B7-E805-0C22-6AAB6D5D46C7}"/>
                </a:ext>
              </a:extLst>
            </p:cNvPr>
            <p:cNvSpPr txBox="1"/>
            <p:nvPr/>
          </p:nvSpPr>
          <p:spPr>
            <a:xfrm>
              <a:off x="4221921" y="3865137"/>
              <a:ext cx="1664618" cy="607248"/>
            </a:xfrm>
            <a:prstGeom prst="rect">
              <a:avLst/>
            </a:prstGeom>
            <a:noFill/>
          </p:spPr>
          <p:txBody>
            <a:bodyPr wrap="square" rtlCol="0">
              <a:normAutofit/>
            </a:bodyPr>
            <a:lstStyle/>
            <a:p>
              <a:pPr algn="ctr"/>
              <a:r>
                <a:rPr lang="fr-FR" sz="1400" b="1">
                  <a:solidFill>
                    <a:srgbClr val="000000"/>
                  </a:solidFill>
                  <a:ea typeface="Tahoma" panose="020B0604030504040204" pitchFamily="34" charset="0"/>
                  <a:cs typeface="Tahoma" panose="020B0604030504040204" pitchFamily="34" charset="0"/>
                </a:rPr>
                <a:t>Dag 1 05:34 (</a:t>
              </a:r>
              <a:r>
                <a:rPr lang="fr-FR" sz="1400" b="1" err="1">
                  <a:solidFill>
                    <a:srgbClr val="000000"/>
                  </a:solidFill>
                  <a:ea typeface="Tahoma" panose="020B0604030504040204" pitchFamily="34" charset="0"/>
                  <a:cs typeface="Tahoma" panose="020B0604030504040204" pitchFamily="34" charset="0"/>
                </a:rPr>
                <a:t>Lørdag</a:t>
              </a:r>
              <a:r>
                <a:rPr lang="fr-FR" sz="1400" b="1">
                  <a:solidFill>
                    <a:srgbClr val="000000"/>
                  </a:solidFill>
                  <a:ea typeface="Tahoma" panose="020B0604030504040204" pitchFamily="34" charset="0"/>
                  <a:cs typeface="Tahoma" panose="020B0604030504040204" pitchFamily="34" charset="0"/>
                </a:rPr>
                <a:t>)</a:t>
              </a:r>
              <a:endParaRPr lang="fr-FR" sz="1400">
                <a:solidFill>
                  <a:srgbClr val="000000"/>
                </a:solidFill>
                <a:ea typeface="Tahoma" panose="020B0604030504040204" pitchFamily="34" charset="0"/>
                <a:cs typeface="Tahoma" panose="020B0604030504040204" pitchFamily="34" charset="0"/>
              </a:endParaRPr>
            </a:p>
          </p:txBody>
        </p:sp>
        <p:sp>
          <p:nvSpPr>
            <p:cNvPr id="25" name="ZoneTexte 85">
              <a:extLst>
                <a:ext uri="{FF2B5EF4-FFF2-40B4-BE49-F238E27FC236}">
                  <a16:creationId xmlns:a16="http://schemas.microsoft.com/office/drawing/2014/main" id="{DEA4BED5-3000-8930-4777-F5B2F7DDF5A4}"/>
                </a:ext>
              </a:extLst>
            </p:cNvPr>
            <p:cNvSpPr txBox="1"/>
            <p:nvPr/>
          </p:nvSpPr>
          <p:spPr>
            <a:xfrm>
              <a:off x="3329048" y="1408144"/>
              <a:ext cx="3682520" cy="738664"/>
            </a:xfrm>
            <a:prstGeom prst="rect">
              <a:avLst/>
            </a:prstGeom>
            <a:noFill/>
          </p:spPr>
          <p:txBody>
            <a:bodyPr wrap="square" rtlCol="0">
              <a:normAutofit/>
            </a:bodyPr>
            <a:lstStyle/>
            <a:p>
              <a:pPr algn="ctr"/>
              <a:endParaRPr lang="fr-FR" sz="1400">
                <a:solidFill>
                  <a:srgbClr val="000000"/>
                </a:solidFill>
                <a:ea typeface="Tahoma" panose="020B0604030504040204" pitchFamily="34" charset="0"/>
                <a:cs typeface="Tahoma" panose="020B0604030504040204" pitchFamily="34" charset="0"/>
              </a:endParaRPr>
            </a:p>
          </p:txBody>
        </p:sp>
        <p:sp>
          <p:nvSpPr>
            <p:cNvPr id="26" name="Oval 14">
              <a:extLst>
                <a:ext uri="{FF2B5EF4-FFF2-40B4-BE49-F238E27FC236}">
                  <a16:creationId xmlns:a16="http://schemas.microsoft.com/office/drawing/2014/main" id="{3BB05E95-3D8F-617F-0898-755D0D99EBDC}"/>
                </a:ext>
              </a:extLst>
            </p:cNvPr>
            <p:cNvSpPr>
              <a:spLocks noChangeArrowheads="1"/>
            </p:cNvSpPr>
            <p:nvPr/>
          </p:nvSpPr>
          <p:spPr bwMode="auto">
            <a:xfrm>
              <a:off x="8808957" y="2198676"/>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cxnSp>
          <p:nvCxnSpPr>
            <p:cNvPr id="27" name="Connecteur droit 87">
              <a:extLst>
                <a:ext uri="{FF2B5EF4-FFF2-40B4-BE49-F238E27FC236}">
                  <a16:creationId xmlns:a16="http://schemas.microsoft.com/office/drawing/2014/main" id="{1454DE85-961C-1EBC-73AB-D2312FE486A1}"/>
                </a:ext>
              </a:extLst>
            </p:cNvPr>
            <p:cNvCxnSpPr/>
            <p:nvPr/>
          </p:nvCxnSpPr>
          <p:spPr>
            <a:xfrm>
              <a:off x="8901224" y="239854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ZoneTexte 88">
              <a:extLst>
                <a:ext uri="{FF2B5EF4-FFF2-40B4-BE49-F238E27FC236}">
                  <a16:creationId xmlns:a16="http://schemas.microsoft.com/office/drawing/2014/main" id="{6236F680-62C2-C519-2A3F-2BC3AF10FF45}"/>
                </a:ext>
              </a:extLst>
            </p:cNvPr>
            <p:cNvSpPr txBox="1"/>
            <p:nvPr/>
          </p:nvSpPr>
          <p:spPr>
            <a:xfrm>
              <a:off x="8386837" y="3865137"/>
              <a:ext cx="1028771" cy="307777"/>
            </a:xfrm>
            <a:prstGeom prst="rect">
              <a:avLst/>
            </a:prstGeom>
            <a:noFill/>
          </p:spPr>
          <p:txBody>
            <a:bodyPr wrap="square" rtlCol="0">
              <a:normAutofit fontScale="92500" lnSpcReduction="10000"/>
            </a:bodyPr>
            <a:lstStyle/>
            <a:p>
              <a:pPr algn="ctr"/>
              <a:r>
                <a:rPr lang="fr-FR" sz="1400" b="1">
                  <a:solidFill>
                    <a:srgbClr val="000000"/>
                  </a:solidFill>
                  <a:ea typeface="Tahoma" panose="020B0604030504040204" pitchFamily="34" charset="0"/>
                  <a:cs typeface="Tahoma" panose="020B0604030504040204" pitchFamily="34" charset="0"/>
                </a:rPr>
                <a:t>04:21</a:t>
              </a:r>
              <a:endParaRPr lang="fr-FR" sz="1400">
                <a:solidFill>
                  <a:srgbClr val="000000"/>
                </a:solidFill>
                <a:ea typeface="Tahoma" panose="020B0604030504040204" pitchFamily="34" charset="0"/>
                <a:cs typeface="Tahoma" panose="020B0604030504040204" pitchFamily="34" charset="0"/>
              </a:endParaRPr>
            </a:p>
          </p:txBody>
        </p:sp>
        <p:sp>
          <p:nvSpPr>
            <p:cNvPr id="29" name="ZoneTexte 89">
              <a:extLst>
                <a:ext uri="{FF2B5EF4-FFF2-40B4-BE49-F238E27FC236}">
                  <a16:creationId xmlns:a16="http://schemas.microsoft.com/office/drawing/2014/main" id="{8E6827B2-3922-D81D-6B7E-129336E5B0D4}"/>
                </a:ext>
              </a:extLst>
            </p:cNvPr>
            <p:cNvSpPr txBox="1"/>
            <p:nvPr/>
          </p:nvSpPr>
          <p:spPr>
            <a:xfrm>
              <a:off x="7183790" y="1187246"/>
              <a:ext cx="3416637" cy="1009186"/>
            </a:xfrm>
            <a:prstGeom prst="rect">
              <a:avLst/>
            </a:prstGeom>
            <a:noFill/>
          </p:spPr>
          <p:txBody>
            <a:bodyPr wrap="square" rtlCol="0">
              <a:noAutofit/>
            </a:bodyPr>
            <a:lstStyle/>
            <a:p>
              <a:pPr algn="ctr"/>
              <a:r>
                <a:rPr lang="nb-NO" b="1" dirty="0"/>
                <a:t>Prøvde å logge på </a:t>
              </a:r>
              <a:r>
                <a:rPr lang="nb-NO" b="1" dirty="0" err="1"/>
                <a:t>Azure</a:t>
              </a:r>
              <a:r>
                <a:rPr lang="nb-NO" b="1" dirty="0"/>
                <a:t> med brukernavn og passord funnet</a:t>
              </a:r>
              <a:endParaRPr lang="fr-FR" b="1" dirty="0"/>
            </a:p>
          </p:txBody>
        </p:sp>
        <p:sp>
          <p:nvSpPr>
            <p:cNvPr id="30" name="Oval 14">
              <a:extLst>
                <a:ext uri="{FF2B5EF4-FFF2-40B4-BE49-F238E27FC236}">
                  <a16:creationId xmlns:a16="http://schemas.microsoft.com/office/drawing/2014/main" id="{C3F4BCD1-CE1D-EB8A-8ADA-5CE5DBBF8E7A}"/>
                </a:ext>
              </a:extLst>
            </p:cNvPr>
            <p:cNvSpPr>
              <a:spLocks noChangeArrowheads="1"/>
            </p:cNvSpPr>
            <p:nvPr/>
          </p:nvSpPr>
          <p:spPr bwMode="auto">
            <a:xfrm>
              <a:off x="3144514" y="4464080"/>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cxnSp>
          <p:nvCxnSpPr>
            <p:cNvPr id="31" name="Connecteur droit 91">
              <a:extLst>
                <a:ext uri="{FF2B5EF4-FFF2-40B4-BE49-F238E27FC236}">
                  <a16:creationId xmlns:a16="http://schemas.microsoft.com/office/drawing/2014/main" id="{9F34C682-8E08-19E0-C488-809270EF95B4}"/>
                </a:ext>
              </a:extLst>
            </p:cNvPr>
            <p:cNvCxnSpPr/>
            <p:nvPr/>
          </p:nvCxnSpPr>
          <p:spPr>
            <a:xfrm>
              <a:off x="3236781" y="380143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ZoneTexte 92">
              <a:extLst>
                <a:ext uri="{FF2B5EF4-FFF2-40B4-BE49-F238E27FC236}">
                  <a16:creationId xmlns:a16="http://schemas.microsoft.com/office/drawing/2014/main" id="{9A4E457C-D4B5-EB3A-70C9-05F3DC500F55}"/>
                </a:ext>
              </a:extLst>
            </p:cNvPr>
            <p:cNvSpPr txBox="1"/>
            <p:nvPr/>
          </p:nvSpPr>
          <p:spPr>
            <a:xfrm>
              <a:off x="2129197" y="4650127"/>
              <a:ext cx="2196201" cy="1102713"/>
            </a:xfrm>
            <a:prstGeom prst="rect">
              <a:avLst/>
            </a:prstGeom>
            <a:noFill/>
          </p:spPr>
          <p:txBody>
            <a:bodyPr wrap="square" rtlCol="0">
              <a:normAutofit/>
            </a:bodyPr>
            <a:lstStyle/>
            <a:p>
              <a:pPr algn="ctr"/>
              <a:r>
                <a:rPr lang="nb-NO" b="1" dirty="0"/>
                <a:t>Angriper endret  </a:t>
              </a:r>
              <a:r>
                <a:rPr lang="nb-NO" b="1" dirty="0" err="1"/>
                <a:t>Github</a:t>
              </a:r>
              <a:r>
                <a:rPr lang="nb-NO" b="1" dirty="0"/>
                <a:t> Action </a:t>
              </a:r>
              <a:r>
                <a:rPr lang="nb-NO" b="1" dirty="0" err="1"/>
                <a:t>workflow</a:t>
              </a:r>
              <a:endParaRPr lang="fr-FR" b="1" dirty="0"/>
            </a:p>
          </p:txBody>
        </p:sp>
        <p:sp>
          <p:nvSpPr>
            <p:cNvPr id="33" name="ZoneTexte 93">
              <a:extLst>
                <a:ext uri="{FF2B5EF4-FFF2-40B4-BE49-F238E27FC236}">
                  <a16:creationId xmlns:a16="http://schemas.microsoft.com/office/drawing/2014/main" id="{06F882CE-1B7A-5507-CE96-218F84B0B7C5}"/>
                </a:ext>
              </a:extLst>
            </p:cNvPr>
            <p:cNvSpPr txBox="1"/>
            <p:nvPr/>
          </p:nvSpPr>
          <p:spPr>
            <a:xfrm>
              <a:off x="2515002" y="2726328"/>
              <a:ext cx="1443559" cy="307777"/>
            </a:xfrm>
            <a:prstGeom prst="rect">
              <a:avLst/>
            </a:prstGeom>
            <a:noFill/>
          </p:spPr>
          <p:txBody>
            <a:bodyPr wrap="square" rtlCol="0">
              <a:normAutofit fontScale="92500" lnSpcReduction="10000"/>
            </a:bodyPr>
            <a:lstStyle/>
            <a:p>
              <a:pPr algn="ctr"/>
              <a:r>
                <a:rPr lang="fr-FR" sz="1400" b="1">
                  <a:solidFill>
                    <a:srgbClr val="000000"/>
                  </a:solidFill>
                  <a:ea typeface="Tahoma" panose="020B0604030504040204" pitchFamily="34" charset="0"/>
                  <a:cs typeface="Tahoma" panose="020B0604030504040204" pitchFamily="34" charset="0"/>
                </a:rPr>
                <a:t>Dag 1 04:20</a:t>
              </a:r>
              <a:endParaRPr lang="fr-FR" sz="1400">
                <a:solidFill>
                  <a:srgbClr val="000000"/>
                </a:solidFill>
                <a:ea typeface="Tahoma" panose="020B0604030504040204" pitchFamily="34" charset="0"/>
                <a:cs typeface="Tahoma" panose="020B0604030504040204" pitchFamily="34" charset="0"/>
              </a:endParaRPr>
            </a:p>
          </p:txBody>
        </p:sp>
        <p:sp>
          <p:nvSpPr>
            <p:cNvPr id="34" name="Oval 14">
              <a:extLst>
                <a:ext uri="{FF2B5EF4-FFF2-40B4-BE49-F238E27FC236}">
                  <a16:creationId xmlns:a16="http://schemas.microsoft.com/office/drawing/2014/main" id="{4B5F3329-7ABC-1727-6EDD-93944F86C0F6}"/>
                </a:ext>
              </a:extLst>
            </p:cNvPr>
            <p:cNvSpPr>
              <a:spLocks noChangeArrowheads="1"/>
            </p:cNvSpPr>
            <p:nvPr/>
          </p:nvSpPr>
          <p:spPr bwMode="auto">
            <a:xfrm>
              <a:off x="6919300" y="4464080"/>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cxnSp>
          <p:nvCxnSpPr>
            <p:cNvPr id="35" name="Connecteur droit 108">
              <a:extLst>
                <a:ext uri="{FF2B5EF4-FFF2-40B4-BE49-F238E27FC236}">
                  <a16:creationId xmlns:a16="http://schemas.microsoft.com/office/drawing/2014/main" id="{F6FE8843-4D1D-4CC3-393A-DB0557744D2A}"/>
                </a:ext>
              </a:extLst>
            </p:cNvPr>
            <p:cNvCxnSpPr/>
            <p:nvPr/>
          </p:nvCxnSpPr>
          <p:spPr>
            <a:xfrm>
              <a:off x="7011567" y="380143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ZoneTexte 109">
              <a:extLst>
                <a:ext uri="{FF2B5EF4-FFF2-40B4-BE49-F238E27FC236}">
                  <a16:creationId xmlns:a16="http://schemas.microsoft.com/office/drawing/2014/main" id="{D3575ADE-9143-46C0-2543-224F53CF00D9}"/>
                </a:ext>
              </a:extLst>
            </p:cNvPr>
            <p:cNvSpPr txBox="1"/>
            <p:nvPr/>
          </p:nvSpPr>
          <p:spPr>
            <a:xfrm>
              <a:off x="5886539" y="4711192"/>
              <a:ext cx="2318530" cy="1234222"/>
            </a:xfrm>
            <a:prstGeom prst="rect">
              <a:avLst/>
            </a:prstGeom>
            <a:noFill/>
          </p:spPr>
          <p:txBody>
            <a:bodyPr wrap="square" rtlCol="0">
              <a:noAutofit/>
            </a:bodyPr>
            <a:lstStyle/>
            <a:p>
              <a:pPr algn="ctr"/>
              <a:r>
                <a:rPr lang="nb-NO" b="1" dirty="0"/>
                <a:t>Aksesserte </a:t>
              </a:r>
              <a:r>
                <a:rPr lang="nb-NO" b="1" dirty="0" err="1"/>
                <a:t>Blob</a:t>
              </a:r>
              <a:r>
                <a:rPr lang="nb-NO" b="1" dirty="0"/>
                <a:t> Storage på </a:t>
              </a:r>
              <a:r>
                <a:rPr lang="nb-NO" b="1" dirty="0" err="1"/>
                <a:t>Azure</a:t>
              </a:r>
              <a:r>
                <a:rPr lang="nb-NO" b="1" dirty="0"/>
                <a:t> infrastrukturen</a:t>
              </a:r>
              <a:endParaRPr lang="fr-FR" b="1" dirty="0"/>
            </a:p>
          </p:txBody>
        </p:sp>
        <p:sp>
          <p:nvSpPr>
            <p:cNvPr id="37" name="ZoneTexte 110">
              <a:extLst>
                <a:ext uri="{FF2B5EF4-FFF2-40B4-BE49-F238E27FC236}">
                  <a16:creationId xmlns:a16="http://schemas.microsoft.com/office/drawing/2014/main" id="{9CD513A2-F8B9-19B9-0E27-87B51A020C38}"/>
                </a:ext>
              </a:extLst>
            </p:cNvPr>
            <p:cNvSpPr txBox="1"/>
            <p:nvPr/>
          </p:nvSpPr>
          <p:spPr>
            <a:xfrm>
              <a:off x="6497181" y="2690019"/>
              <a:ext cx="1028771" cy="307777"/>
            </a:xfrm>
            <a:prstGeom prst="rect">
              <a:avLst/>
            </a:prstGeom>
            <a:noFill/>
          </p:spPr>
          <p:txBody>
            <a:bodyPr wrap="square" rtlCol="0">
              <a:noAutofit/>
            </a:bodyPr>
            <a:lstStyle/>
            <a:p>
              <a:pPr algn="ctr"/>
              <a:endParaRPr lang="fr-FR" sz="1400">
                <a:solidFill>
                  <a:srgbClr val="000000"/>
                </a:solidFill>
                <a:ea typeface="Tahoma" panose="020B0604030504040204" pitchFamily="34" charset="0"/>
                <a:cs typeface="Tahoma" panose="020B0604030504040204" pitchFamily="34" charset="0"/>
              </a:endParaRPr>
            </a:p>
          </p:txBody>
        </p:sp>
        <p:sp>
          <p:nvSpPr>
            <p:cNvPr id="38" name="Oval 14">
              <a:extLst>
                <a:ext uri="{FF2B5EF4-FFF2-40B4-BE49-F238E27FC236}">
                  <a16:creationId xmlns:a16="http://schemas.microsoft.com/office/drawing/2014/main" id="{08577101-CD72-ACEC-D34E-B3C41BE8CB29}"/>
                </a:ext>
              </a:extLst>
            </p:cNvPr>
            <p:cNvSpPr>
              <a:spLocks noChangeArrowheads="1"/>
            </p:cNvSpPr>
            <p:nvPr/>
          </p:nvSpPr>
          <p:spPr bwMode="auto">
            <a:xfrm>
              <a:off x="10757654" y="4464080"/>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Autofit/>
            </a:bodyPr>
            <a:lstStyle/>
            <a:p>
              <a:endParaRPr lang="fr-FR" sz="2835">
                <a:solidFill>
                  <a:srgbClr val="000000"/>
                </a:solidFill>
              </a:endParaRPr>
            </a:p>
          </p:txBody>
        </p:sp>
        <p:cxnSp>
          <p:nvCxnSpPr>
            <p:cNvPr id="39" name="Connecteur droit 112">
              <a:extLst>
                <a:ext uri="{FF2B5EF4-FFF2-40B4-BE49-F238E27FC236}">
                  <a16:creationId xmlns:a16="http://schemas.microsoft.com/office/drawing/2014/main" id="{69885368-C245-2E0B-506C-A33F43F46464}"/>
                </a:ext>
              </a:extLst>
            </p:cNvPr>
            <p:cNvCxnSpPr/>
            <p:nvPr/>
          </p:nvCxnSpPr>
          <p:spPr>
            <a:xfrm>
              <a:off x="10849921" y="380143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ZoneTexte 113">
              <a:extLst>
                <a:ext uri="{FF2B5EF4-FFF2-40B4-BE49-F238E27FC236}">
                  <a16:creationId xmlns:a16="http://schemas.microsoft.com/office/drawing/2014/main" id="{38162510-3C58-2387-D8F7-E8A3F00FDFBB}"/>
                </a:ext>
              </a:extLst>
            </p:cNvPr>
            <p:cNvSpPr txBox="1"/>
            <p:nvPr/>
          </p:nvSpPr>
          <p:spPr>
            <a:xfrm>
              <a:off x="9751820" y="4685447"/>
              <a:ext cx="2196201" cy="1497301"/>
            </a:xfrm>
            <a:prstGeom prst="rect">
              <a:avLst/>
            </a:prstGeom>
            <a:noFill/>
          </p:spPr>
          <p:txBody>
            <a:bodyPr wrap="square" rtlCol="0">
              <a:normAutofit/>
            </a:bodyPr>
            <a:lstStyle/>
            <a:p>
              <a:pPr algn="ctr"/>
              <a:r>
                <a:rPr lang="nb-NO" b="1" dirty="0"/>
                <a:t>Fikk hentet ut noe data men vi fant aldri ut av hva slags data</a:t>
              </a:r>
              <a:endParaRPr lang="fr-FR" b="1" dirty="0"/>
            </a:p>
          </p:txBody>
        </p:sp>
        <p:sp>
          <p:nvSpPr>
            <p:cNvPr id="41" name="ZoneTexte 114">
              <a:extLst>
                <a:ext uri="{FF2B5EF4-FFF2-40B4-BE49-F238E27FC236}">
                  <a16:creationId xmlns:a16="http://schemas.microsoft.com/office/drawing/2014/main" id="{F47D8899-D5FE-6532-064A-AD2D4D6BDB36}"/>
                </a:ext>
              </a:extLst>
            </p:cNvPr>
            <p:cNvSpPr txBox="1"/>
            <p:nvPr/>
          </p:nvSpPr>
          <p:spPr>
            <a:xfrm>
              <a:off x="10335536" y="2772991"/>
              <a:ext cx="1028771" cy="307777"/>
            </a:xfrm>
            <a:prstGeom prst="rect">
              <a:avLst/>
            </a:prstGeom>
            <a:noFill/>
          </p:spPr>
          <p:txBody>
            <a:bodyPr wrap="square" rtlCol="0">
              <a:normAutofit fontScale="92500" lnSpcReduction="10000"/>
            </a:bodyPr>
            <a:lstStyle/>
            <a:p>
              <a:pPr algn="ctr"/>
              <a:r>
                <a:rPr lang="fr-FR" sz="1400" b="1">
                  <a:solidFill>
                    <a:srgbClr val="000000"/>
                  </a:solidFill>
                  <a:ea typeface="Tahoma" panose="020B0604030504040204" pitchFamily="34" charset="0"/>
                  <a:cs typeface="Tahoma" panose="020B0604030504040204" pitchFamily="34" charset="0"/>
                </a:rPr>
                <a:t>04:37</a:t>
              </a:r>
              <a:endParaRPr lang="fr-FR" sz="1400">
                <a:solidFill>
                  <a:srgbClr val="000000"/>
                </a:solidFill>
                <a:ea typeface="Tahoma" panose="020B0604030504040204" pitchFamily="34" charset="0"/>
                <a:cs typeface="Tahoma" panose="020B0604030504040204" pitchFamily="34" charset="0"/>
              </a:endParaRPr>
            </a:p>
          </p:txBody>
        </p:sp>
        <p:sp>
          <p:nvSpPr>
            <p:cNvPr id="42" name="ZoneTexte 115">
              <a:extLst>
                <a:ext uri="{FF2B5EF4-FFF2-40B4-BE49-F238E27FC236}">
                  <a16:creationId xmlns:a16="http://schemas.microsoft.com/office/drawing/2014/main" id="{121BC768-3A11-6E8F-107B-D63B40A18AF5}"/>
                </a:ext>
              </a:extLst>
            </p:cNvPr>
            <p:cNvSpPr txBox="1"/>
            <p:nvPr/>
          </p:nvSpPr>
          <p:spPr>
            <a:xfrm>
              <a:off x="1018779" y="3272483"/>
              <a:ext cx="677552" cy="307777"/>
            </a:xfrm>
            <a:prstGeom prst="rect">
              <a:avLst/>
            </a:prstGeom>
            <a:noFill/>
          </p:spPr>
          <p:txBody>
            <a:bodyPr wrap="square" rtlCol="0">
              <a:noAutofit/>
            </a:bodyPr>
            <a:lstStyle/>
            <a:p>
              <a:pPr algn="ctr"/>
              <a:r>
                <a:rPr lang="fr-FR" sz="1400">
                  <a:solidFill>
                    <a:srgbClr val="000000"/>
                  </a:solidFill>
                  <a:ea typeface="Tahoma" panose="020B0604030504040204" pitchFamily="34" charset="0"/>
                  <a:cs typeface="Tahoma" panose="020B0604030504040204" pitchFamily="34" charset="0"/>
                </a:rPr>
                <a:t>01</a:t>
              </a:r>
            </a:p>
          </p:txBody>
        </p:sp>
        <p:sp>
          <p:nvSpPr>
            <p:cNvPr id="43" name="ZoneTexte 116">
              <a:extLst>
                <a:ext uri="{FF2B5EF4-FFF2-40B4-BE49-F238E27FC236}">
                  <a16:creationId xmlns:a16="http://schemas.microsoft.com/office/drawing/2014/main" id="{42AAFF38-82B1-3AD4-DB04-3962917D6C6C}"/>
                </a:ext>
              </a:extLst>
            </p:cNvPr>
            <p:cNvSpPr txBox="1"/>
            <p:nvPr/>
          </p:nvSpPr>
          <p:spPr>
            <a:xfrm>
              <a:off x="2880028" y="3272483"/>
              <a:ext cx="677552" cy="307777"/>
            </a:xfrm>
            <a:prstGeom prst="rect">
              <a:avLst/>
            </a:prstGeom>
            <a:noFill/>
          </p:spPr>
          <p:txBody>
            <a:bodyPr wrap="square" rtlCol="0">
              <a:noAutofit/>
            </a:bodyPr>
            <a:lstStyle/>
            <a:p>
              <a:pPr algn="ctr"/>
              <a:r>
                <a:rPr lang="fr-FR" sz="1400">
                  <a:solidFill>
                    <a:srgbClr val="000000"/>
                  </a:solidFill>
                  <a:ea typeface="Tahoma" panose="020B0604030504040204" pitchFamily="34" charset="0"/>
                  <a:cs typeface="Tahoma" panose="020B0604030504040204" pitchFamily="34" charset="0"/>
                </a:rPr>
                <a:t>02</a:t>
              </a:r>
            </a:p>
          </p:txBody>
        </p:sp>
        <p:sp>
          <p:nvSpPr>
            <p:cNvPr id="44" name="ZoneTexte 117">
              <a:extLst>
                <a:ext uri="{FF2B5EF4-FFF2-40B4-BE49-F238E27FC236}">
                  <a16:creationId xmlns:a16="http://schemas.microsoft.com/office/drawing/2014/main" id="{260BEA0B-6042-E8B2-8DED-7E42E6F91422}"/>
                </a:ext>
              </a:extLst>
            </p:cNvPr>
            <p:cNvSpPr txBox="1"/>
            <p:nvPr/>
          </p:nvSpPr>
          <p:spPr>
            <a:xfrm>
              <a:off x="4771913" y="3272483"/>
              <a:ext cx="677552" cy="307777"/>
            </a:xfrm>
            <a:prstGeom prst="rect">
              <a:avLst/>
            </a:prstGeom>
            <a:noFill/>
          </p:spPr>
          <p:txBody>
            <a:bodyPr wrap="square" rtlCol="0">
              <a:noAutofit/>
            </a:bodyPr>
            <a:lstStyle/>
            <a:p>
              <a:pPr algn="ctr"/>
              <a:r>
                <a:rPr lang="fr-FR" sz="1400">
                  <a:solidFill>
                    <a:srgbClr val="000000"/>
                  </a:solidFill>
                  <a:ea typeface="Tahoma" panose="020B0604030504040204" pitchFamily="34" charset="0"/>
                  <a:cs typeface="Tahoma" panose="020B0604030504040204" pitchFamily="34" charset="0"/>
                </a:rPr>
                <a:t>03</a:t>
              </a:r>
            </a:p>
          </p:txBody>
        </p:sp>
        <p:sp>
          <p:nvSpPr>
            <p:cNvPr id="45" name="ZoneTexte 118">
              <a:extLst>
                <a:ext uri="{FF2B5EF4-FFF2-40B4-BE49-F238E27FC236}">
                  <a16:creationId xmlns:a16="http://schemas.microsoft.com/office/drawing/2014/main" id="{32B2071B-43AB-C690-994C-1F06FBDB5940}"/>
                </a:ext>
              </a:extLst>
            </p:cNvPr>
            <p:cNvSpPr txBox="1"/>
            <p:nvPr/>
          </p:nvSpPr>
          <p:spPr>
            <a:xfrm>
              <a:off x="6682600" y="3272483"/>
              <a:ext cx="677552" cy="307777"/>
            </a:xfrm>
            <a:prstGeom prst="rect">
              <a:avLst/>
            </a:prstGeom>
            <a:noFill/>
          </p:spPr>
          <p:txBody>
            <a:bodyPr wrap="square" rtlCol="0">
              <a:noAutofit/>
            </a:bodyPr>
            <a:lstStyle/>
            <a:p>
              <a:pPr algn="ctr"/>
              <a:r>
                <a:rPr lang="fr-FR" sz="1400">
                  <a:solidFill>
                    <a:srgbClr val="000000"/>
                  </a:solidFill>
                  <a:ea typeface="Tahoma" panose="020B0604030504040204" pitchFamily="34" charset="0"/>
                  <a:cs typeface="Tahoma" panose="020B0604030504040204" pitchFamily="34" charset="0"/>
                </a:rPr>
                <a:t>04</a:t>
              </a:r>
            </a:p>
          </p:txBody>
        </p:sp>
        <p:sp>
          <p:nvSpPr>
            <p:cNvPr id="46" name="ZoneTexte 119">
              <a:extLst>
                <a:ext uri="{FF2B5EF4-FFF2-40B4-BE49-F238E27FC236}">
                  <a16:creationId xmlns:a16="http://schemas.microsoft.com/office/drawing/2014/main" id="{1B0258C2-FCC8-5A87-FC7F-BA0271109E10}"/>
                </a:ext>
              </a:extLst>
            </p:cNvPr>
            <p:cNvSpPr txBox="1"/>
            <p:nvPr/>
          </p:nvSpPr>
          <p:spPr>
            <a:xfrm>
              <a:off x="8564670" y="3272483"/>
              <a:ext cx="677552" cy="307777"/>
            </a:xfrm>
            <a:prstGeom prst="rect">
              <a:avLst/>
            </a:prstGeom>
            <a:noFill/>
          </p:spPr>
          <p:txBody>
            <a:bodyPr wrap="square" rtlCol="0">
              <a:noAutofit/>
            </a:bodyPr>
            <a:lstStyle/>
            <a:p>
              <a:pPr algn="ctr"/>
              <a:r>
                <a:rPr lang="fr-FR" sz="1400">
                  <a:solidFill>
                    <a:srgbClr val="000000"/>
                  </a:solidFill>
                  <a:ea typeface="Tahoma" panose="020B0604030504040204" pitchFamily="34" charset="0"/>
                  <a:cs typeface="Tahoma" panose="020B0604030504040204" pitchFamily="34" charset="0"/>
                </a:rPr>
                <a:t>05</a:t>
              </a:r>
            </a:p>
          </p:txBody>
        </p:sp>
        <p:sp>
          <p:nvSpPr>
            <p:cNvPr id="47" name="ZoneTexte 120">
              <a:extLst>
                <a:ext uri="{FF2B5EF4-FFF2-40B4-BE49-F238E27FC236}">
                  <a16:creationId xmlns:a16="http://schemas.microsoft.com/office/drawing/2014/main" id="{744E0808-A003-9F0E-E6B0-0B456D7AC8AA}"/>
                </a:ext>
              </a:extLst>
            </p:cNvPr>
            <p:cNvSpPr txBox="1"/>
            <p:nvPr/>
          </p:nvSpPr>
          <p:spPr>
            <a:xfrm>
              <a:off x="10511144" y="3272483"/>
              <a:ext cx="677552" cy="307777"/>
            </a:xfrm>
            <a:prstGeom prst="rect">
              <a:avLst/>
            </a:prstGeom>
            <a:noFill/>
          </p:spPr>
          <p:txBody>
            <a:bodyPr wrap="square" rtlCol="0">
              <a:noAutofit/>
            </a:bodyPr>
            <a:lstStyle/>
            <a:p>
              <a:pPr algn="ctr"/>
              <a:r>
                <a:rPr lang="fr-FR" sz="1400">
                  <a:solidFill>
                    <a:srgbClr val="000000"/>
                  </a:solidFill>
                  <a:ea typeface="Tahoma" panose="020B0604030504040204" pitchFamily="34" charset="0"/>
                  <a:cs typeface="Tahoma" panose="020B0604030504040204" pitchFamily="34" charset="0"/>
                </a:rPr>
                <a:t>06</a:t>
              </a:r>
            </a:p>
          </p:txBody>
        </p:sp>
      </p:grpSp>
      <p:sp>
        <p:nvSpPr>
          <p:cNvPr id="2" name="ZoneTexte 92">
            <a:extLst>
              <a:ext uri="{FF2B5EF4-FFF2-40B4-BE49-F238E27FC236}">
                <a16:creationId xmlns:a16="http://schemas.microsoft.com/office/drawing/2014/main" id="{A996E64A-5657-05D1-AE65-6DFAC75A9CE9}"/>
              </a:ext>
            </a:extLst>
          </p:cNvPr>
          <p:cNvSpPr txBox="1"/>
          <p:nvPr/>
        </p:nvSpPr>
        <p:spPr>
          <a:xfrm>
            <a:off x="3986433" y="1478059"/>
            <a:ext cx="2020736" cy="1135614"/>
          </a:xfrm>
          <a:prstGeom prst="rect">
            <a:avLst/>
          </a:prstGeom>
          <a:noFill/>
        </p:spPr>
        <p:txBody>
          <a:bodyPr wrap="square" rtlCol="0">
            <a:normAutofit/>
          </a:bodyPr>
          <a:lstStyle/>
          <a:p>
            <a:pPr algn="ctr"/>
            <a:endParaRPr lang="fr-FR" sz="1400">
              <a:solidFill>
                <a:srgbClr val="000000"/>
              </a:solidFill>
              <a:ea typeface="Tahoma" panose="020B0604030504040204" pitchFamily="34" charset="0"/>
              <a:cs typeface="Tahoma" panose="020B0604030504040204" pitchFamily="34" charset="0"/>
            </a:endParaRPr>
          </a:p>
        </p:txBody>
      </p:sp>
      <p:sp>
        <p:nvSpPr>
          <p:cNvPr id="3" name="ZoneTexte 84">
            <a:extLst>
              <a:ext uri="{FF2B5EF4-FFF2-40B4-BE49-F238E27FC236}">
                <a16:creationId xmlns:a16="http://schemas.microsoft.com/office/drawing/2014/main" id="{372A36F3-CFEC-AD84-8334-99900545F360}"/>
              </a:ext>
            </a:extLst>
          </p:cNvPr>
          <p:cNvSpPr txBox="1"/>
          <p:nvPr/>
        </p:nvSpPr>
        <p:spPr>
          <a:xfrm>
            <a:off x="3994887" y="1447160"/>
            <a:ext cx="2582590" cy="1158086"/>
          </a:xfrm>
          <a:prstGeom prst="rect">
            <a:avLst/>
          </a:prstGeom>
          <a:noFill/>
        </p:spPr>
        <p:txBody>
          <a:bodyPr wrap="square" rtlCol="0">
            <a:normAutofit/>
          </a:bodyPr>
          <a:lstStyle/>
          <a:p>
            <a:pPr algn="ctr">
              <a:lnSpc>
                <a:spcPct val="80000"/>
              </a:lnSpc>
            </a:pPr>
            <a:r>
              <a:rPr lang="fr-FR" b="1" dirty="0" err="1"/>
              <a:t>Enviroment</a:t>
            </a:r>
            <a:r>
              <a:rPr lang="fr-FR" b="1" dirty="0"/>
              <a:t> </a:t>
            </a:r>
            <a:r>
              <a:rPr lang="fr-FR" b="1" dirty="0" err="1"/>
              <a:t>Variabler</a:t>
            </a:r>
            <a:r>
              <a:rPr lang="fr-FR" b="1" dirty="0"/>
              <a:t> </a:t>
            </a:r>
            <a:r>
              <a:rPr lang="fr-FR" b="1" dirty="0" err="1"/>
              <a:t>ble</a:t>
            </a:r>
            <a:r>
              <a:rPr lang="fr-FR" b="1" dirty="0"/>
              <a:t> sent ut </a:t>
            </a:r>
            <a:r>
              <a:rPr lang="fr-FR" b="1" dirty="0" err="1"/>
              <a:t>til</a:t>
            </a:r>
            <a:r>
              <a:rPr lang="fr-FR" b="1" dirty="0"/>
              <a:t> Digital </a:t>
            </a:r>
            <a:r>
              <a:rPr lang="fr-FR" b="1" dirty="0" err="1"/>
              <a:t>Ocean</a:t>
            </a:r>
            <a:r>
              <a:rPr lang="fr-FR" b="1" dirty="0"/>
              <a:t> Adresse</a:t>
            </a:r>
          </a:p>
        </p:txBody>
      </p:sp>
      <p:sp>
        <p:nvSpPr>
          <p:cNvPr id="48" name="ZoneTexte 84">
            <a:extLst>
              <a:ext uri="{FF2B5EF4-FFF2-40B4-BE49-F238E27FC236}">
                <a16:creationId xmlns:a16="http://schemas.microsoft.com/office/drawing/2014/main" id="{E9C56ACA-B6D7-1EBB-85E0-8796FF655E8F}"/>
              </a:ext>
            </a:extLst>
          </p:cNvPr>
          <p:cNvSpPr txBox="1"/>
          <p:nvPr/>
        </p:nvSpPr>
        <p:spPr>
          <a:xfrm>
            <a:off x="6276502" y="2723613"/>
            <a:ext cx="1531624" cy="558732"/>
          </a:xfrm>
          <a:prstGeom prst="rect">
            <a:avLst/>
          </a:prstGeom>
          <a:noFill/>
        </p:spPr>
        <p:txBody>
          <a:bodyPr wrap="square" rtlCol="0">
            <a:normAutofit/>
          </a:bodyPr>
          <a:lstStyle/>
          <a:p>
            <a:pPr algn="ctr"/>
            <a:r>
              <a:rPr lang="fr-FR" sz="1400" b="1">
                <a:solidFill>
                  <a:srgbClr val="000000"/>
                </a:solidFill>
                <a:ea typeface="Tahoma" panose="020B0604030504040204" pitchFamily="34" charset="0"/>
                <a:cs typeface="Tahoma" panose="020B0604030504040204" pitchFamily="34" charset="0"/>
              </a:rPr>
              <a:t>Dag 2 03:23 (</a:t>
            </a:r>
            <a:r>
              <a:rPr lang="fr-FR" sz="1400" b="1" err="1">
                <a:solidFill>
                  <a:srgbClr val="000000"/>
                </a:solidFill>
                <a:ea typeface="Tahoma" panose="020B0604030504040204" pitchFamily="34" charset="0"/>
                <a:cs typeface="Tahoma" panose="020B0604030504040204" pitchFamily="34" charset="0"/>
              </a:rPr>
              <a:t>Søndag</a:t>
            </a:r>
            <a:r>
              <a:rPr lang="fr-FR" sz="1400" b="1">
                <a:solidFill>
                  <a:srgbClr val="000000"/>
                </a:solidFill>
                <a:ea typeface="Tahoma" panose="020B0604030504040204" pitchFamily="34" charset="0"/>
                <a:cs typeface="Tahoma" panose="020B0604030504040204" pitchFamily="34" charset="0"/>
              </a:rPr>
              <a:t>)</a:t>
            </a:r>
            <a:endParaRPr lang="fr-FR" sz="1400">
              <a:solidFill>
                <a:srgbClr val="000000"/>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0738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E92F3B6-4E5E-BC84-8568-E7FA3A2EAF40}"/>
              </a:ext>
            </a:extLst>
          </p:cNvPr>
          <p:cNvSpPr txBox="1">
            <a:spLocks/>
          </p:cNvSpPr>
          <p:nvPr/>
        </p:nvSpPr>
        <p:spPr>
          <a:xfrm>
            <a:off x="2735698" y="762456"/>
            <a:ext cx="10751504"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r>
              <a:rPr lang="en-GB" sz="2800" b="1" err="1">
                <a:solidFill>
                  <a:schemeClr val="tx1"/>
                </a:solidFill>
                <a:latin typeface="+mn-lt"/>
                <a:cs typeface="Segoe UI Semibold" panose="020B0702040204020203" pitchFamily="34" charset="0"/>
              </a:rPr>
              <a:t>Misbruk</a:t>
            </a:r>
            <a:r>
              <a:rPr lang="en-GB" sz="2800" b="1">
                <a:solidFill>
                  <a:schemeClr val="tx1"/>
                </a:solidFill>
                <a:latin typeface="+mn-lt"/>
                <a:cs typeface="Segoe UI Semibold" panose="020B0702040204020203" pitchFamily="34" charset="0"/>
              </a:rPr>
              <a:t> </a:t>
            </a:r>
            <a:r>
              <a:rPr lang="en-GB" sz="2800" b="1" err="1">
                <a:solidFill>
                  <a:schemeClr val="tx1"/>
                </a:solidFill>
                <a:latin typeface="+mn-lt"/>
                <a:cs typeface="Segoe UI Semibold" panose="020B0702040204020203" pitchFamily="34" charset="0"/>
              </a:rPr>
              <a:t>av</a:t>
            </a:r>
            <a:r>
              <a:rPr lang="en-GB" sz="2800" b="1">
                <a:solidFill>
                  <a:schemeClr val="tx1"/>
                </a:solidFill>
                <a:latin typeface="+mn-lt"/>
                <a:cs typeface="Segoe UI Semibold" panose="020B0702040204020203" pitchFamily="34" charset="0"/>
              </a:rPr>
              <a:t> Azure VM </a:t>
            </a:r>
            <a:r>
              <a:rPr lang="en-GB" sz="2800" b="1" err="1">
                <a:solidFill>
                  <a:schemeClr val="tx1"/>
                </a:solidFill>
                <a:latin typeface="+mn-lt"/>
                <a:cs typeface="Segoe UI Semibold" panose="020B0702040204020203" pitchFamily="34" charset="0"/>
              </a:rPr>
              <a:t>Identitet</a:t>
            </a:r>
            <a:endParaRPr lang="en-GB" sz="2800" b="1">
              <a:solidFill>
                <a:schemeClr val="tx1"/>
              </a:solidFill>
              <a:latin typeface="+mn-lt"/>
              <a:cs typeface="Segoe UI Semibold" panose="020B0702040204020203" pitchFamily="34" charset="0"/>
            </a:endParaRPr>
          </a:p>
        </p:txBody>
      </p:sp>
      <p:sp>
        <p:nvSpPr>
          <p:cNvPr id="2" name="ZoneTexte 92">
            <a:extLst>
              <a:ext uri="{FF2B5EF4-FFF2-40B4-BE49-F238E27FC236}">
                <a16:creationId xmlns:a16="http://schemas.microsoft.com/office/drawing/2014/main" id="{A996E64A-5657-05D1-AE65-6DFAC75A9CE9}"/>
              </a:ext>
            </a:extLst>
          </p:cNvPr>
          <p:cNvSpPr txBox="1"/>
          <p:nvPr/>
        </p:nvSpPr>
        <p:spPr>
          <a:xfrm>
            <a:off x="3986433" y="1478059"/>
            <a:ext cx="2020736" cy="1135614"/>
          </a:xfrm>
          <a:prstGeom prst="rect">
            <a:avLst/>
          </a:prstGeom>
          <a:noFill/>
        </p:spPr>
        <p:txBody>
          <a:bodyPr wrap="square" rtlCol="0">
            <a:normAutofit/>
          </a:bodyPr>
          <a:lstStyle/>
          <a:p>
            <a:pPr algn="ctr"/>
            <a:endParaRPr lang="fr-FR" sz="1400">
              <a:solidFill>
                <a:srgbClr val="000000"/>
              </a:solidFill>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38739A03-12B8-919A-48A8-BEBB2CCC9068}"/>
              </a:ext>
            </a:extLst>
          </p:cNvPr>
          <p:cNvSpPr/>
          <p:nvPr/>
        </p:nvSpPr>
        <p:spPr>
          <a:xfrm>
            <a:off x="856033" y="1374843"/>
            <a:ext cx="2563571"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err="1">
                <a:solidFill>
                  <a:schemeClr val="bg1"/>
                </a:solidFill>
              </a:rPr>
              <a:t>Kompromitert</a:t>
            </a:r>
            <a:r>
              <a:rPr lang="nb-NO" b="1" dirty="0">
                <a:solidFill>
                  <a:schemeClr val="bg1"/>
                </a:solidFill>
              </a:rPr>
              <a:t> VM </a:t>
            </a:r>
            <a:r>
              <a:rPr lang="nb-NO" dirty="0">
                <a:solidFill>
                  <a:schemeClr val="bg1"/>
                </a:solidFill>
              </a:rPr>
              <a:t>i Microsoft </a:t>
            </a:r>
            <a:r>
              <a:rPr lang="nb-NO" dirty="0" err="1">
                <a:solidFill>
                  <a:schemeClr val="bg1"/>
                </a:solidFill>
              </a:rPr>
              <a:t>Azure</a:t>
            </a:r>
            <a:r>
              <a:rPr lang="nb-NO" dirty="0">
                <a:solidFill>
                  <a:schemeClr val="bg1"/>
                </a:solidFill>
              </a:rPr>
              <a:t> via RDP</a:t>
            </a:r>
            <a:endParaRPr lang="en-US" dirty="0">
              <a:solidFill>
                <a:schemeClr val="bg1"/>
              </a:solidFill>
            </a:endParaRPr>
          </a:p>
        </p:txBody>
      </p:sp>
      <p:pic>
        <p:nvPicPr>
          <p:cNvPr id="3074" name="Picture 2">
            <a:extLst>
              <a:ext uri="{FF2B5EF4-FFF2-40B4-BE49-F238E27FC236}">
                <a16:creationId xmlns:a16="http://schemas.microsoft.com/office/drawing/2014/main" id="{3244CAA2-4510-743C-6C48-EB643ABFD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888" y="3018052"/>
            <a:ext cx="5287218" cy="242039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B48CB2A5-32A4-56BD-5D0A-00D3467C0470}"/>
              </a:ext>
            </a:extLst>
          </p:cNvPr>
          <p:cNvSpPr/>
          <p:nvPr/>
        </p:nvSpPr>
        <p:spPr>
          <a:xfrm>
            <a:off x="841507" y="3769540"/>
            <a:ext cx="2563571"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a:solidFill>
                  <a:schemeClr val="bg1"/>
                </a:solidFill>
              </a:rPr>
              <a:t>Utnyttet</a:t>
            </a:r>
            <a:r>
              <a:rPr lang="nb-NO" b="1">
                <a:solidFill>
                  <a:schemeClr val="bg1"/>
                </a:solidFill>
              </a:rPr>
              <a:t> Azure AD identitet </a:t>
            </a:r>
            <a:r>
              <a:rPr lang="nb-NO">
                <a:solidFill>
                  <a:schemeClr val="bg1"/>
                </a:solidFill>
              </a:rPr>
              <a:t>til maskinen </a:t>
            </a:r>
            <a:endParaRPr lang="en-US">
              <a:solidFill>
                <a:schemeClr val="bg1"/>
              </a:solidFill>
            </a:endParaRPr>
          </a:p>
        </p:txBody>
      </p:sp>
      <p:sp>
        <p:nvSpPr>
          <p:cNvPr id="51" name="Rectangle 50">
            <a:extLst>
              <a:ext uri="{FF2B5EF4-FFF2-40B4-BE49-F238E27FC236}">
                <a16:creationId xmlns:a16="http://schemas.microsoft.com/office/drawing/2014/main" id="{BD2303EF-FC22-F020-BAA1-BF2BDEB9A3C7}"/>
              </a:ext>
            </a:extLst>
          </p:cNvPr>
          <p:cNvSpPr/>
          <p:nvPr/>
        </p:nvSpPr>
        <p:spPr>
          <a:xfrm>
            <a:off x="856033" y="2432024"/>
            <a:ext cx="2563571" cy="1187997"/>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Rundt 12,000 påloggings </a:t>
            </a:r>
            <a:r>
              <a:rPr lang="nb-NO">
                <a:solidFill>
                  <a:schemeClr val="bg1"/>
                </a:solidFill>
              </a:rPr>
              <a:t>forsøk via RDP iløpet av 24 timer</a:t>
            </a:r>
          </a:p>
        </p:txBody>
      </p:sp>
      <p:sp>
        <p:nvSpPr>
          <p:cNvPr id="53" name="TextBox 52">
            <a:extLst>
              <a:ext uri="{FF2B5EF4-FFF2-40B4-BE49-F238E27FC236}">
                <a16:creationId xmlns:a16="http://schemas.microsoft.com/office/drawing/2014/main" id="{1751182C-1EE6-4B6D-7702-AA209D238145}"/>
              </a:ext>
            </a:extLst>
          </p:cNvPr>
          <p:cNvSpPr txBox="1"/>
          <p:nvPr/>
        </p:nvSpPr>
        <p:spPr>
          <a:xfrm>
            <a:off x="3609072" y="2539094"/>
            <a:ext cx="7410123" cy="707886"/>
          </a:xfrm>
          <a:prstGeom prst="rect">
            <a:avLst/>
          </a:prstGeom>
          <a:noFill/>
        </p:spPr>
        <p:txBody>
          <a:bodyPr wrap="square">
            <a:spAutoFit/>
          </a:bodyPr>
          <a:lstStyle/>
          <a:p>
            <a:pPr algn="ctr"/>
            <a:r>
              <a:rPr lang="nb-NO" sz="2000" b="1" dirty="0">
                <a:solidFill>
                  <a:srgbClr val="00B0F0"/>
                </a:solidFill>
              </a:rPr>
              <a:t>Påloggingsforsøk brukte kontoer som AZADMIN, AZURE</a:t>
            </a:r>
          </a:p>
          <a:p>
            <a:endParaRPr lang="nb-NO" sz="2000" b="1" dirty="0">
              <a:solidFill>
                <a:srgbClr val="00B0F0"/>
              </a:solidFill>
            </a:endParaRPr>
          </a:p>
        </p:txBody>
      </p:sp>
      <p:pic>
        <p:nvPicPr>
          <p:cNvPr id="3076" name="Picture 4" descr="Skjermbilde 2022-12-21 135051">
            <a:extLst>
              <a:ext uri="{FF2B5EF4-FFF2-40B4-BE49-F238E27FC236}">
                <a16:creationId xmlns:a16="http://schemas.microsoft.com/office/drawing/2014/main" id="{EA960C46-29A9-821A-0EC7-AB074E635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2335" y="1262943"/>
            <a:ext cx="6199501" cy="135073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913D5C53-6AFB-31A5-24F7-ABCA377CBDE8}"/>
              </a:ext>
            </a:extLst>
          </p:cNvPr>
          <p:cNvSpPr/>
          <p:nvPr/>
        </p:nvSpPr>
        <p:spPr>
          <a:xfrm>
            <a:off x="843508" y="4846090"/>
            <a:ext cx="2561570" cy="1187997"/>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a:solidFill>
                  <a:schemeClr val="bg1"/>
                </a:solidFill>
              </a:rPr>
              <a:t>Videre konsekvens var DoS angrep mot APIet til Microsoft</a:t>
            </a:r>
          </a:p>
        </p:txBody>
      </p:sp>
      <p:sp>
        <p:nvSpPr>
          <p:cNvPr id="56" name="TextBox 55">
            <a:extLst>
              <a:ext uri="{FF2B5EF4-FFF2-40B4-BE49-F238E27FC236}">
                <a16:creationId xmlns:a16="http://schemas.microsoft.com/office/drawing/2014/main" id="{D62C2C2B-10C3-9254-B3FA-0ECB26DC76A0}"/>
              </a:ext>
            </a:extLst>
          </p:cNvPr>
          <p:cNvSpPr txBox="1"/>
          <p:nvPr/>
        </p:nvSpPr>
        <p:spPr>
          <a:xfrm>
            <a:off x="3925844" y="5563461"/>
            <a:ext cx="6776580" cy="830997"/>
          </a:xfrm>
          <a:prstGeom prst="rect">
            <a:avLst/>
          </a:prstGeom>
          <a:noFill/>
        </p:spPr>
        <p:txBody>
          <a:bodyPr wrap="square">
            <a:spAutoFit/>
          </a:bodyPr>
          <a:lstStyle/>
          <a:p>
            <a:pPr algn="ctr"/>
            <a:r>
              <a:rPr lang="en-US" sz="1600" b="1" dirty="0">
                <a:solidFill>
                  <a:srgbClr val="00B0F0"/>
                </a:solidFill>
              </a:rPr>
              <a:t>Invoke-</a:t>
            </a:r>
            <a:r>
              <a:rPr lang="en-US" sz="1600" b="1" dirty="0" err="1">
                <a:solidFill>
                  <a:srgbClr val="00B0F0"/>
                </a:solidFill>
              </a:rPr>
              <a:t>RestMethod</a:t>
            </a:r>
            <a:r>
              <a:rPr lang="en-US" sz="1600" b="1" dirty="0">
                <a:solidFill>
                  <a:srgbClr val="00B0F0"/>
                </a:solidFill>
              </a:rPr>
              <a:t> -Method ‘Post’ -Uri $</a:t>
            </a:r>
            <a:r>
              <a:rPr lang="en-US" sz="1600" b="1" dirty="0" err="1">
                <a:solidFill>
                  <a:srgbClr val="00B0F0"/>
                </a:solidFill>
              </a:rPr>
              <a:t>urlrun</a:t>
            </a:r>
            <a:r>
              <a:rPr lang="en-US" sz="1600" b="1" dirty="0">
                <a:solidFill>
                  <a:srgbClr val="00B0F0"/>
                </a:solidFill>
              </a:rPr>
              <a:t> -Body “{`”</a:t>
            </a:r>
            <a:r>
              <a:rPr lang="en-US" sz="1600" b="1" dirty="0" err="1">
                <a:solidFill>
                  <a:srgbClr val="00B0F0"/>
                </a:solidFill>
              </a:rPr>
              <a:t>commandId</a:t>
            </a:r>
            <a:r>
              <a:rPr lang="en-US" sz="1600" b="1" dirty="0">
                <a:solidFill>
                  <a:srgbClr val="00B0F0"/>
                </a:solidFill>
              </a:rPr>
              <a:t>`”:`”</a:t>
            </a:r>
            <a:r>
              <a:rPr lang="en-US" sz="1600" b="1" dirty="0" err="1">
                <a:solidFill>
                  <a:srgbClr val="00B0F0"/>
                </a:solidFill>
              </a:rPr>
              <a:t>RunPowerShellScript</a:t>
            </a:r>
            <a:r>
              <a:rPr lang="en-US" sz="1600" b="1" dirty="0">
                <a:solidFill>
                  <a:srgbClr val="00B0F0"/>
                </a:solidFill>
              </a:rPr>
              <a:t>`”,`”script`”:[`”Set-</a:t>
            </a:r>
            <a:r>
              <a:rPr lang="en-US" sz="1600" b="1" dirty="0" err="1">
                <a:solidFill>
                  <a:srgbClr val="00B0F0"/>
                </a:solidFill>
              </a:rPr>
              <a:t>ADAccountPassword</a:t>
            </a:r>
            <a:r>
              <a:rPr lang="en-US" sz="1600" b="1" dirty="0">
                <a:solidFill>
                  <a:srgbClr val="00B0F0"/>
                </a:solidFill>
              </a:rPr>
              <a:t>`”]}</a:t>
            </a:r>
          </a:p>
        </p:txBody>
      </p:sp>
    </p:spTree>
    <p:extLst>
      <p:ext uri="{BB962C8B-B14F-4D97-AF65-F5344CB8AC3E}">
        <p14:creationId xmlns:p14="http://schemas.microsoft.com/office/powerpoint/2010/main" val="915246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E92F3B6-4E5E-BC84-8568-E7FA3A2EAF40}"/>
              </a:ext>
            </a:extLst>
          </p:cNvPr>
          <p:cNvSpPr txBox="1">
            <a:spLocks/>
          </p:cNvSpPr>
          <p:nvPr/>
        </p:nvSpPr>
        <p:spPr>
          <a:xfrm>
            <a:off x="2735698" y="762456"/>
            <a:ext cx="10751504"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r>
              <a:rPr lang="en-GB" sz="2800" b="1">
                <a:solidFill>
                  <a:schemeClr val="tx1"/>
                </a:solidFill>
                <a:latin typeface="+mn-lt"/>
                <a:cs typeface="Segoe UI Semibold" panose="020B0702040204020203" pitchFamily="34" charset="0"/>
              </a:rPr>
              <a:t>Kompromitert SQL Database </a:t>
            </a:r>
          </a:p>
        </p:txBody>
      </p:sp>
      <p:sp>
        <p:nvSpPr>
          <p:cNvPr id="2" name="ZoneTexte 92">
            <a:extLst>
              <a:ext uri="{FF2B5EF4-FFF2-40B4-BE49-F238E27FC236}">
                <a16:creationId xmlns:a16="http://schemas.microsoft.com/office/drawing/2014/main" id="{A996E64A-5657-05D1-AE65-6DFAC75A9CE9}"/>
              </a:ext>
            </a:extLst>
          </p:cNvPr>
          <p:cNvSpPr txBox="1"/>
          <p:nvPr/>
        </p:nvSpPr>
        <p:spPr>
          <a:xfrm>
            <a:off x="3986433" y="1478059"/>
            <a:ext cx="2020736" cy="1135614"/>
          </a:xfrm>
          <a:prstGeom prst="rect">
            <a:avLst/>
          </a:prstGeom>
          <a:noFill/>
        </p:spPr>
        <p:txBody>
          <a:bodyPr wrap="square" rtlCol="0">
            <a:normAutofit/>
          </a:bodyPr>
          <a:lstStyle/>
          <a:p>
            <a:pPr algn="ctr"/>
            <a:endParaRPr lang="fr-FR" sz="1400">
              <a:solidFill>
                <a:srgbClr val="000000"/>
              </a:solidFill>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38739A03-12B8-919A-48A8-BEBB2CCC9068}"/>
              </a:ext>
            </a:extLst>
          </p:cNvPr>
          <p:cNvSpPr/>
          <p:nvPr/>
        </p:nvSpPr>
        <p:spPr>
          <a:xfrm>
            <a:off x="856033" y="1374843"/>
            <a:ext cx="2563571"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SQL Database i Azure </a:t>
            </a:r>
            <a:r>
              <a:rPr lang="nb-NO">
                <a:solidFill>
                  <a:schemeClr val="bg1"/>
                </a:solidFill>
              </a:rPr>
              <a:t>(PaaS tjeneste)</a:t>
            </a:r>
            <a:endParaRPr lang="en-US">
              <a:solidFill>
                <a:schemeClr val="bg1"/>
              </a:solidFill>
            </a:endParaRPr>
          </a:p>
        </p:txBody>
      </p:sp>
      <p:sp>
        <p:nvSpPr>
          <p:cNvPr id="49" name="Rectangle 48">
            <a:extLst>
              <a:ext uri="{FF2B5EF4-FFF2-40B4-BE49-F238E27FC236}">
                <a16:creationId xmlns:a16="http://schemas.microsoft.com/office/drawing/2014/main" id="{B48CB2A5-32A4-56BD-5D0A-00D3467C0470}"/>
              </a:ext>
            </a:extLst>
          </p:cNvPr>
          <p:cNvSpPr/>
          <p:nvPr/>
        </p:nvSpPr>
        <p:spPr>
          <a:xfrm>
            <a:off x="841507" y="3769540"/>
            <a:ext cx="2563571"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a:solidFill>
                  <a:schemeClr val="bg1"/>
                </a:solidFill>
              </a:rPr>
              <a:t>Ingen logging aktivert på tjenesten</a:t>
            </a:r>
            <a:endParaRPr lang="en-US">
              <a:solidFill>
                <a:schemeClr val="bg1"/>
              </a:solidFill>
            </a:endParaRPr>
          </a:p>
        </p:txBody>
      </p:sp>
      <p:sp>
        <p:nvSpPr>
          <p:cNvPr id="51" name="Rectangle 50">
            <a:extLst>
              <a:ext uri="{FF2B5EF4-FFF2-40B4-BE49-F238E27FC236}">
                <a16:creationId xmlns:a16="http://schemas.microsoft.com/office/drawing/2014/main" id="{BD2303EF-FC22-F020-BAA1-BF2BDEB9A3C7}"/>
              </a:ext>
            </a:extLst>
          </p:cNvPr>
          <p:cNvSpPr/>
          <p:nvPr/>
        </p:nvSpPr>
        <p:spPr>
          <a:xfrm>
            <a:off x="856033" y="2432024"/>
            <a:ext cx="2563571" cy="1187997"/>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Hadde vært offentlig tilgjengelig i 8 måneder</a:t>
            </a:r>
            <a:endParaRPr lang="nb-NO">
              <a:solidFill>
                <a:schemeClr val="bg1"/>
              </a:solidFill>
            </a:endParaRPr>
          </a:p>
        </p:txBody>
      </p:sp>
      <p:sp>
        <p:nvSpPr>
          <p:cNvPr id="53" name="TextBox 52">
            <a:extLst>
              <a:ext uri="{FF2B5EF4-FFF2-40B4-BE49-F238E27FC236}">
                <a16:creationId xmlns:a16="http://schemas.microsoft.com/office/drawing/2014/main" id="{1751182C-1EE6-4B6D-7702-AA209D238145}"/>
              </a:ext>
            </a:extLst>
          </p:cNvPr>
          <p:cNvSpPr txBox="1"/>
          <p:nvPr/>
        </p:nvSpPr>
        <p:spPr>
          <a:xfrm>
            <a:off x="3714161" y="1471797"/>
            <a:ext cx="7353562" cy="1200329"/>
          </a:xfrm>
          <a:prstGeom prst="rect">
            <a:avLst/>
          </a:prstGeom>
          <a:noFill/>
        </p:spPr>
        <p:txBody>
          <a:bodyPr wrap="square">
            <a:spAutoFit/>
          </a:bodyPr>
          <a:lstStyle/>
          <a:p>
            <a:pPr algn="ctr"/>
            <a:r>
              <a:rPr lang="nb-NO" sz="2400" b="1" dirty="0">
                <a:solidFill>
                  <a:srgbClr val="00B0F0"/>
                </a:solidFill>
              </a:rPr>
              <a:t>Påloggingsinformasjon til produksjonsdatabase lå åpnet i offentlig på </a:t>
            </a:r>
            <a:r>
              <a:rPr lang="nb-NO" sz="2400" b="1" dirty="0" err="1">
                <a:solidFill>
                  <a:srgbClr val="00B0F0"/>
                </a:solidFill>
              </a:rPr>
              <a:t>Github</a:t>
            </a:r>
            <a:endParaRPr lang="nb-NO" sz="2400" b="1" dirty="0">
              <a:solidFill>
                <a:srgbClr val="00B0F0"/>
              </a:solidFill>
            </a:endParaRPr>
          </a:p>
        </p:txBody>
      </p:sp>
      <p:sp>
        <p:nvSpPr>
          <p:cNvPr id="54" name="Rectangle 53">
            <a:extLst>
              <a:ext uri="{FF2B5EF4-FFF2-40B4-BE49-F238E27FC236}">
                <a16:creationId xmlns:a16="http://schemas.microsoft.com/office/drawing/2014/main" id="{913D5C53-6AFB-31A5-24F7-ABCA377CBDE8}"/>
              </a:ext>
            </a:extLst>
          </p:cNvPr>
          <p:cNvSpPr/>
          <p:nvPr/>
        </p:nvSpPr>
        <p:spPr>
          <a:xfrm>
            <a:off x="843508" y="4846090"/>
            <a:ext cx="2561570" cy="1187997"/>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a:solidFill>
                  <a:schemeClr val="bg1"/>
                </a:solidFill>
              </a:rPr>
              <a:t>Ble avdekket av endringer i databasen</a:t>
            </a:r>
          </a:p>
        </p:txBody>
      </p:sp>
      <p:sp>
        <p:nvSpPr>
          <p:cNvPr id="3" name="TextBox 2">
            <a:extLst>
              <a:ext uri="{FF2B5EF4-FFF2-40B4-BE49-F238E27FC236}">
                <a16:creationId xmlns:a16="http://schemas.microsoft.com/office/drawing/2014/main" id="{43425016-937C-9A1C-AAF9-6B94A6936C10}"/>
              </a:ext>
            </a:extLst>
          </p:cNvPr>
          <p:cNvSpPr txBox="1"/>
          <p:nvPr/>
        </p:nvSpPr>
        <p:spPr>
          <a:xfrm>
            <a:off x="4699198" y="2723936"/>
            <a:ext cx="5874707" cy="292387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rtl="0">
              <a:spcBef>
                <a:spcPts val="0"/>
              </a:spcBef>
              <a:spcAft>
                <a:spcPts val="0"/>
              </a:spcAft>
            </a:pPr>
            <a:r>
              <a:rPr lang="en-US" sz="2400" b="0" i="0" u="none" strike="noStrike" dirty="0">
                <a:solidFill>
                  <a:srgbClr val="000000"/>
                </a:solidFill>
                <a:effectLst/>
                <a:latin typeface="Arial" panose="020B0604020202020204" pitchFamily="34" charset="0"/>
              </a:rPr>
              <a:t>"</a:t>
            </a:r>
            <a:r>
              <a:rPr lang="en-US" sz="2400" b="0" i="0" u="none" strike="noStrike" dirty="0" err="1">
                <a:solidFill>
                  <a:srgbClr val="000000"/>
                </a:solidFill>
                <a:effectLst/>
                <a:latin typeface="Arial" panose="020B0604020202020204" pitchFamily="34" charset="0"/>
              </a:rPr>
              <a:t>ConnectionStrings</a:t>
            </a:r>
            <a:r>
              <a:rPr lang="en-US" sz="2400" b="0" i="0" u="none" strike="noStrike" dirty="0">
                <a:solidFill>
                  <a:srgbClr val="000000"/>
                </a:solidFill>
                <a:effectLst/>
                <a:latin typeface="Arial" panose="020B0604020202020204" pitchFamily="34" charset="0"/>
              </a:rPr>
              <a:t>": {</a:t>
            </a:r>
            <a:endParaRPr lang="en-US" sz="2400" b="0" dirty="0">
              <a:effectLst/>
            </a:endParaRPr>
          </a:p>
          <a:p>
            <a:pPr rtl="0">
              <a:spcBef>
                <a:spcPts val="0"/>
              </a:spcBef>
              <a:spcAft>
                <a:spcPts val="0"/>
              </a:spcAft>
            </a:pPr>
            <a:r>
              <a:rPr lang="en-US" sz="2400" b="0" i="0" u="none" strike="noStrike" dirty="0">
                <a:solidFill>
                  <a:srgbClr val="000000"/>
                </a:solidFill>
                <a:effectLst/>
                <a:latin typeface="Arial" panose="020B0604020202020204" pitchFamily="34" charset="0"/>
              </a:rPr>
              <a:t>//"</a:t>
            </a:r>
            <a:r>
              <a:rPr lang="en-US" sz="2400" b="0" i="0" u="none" strike="noStrike" dirty="0" err="1">
                <a:solidFill>
                  <a:srgbClr val="000000"/>
                </a:solidFill>
                <a:effectLst/>
                <a:latin typeface="Arial" panose="020B0604020202020204" pitchFamily="34" charset="0"/>
              </a:rPr>
              <a:t>AdminDb</a:t>
            </a:r>
            <a:r>
              <a:rPr lang="en-US" sz="2400" b="0" i="0" u="none" strike="noStrike" dirty="0">
                <a:solidFill>
                  <a:srgbClr val="000000"/>
                </a:solidFill>
                <a:effectLst/>
                <a:latin typeface="Arial" panose="020B0604020202020204" pitchFamily="34" charset="0"/>
              </a:rPr>
              <a:t>": "Server=tcp:xxxxxxxxx-.database.windows.net,1433;User ID=</a:t>
            </a:r>
            <a:r>
              <a:rPr lang="en-US" sz="2400" b="1" i="0" u="none" strike="noStrike" dirty="0" err="1">
                <a:solidFill>
                  <a:srgbClr val="000000"/>
                </a:solidFill>
                <a:effectLst/>
                <a:latin typeface="Arial" panose="020B0604020202020204" pitchFamily="34" charset="0"/>
              </a:rPr>
              <a:t>admin</a:t>
            </a:r>
            <a:r>
              <a:rPr lang="en-US" sz="2400" b="0" i="0" u="none" strike="noStrike" dirty="0" err="1">
                <a:solidFill>
                  <a:srgbClr val="000000"/>
                </a:solidFill>
                <a:effectLst/>
                <a:latin typeface="Arial" panose="020B0604020202020204" pitchFamily="34" charset="0"/>
              </a:rPr>
              <a:t>;Password</a:t>
            </a:r>
            <a:r>
              <a:rPr lang="en-US" sz="2400" b="0" i="0" u="none" strike="noStrike" dirty="0">
                <a:solidFill>
                  <a:srgbClr val="000000"/>
                </a:solidFill>
                <a:effectLst/>
                <a:latin typeface="Arial" panose="020B0604020202020204" pitchFamily="34" charset="0"/>
              </a:rPr>
              <a:t>=</a:t>
            </a:r>
            <a:r>
              <a:rPr lang="en-US" sz="2400" b="1" i="0" u="none" strike="noStrike" dirty="0">
                <a:solidFill>
                  <a:srgbClr val="000000"/>
                </a:solidFill>
                <a:effectLst/>
                <a:latin typeface="Arial" panose="020B0604020202020204" pitchFamily="34" charset="0"/>
              </a:rPr>
              <a:t>Wzig221</a:t>
            </a:r>
            <a:r>
              <a:rPr lang="en-US" sz="2400" b="0" i="0" u="none" strike="noStrike" dirty="0">
                <a:solidFill>
                  <a:srgbClr val="000000"/>
                </a:solidFill>
                <a:effectLst/>
                <a:latin typeface="Arial" panose="020B0604020202020204" pitchFamily="34" charset="0"/>
              </a:rPr>
              <a:t>;</a:t>
            </a:r>
            <a:br>
              <a:rPr lang="en-US" sz="2400" b="0" i="0" u="none" strike="noStrike" dirty="0">
                <a:solidFill>
                  <a:srgbClr val="000000"/>
                </a:solidFill>
                <a:effectLst/>
                <a:latin typeface="Arial" panose="020B0604020202020204" pitchFamily="34" charset="0"/>
              </a:rPr>
            </a:br>
            <a:r>
              <a:rPr lang="en-US" sz="2400" b="0" i="0" u="none" strike="noStrike" dirty="0" err="1">
                <a:solidFill>
                  <a:srgbClr val="000000"/>
                </a:solidFill>
                <a:effectLst/>
                <a:latin typeface="Arial" panose="020B0604020202020204" pitchFamily="34" charset="0"/>
              </a:rPr>
              <a:t>TrustServerCertificate</a:t>
            </a:r>
            <a:r>
              <a:rPr lang="en-US" sz="2400" b="0" i="0" u="none" strike="noStrike" dirty="0">
                <a:solidFill>
                  <a:srgbClr val="000000"/>
                </a:solidFill>
                <a:effectLst/>
                <a:latin typeface="Arial" panose="020B0604020202020204" pitchFamily="34" charset="0"/>
              </a:rPr>
              <a:t>=</a:t>
            </a:r>
            <a:r>
              <a:rPr lang="en-US" sz="2400" b="0" i="0" u="none" strike="noStrike" dirty="0" err="1">
                <a:solidFill>
                  <a:srgbClr val="000000"/>
                </a:solidFill>
                <a:effectLst/>
                <a:latin typeface="Arial" panose="020B0604020202020204" pitchFamily="34" charset="0"/>
              </a:rPr>
              <a:t>False;Connection</a:t>
            </a:r>
            <a:r>
              <a:rPr lang="en-US" sz="2400" b="0" i="0" u="none" strike="noStrike" dirty="0">
                <a:solidFill>
                  <a:srgbClr val="000000"/>
                </a:solidFill>
                <a:effectLst/>
                <a:latin typeface="Arial" panose="020B0604020202020204" pitchFamily="34" charset="0"/>
              </a:rPr>
              <a:t> Timeout=30;"</a:t>
            </a:r>
            <a:endParaRPr lang="en-US" sz="2400" b="0" dirty="0">
              <a:effectLst/>
            </a:endParaRPr>
          </a:p>
          <a:p>
            <a:br>
              <a:rPr lang="en-US" sz="2000" dirty="0"/>
            </a:br>
            <a:endParaRPr lang="en-US" sz="2000" dirty="0"/>
          </a:p>
        </p:txBody>
      </p:sp>
    </p:spTree>
    <p:extLst>
      <p:ext uri="{BB962C8B-B14F-4D97-AF65-F5344CB8AC3E}">
        <p14:creationId xmlns:p14="http://schemas.microsoft.com/office/powerpoint/2010/main" val="950564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E92F3B6-4E5E-BC84-8568-E7FA3A2EAF40}"/>
              </a:ext>
            </a:extLst>
          </p:cNvPr>
          <p:cNvSpPr txBox="1">
            <a:spLocks/>
          </p:cNvSpPr>
          <p:nvPr/>
        </p:nvSpPr>
        <p:spPr>
          <a:xfrm>
            <a:off x="2735698" y="762456"/>
            <a:ext cx="10751504"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r>
              <a:rPr lang="en-GB" sz="2800" b="1">
                <a:solidFill>
                  <a:schemeClr val="tx1"/>
                </a:solidFill>
                <a:latin typeface="+mn-lt"/>
                <a:cs typeface="Segoe UI Semibold" panose="020B0702040204020203" pitchFamily="34" charset="0"/>
              </a:rPr>
              <a:t>DDoS </a:t>
            </a:r>
            <a:r>
              <a:rPr lang="en-GB" sz="2800" b="1" err="1">
                <a:solidFill>
                  <a:schemeClr val="tx1"/>
                </a:solidFill>
                <a:latin typeface="+mn-lt"/>
                <a:cs typeface="Segoe UI Semibold" panose="020B0702040204020203" pitchFamily="34" charset="0"/>
              </a:rPr>
              <a:t>angrep</a:t>
            </a:r>
            <a:r>
              <a:rPr lang="en-GB" sz="2800" b="1">
                <a:solidFill>
                  <a:schemeClr val="tx1"/>
                </a:solidFill>
                <a:latin typeface="+mn-lt"/>
                <a:cs typeface="Segoe UI Semibold" panose="020B0702040204020203" pitchFamily="34" charset="0"/>
              </a:rPr>
              <a:t> mot </a:t>
            </a:r>
            <a:r>
              <a:rPr lang="en-GB" sz="2800" b="1" err="1">
                <a:solidFill>
                  <a:schemeClr val="tx1"/>
                </a:solidFill>
                <a:latin typeface="+mn-lt"/>
                <a:cs typeface="Segoe UI Semibold" panose="020B0702040204020203" pitchFamily="34" charset="0"/>
              </a:rPr>
              <a:t>nettbutikk</a:t>
            </a:r>
            <a:endParaRPr lang="en-GB" sz="2800" b="1">
              <a:solidFill>
                <a:schemeClr val="tx1"/>
              </a:solidFill>
              <a:latin typeface="+mn-lt"/>
              <a:cs typeface="Segoe UI Semibold" panose="020B0702040204020203" pitchFamily="34" charset="0"/>
            </a:endParaRPr>
          </a:p>
        </p:txBody>
      </p:sp>
      <p:sp>
        <p:nvSpPr>
          <p:cNvPr id="2" name="ZoneTexte 92">
            <a:extLst>
              <a:ext uri="{FF2B5EF4-FFF2-40B4-BE49-F238E27FC236}">
                <a16:creationId xmlns:a16="http://schemas.microsoft.com/office/drawing/2014/main" id="{A996E64A-5657-05D1-AE65-6DFAC75A9CE9}"/>
              </a:ext>
            </a:extLst>
          </p:cNvPr>
          <p:cNvSpPr txBox="1"/>
          <p:nvPr/>
        </p:nvSpPr>
        <p:spPr>
          <a:xfrm>
            <a:off x="3986433" y="1478059"/>
            <a:ext cx="2020736" cy="1135614"/>
          </a:xfrm>
          <a:prstGeom prst="rect">
            <a:avLst/>
          </a:prstGeom>
          <a:noFill/>
        </p:spPr>
        <p:txBody>
          <a:bodyPr wrap="square" rtlCol="0">
            <a:normAutofit/>
          </a:bodyPr>
          <a:lstStyle/>
          <a:p>
            <a:pPr algn="ctr"/>
            <a:endParaRPr lang="fr-FR" sz="1400">
              <a:solidFill>
                <a:srgbClr val="000000"/>
              </a:solidFill>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38739A03-12B8-919A-48A8-BEBB2CCC9068}"/>
              </a:ext>
            </a:extLst>
          </p:cNvPr>
          <p:cNvSpPr/>
          <p:nvPr/>
        </p:nvSpPr>
        <p:spPr>
          <a:xfrm>
            <a:off x="856033" y="1374843"/>
            <a:ext cx="2563571"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Utnyttet svakhet i Brannmur</a:t>
            </a:r>
            <a:endParaRPr lang="en-US">
              <a:solidFill>
                <a:schemeClr val="bg1"/>
              </a:solidFill>
            </a:endParaRPr>
          </a:p>
        </p:txBody>
      </p:sp>
      <p:sp>
        <p:nvSpPr>
          <p:cNvPr id="49" name="Rectangle 48">
            <a:extLst>
              <a:ext uri="{FF2B5EF4-FFF2-40B4-BE49-F238E27FC236}">
                <a16:creationId xmlns:a16="http://schemas.microsoft.com/office/drawing/2014/main" id="{B48CB2A5-32A4-56BD-5D0A-00D3467C0470}"/>
              </a:ext>
            </a:extLst>
          </p:cNvPr>
          <p:cNvSpPr/>
          <p:nvPr/>
        </p:nvSpPr>
        <p:spPr>
          <a:xfrm>
            <a:off x="841507" y="3769540"/>
            <a:ext cx="2563571"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Utgående trafikk på ca ~600 GB</a:t>
            </a:r>
            <a:endParaRPr lang="en-US" b="1">
              <a:solidFill>
                <a:schemeClr val="bg1"/>
              </a:solidFill>
            </a:endParaRPr>
          </a:p>
        </p:txBody>
      </p:sp>
      <p:sp>
        <p:nvSpPr>
          <p:cNvPr id="51" name="Rectangle 50">
            <a:extLst>
              <a:ext uri="{FF2B5EF4-FFF2-40B4-BE49-F238E27FC236}">
                <a16:creationId xmlns:a16="http://schemas.microsoft.com/office/drawing/2014/main" id="{BD2303EF-FC22-F020-BAA1-BF2BDEB9A3C7}"/>
              </a:ext>
            </a:extLst>
          </p:cNvPr>
          <p:cNvSpPr/>
          <p:nvPr/>
        </p:nvSpPr>
        <p:spPr>
          <a:xfrm>
            <a:off x="856033" y="2432024"/>
            <a:ext cx="2563571" cy="1187997"/>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Via svakhet i DTLS protokollen (HelloClientVerify)</a:t>
            </a:r>
            <a:endParaRPr lang="nb-NO">
              <a:solidFill>
                <a:schemeClr val="bg1"/>
              </a:solidFill>
            </a:endParaRPr>
          </a:p>
        </p:txBody>
      </p:sp>
      <p:sp>
        <p:nvSpPr>
          <p:cNvPr id="53" name="TextBox 52">
            <a:extLst>
              <a:ext uri="{FF2B5EF4-FFF2-40B4-BE49-F238E27FC236}">
                <a16:creationId xmlns:a16="http://schemas.microsoft.com/office/drawing/2014/main" id="{1751182C-1EE6-4B6D-7702-AA209D238145}"/>
              </a:ext>
            </a:extLst>
          </p:cNvPr>
          <p:cNvSpPr txBox="1"/>
          <p:nvPr/>
        </p:nvSpPr>
        <p:spPr>
          <a:xfrm>
            <a:off x="4222249" y="1459259"/>
            <a:ext cx="6776580" cy="461665"/>
          </a:xfrm>
          <a:prstGeom prst="rect">
            <a:avLst/>
          </a:prstGeom>
          <a:noFill/>
        </p:spPr>
        <p:txBody>
          <a:bodyPr wrap="square">
            <a:spAutoFit/>
          </a:bodyPr>
          <a:lstStyle/>
          <a:p>
            <a:pPr algn="ctr"/>
            <a:r>
              <a:rPr lang="nb-NO" sz="2400" b="1">
                <a:solidFill>
                  <a:srgbClr val="00B0F0"/>
                </a:solidFill>
              </a:rPr>
              <a:t>Omvendt DDoS Angrep</a:t>
            </a:r>
          </a:p>
        </p:txBody>
      </p:sp>
      <p:sp>
        <p:nvSpPr>
          <p:cNvPr id="54" name="Rectangle 53">
            <a:extLst>
              <a:ext uri="{FF2B5EF4-FFF2-40B4-BE49-F238E27FC236}">
                <a16:creationId xmlns:a16="http://schemas.microsoft.com/office/drawing/2014/main" id="{913D5C53-6AFB-31A5-24F7-ABCA377CBDE8}"/>
              </a:ext>
            </a:extLst>
          </p:cNvPr>
          <p:cNvSpPr/>
          <p:nvPr/>
        </p:nvSpPr>
        <p:spPr>
          <a:xfrm>
            <a:off x="843508" y="4846090"/>
            <a:ext cx="2561570" cy="1187997"/>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dirty="0">
                <a:solidFill>
                  <a:schemeClr val="bg1"/>
                </a:solidFill>
              </a:rPr>
              <a:t>Nedetid på </a:t>
            </a:r>
            <a:r>
              <a:rPr lang="nb-NO" dirty="0" err="1">
                <a:solidFill>
                  <a:schemeClr val="bg1"/>
                </a:solidFill>
              </a:rPr>
              <a:t>ca</a:t>
            </a:r>
            <a:r>
              <a:rPr lang="nb-NO" dirty="0">
                <a:solidFill>
                  <a:schemeClr val="bg1"/>
                </a:solidFill>
              </a:rPr>
              <a:t> 8 timer før det ble løst (på nettbutikken)</a:t>
            </a:r>
          </a:p>
        </p:txBody>
      </p:sp>
      <p:pic>
        <p:nvPicPr>
          <p:cNvPr id="5" name="Picture 2" descr="Image">
            <a:extLst>
              <a:ext uri="{FF2B5EF4-FFF2-40B4-BE49-F238E27FC236}">
                <a16:creationId xmlns:a16="http://schemas.microsoft.com/office/drawing/2014/main" id="{929ED63E-D57E-B45A-1FCD-041BA219B8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109" y="1927187"/>
            <a:ext cx="3269288" cy="40970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CC4BFCC-048B-6758-FA0E-8513130DD757}"/>
              </a:ext>
            </a:extLst>
          </p:cNvPr>
          <p:cNvPicPr>
            <a:picLocks noChangeAspect="1"/>
          </p:cNvPicPr>
          <p:nvPr/>
        </p:nvPicPr>
        <p:blipFill>
          <a:blip r:embed="rId3"/>
          <a:stretch>
            <a:fillRect/>
          </a:stretch>
        </p:blipFill>
        <p:spPr>
          <a:xfrm>
            <a:off x="7328276" y="2204163"/>
            <a:ext cx="3913833" cy="2588180"/>
          </a:xfrm>
          <a:prstGeom prst="rect">
            <a:avLst/>
          </a:prstGeom>
        </p:spPr>
      </p:pic>
    </p:spTree>
    <p:extLst>
      <p:ext uri="{BB962C8B-B14F-4D97-AF65-F5344CB8AC3E}">
        <p14:creationId xmlns:p14="http://schemas.microsoft.com/office/powerpoint/2010/main" val="331704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5208-9032-4671-BE82-867B336955A5}"/>
              </a:ext>
            </a:extLst>
          </p:cNvPr>
          <p:cNvSpPr>
            <a:spLocks noGrp="1"/>
          </p:cNvSpPr>
          <p:nvPr>
            <p:ph type="title"/>
          </p:nvPr>
        </p:nvSpPr>
        <p:spPr/>
        <p:txBody>
          <a:bodyPr/>
          <a:lstStyle/>
          <a:p>
            <a:r>
              <a:rPr lang="nb-NO">
                <a:latin typeface="+mn-lt"/>
                <a:cs typeface="Segoe UI Semibold" panose="020B0702040204020203" pitchFamily="34" charset="0"/>
              </a:rPr>
              <a:t> </a:t>
            </a:r>
            <a:endParaRPr lang="en-US">
              <a:latin typeface="+mn-lt"/>
              <a:cs typeface="Segoe UI Semibold" panose="020B0702040204020203" pitchFamily="34" charset="0"/>
            </a:endParaRPr>
          </a:p>
        </p:txBody>
      </p:sp>
      <p:pic>
        <p:nvPicPr>
          <p:cNvPr id="3" name="Picture 2">
            <a:extLst>
              <a:ext uri="{FF2B5EF4-FFF2-40B4-BE49-F238E27FC236}">
                <a16:creationId xmlns:a16="http://schemas.microsoft.com/office/drawing/2014/main" id="{7007F887-78B4-2DE9-B260-B8D8074172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58" y="1844374"/>
            <a:ext cx="4085241" cy="276965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C8A69E0E-6797-2A2A-FC37-BCCC67C47D6B}"/>
              </a:ext>
            </a:extLst>
          </p:cNvPr>
          <p:cNvSpPr/>
          <p:nvPr/>
        </p:nvSpPr>
        <p:spPr>
          <a:xfrm>
            <a:off x="4624737" y="2628459"/>
            <a:ext cx="856142" cy="5174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8B333AFD-6C78-78E9-F1E8-CFFFA3D5D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897" y="1700186"/>
            <a:ext cx="6744371" cy="2776672"/>
          </a:xfrm>
          <a:prstGeom prst="rect">
            <a:avLst/>
          </a:prstGeom>
          <a:noFill/>
          <a:extLst>
            <a:ext uri="{909E8E84-426E-40DD-AFC4-6F175D3DCCD1}">
              <a14:hiddenFill xmlns:a14="http://schemas.microsoft.com/office/drawing/2010/main">
                <a:solidFill>
                  <a:srgbClr val="FFFFFF"/>
                </a:solidFill>
              </a14:hiddenFill>
            </a:ext>
          </a:extLst>
        </p:spPr>
      </p:pic>
      <p:sp>
        <p:nvSpPr>
          <p:cNvPr id="4" name="Rektangel: avrundede hjørner 53">
            <a:extLst>
              <a:ext uri="{FF2B5EF4-FFF2-40B4-BE49-F238E27FC236}">
                <a16:creationId xmlns:a16="http://schemas.microsoft.com/office/drawing/2014/main" id="{867502CC-C630-8B66-B143-F28D5494CB81}"/>
              </a:ext>
            </a:extLst>
          </p:cNvPr>
          <p:cNvSpPr/>
          <p:nvPr/>
        </p:nvSpPr>
        <p:spPr>
          <a:xfrm>
            <a:off x="556711" y="5079722"/>
            <a:ext cx="2981287" cy="1093573"/>
          </a:xfrm>
          <a:prstGeom prst="roundRect">
            <a:avLst>
              <a:gd name="adj" fmla="val 4668"/>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Phishing angrep kan komme fra hvem som helst</a:t>
            </a:r>
          </a:p>
        </p:txBody>
      </p:sp>
      <p:sp>
        <p:nvSpPr>
          <p:cNvPr id="6" name="Rektangel: avrundede hjørner 53">
            <a:extLst>
              <a:ext uri="{FF2B5EF4-FFF2-40B4-BE49-F238E27FC236}">
                <a16:creationId xmlns:a16="http://schemas.microsoft.com/office/drawing/2014/main" id="{97822999-6DC9-9147-0A4F-54F5C7A6EB46}"/>
              </a:ext>
            </a:extLst>
          </p:cNvPr>
          <p:cNvSpPr/>
          <p:nvPr/>
        </p:nvSpPr>
        <p:spPr>
          <a:xfrm>
            <a:off x="3977473" y="5079722"/>
            <a:ext cx="3733800" cy="1093573"/>
          </a:xfrm>
          <a:prstGeom prst="roundRect">
            <a:avLst>
              <a:gd name="adj" fmla="val 4668"/>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Ofte epost beskrevet som: </a:t>
            </a:r>
            <a:r>
              <a:rPr lang="nb-NO" sz="1600">
                <a:solidFill>
                  <a:schemeClr val="bg1"/>
                </a:solidFill>
              </a:rPr>
              <a:t>Haster – Viktig – Dårlig språk – Ønsker personlig informasjon – Ukjent vedlegg</a:t>
            </a:r>
            <a:endParaRPr lang="nb-NO">
              <a:solidFill>
                <a:schemeClr val="bg1"/>
              </a:solidFill>
            </a:endParaRPr>
          </a:p>
        </p:txBody>
      </p:sp>
      <p:sp>
        <p:nvSpPr>
          <p:cNvPr id="8" name="Rectangle: Rounded Corners 7">
            <a:extLst>
              <a:ext uri="{FF2B5EF4-FFF2-40B4-BE49-F238E27FC236}">
                <a16:creationId xmlns:a16="http://schemas.microsoft.com/office/drawing/2014/main" id="{64661E6F-046C-FA73-5E4D-8E3BEC9C2C89}"/>
              </a:ext>
            </a:extLst>
          </p:cNvPr>
          <p:cNvSpPr/>
          <p:nvPr/>
        </p:nvSpPr>
        <p:spPr>
          <a:xfrm>
            <a:off x="475758" y="690501"/>
            <a:ext cx="2552787" cy="86251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solidFill>
                  <a:schemeClr val="bg1"/>
                </a:solidFill>
              </a:rPr>
              <a:t>aad-sso-enum-brute-spray.ps1</a:t>
            </a:r>
          </a:p>
        </p:txBody>
      </p:sp>
      <p:sp>
        <p:nvSpPr>
          <p:cNvPr id="9" name="Rectangle: Rounded Corners 8">
            <a:extLst>
              <a:ext uri="{FF2B5EF4-FFF2-40B4-BE49-F238E27FC236}">
                <a16:creationId xmlns:a16="http://schemas.microsoft.com/office/drawing/2014/main" id="{F0682F41-FF50-B4EF-7ECB-B4782085EC53}"/>
              </a:ext>
            </a:extLst>
          </p:cNvPr>
          <p:cNvSpPr/>
          <p:nvPr/>
        </p:nvSpPr>
        <p:spPr>
          <a:xfrm>
            <a:off x="3660372" y="690501"/>
            <a:ext cx="3272207" cy="86251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a:solidFill>
                  <a:schemeClr val="bg1"/>
                </a:solidFill>
              </a:rPr>
              <a:t>Send-</a:t>
            </a:r>
            <a:r>
              <a:rPr lang="en-US" sz="1600" b="1" err="1">
                <a:solidFill>
                  <a:schemeClr val="bg1"/>
                </a:solidFill>
              </a:rPr>
              <a:t>MgUserMail</a:t>
            </a:r>
            <a:r>
              <a:rPr lang="en-US" sz="1600" b="1">
                <a:solidFill>
                  <a:schemeClr val="bg1"/>
                </a:solidFill>
              </a:rPr>
              <a:t> -</a:t>
            </a:r>
            <a:r>
              <a:rPr lang="en-US" sz="1600" b="1" err="1">
                <a:solidFill>
                  <a:schemeClr val="bg1"/>
                </a:solidFill>
              </a:rPr>
              <a:t>UserId</a:t>
            </a:r>
            <a:r>
              <a:rPr lang="en-US" sz="1600" b="1">
                <a:solidFill>
                  <a:schemeClr val="bg1"/>
                </a:solidFill>
              </a:rPr>
              <a:t> $</a:t>
            </a:r>
            <a:r>
              <a:rPr lang="en-US" sz="1600" b="1" err="1">
                <a:solidFill>
                  <a:schemeClr val="bg1"/>
                </a:solidFill>
              </a:rPr>
              <a:t>userId</a:t>
            </a:r>
            <a:r>
              <a:rPr lang="en-US" sz="1600" b="1">
                <a:solidFill>
                  <a:schemeClr val="bg1"/>
                </a:solidFill>
              </a:rPr>
              <a:t> -</a:t>
            </a:r>
            <a:r>
              <a:rPr lang="en-US" sz="1600" b="1" err="1">
                <a:solidFill>
                  <a:schemeClr val="bg1"/>
                </a:solidFill>
              </a:rPr>
              <a:t>BodyParameter</a:t>
            </a:r>
            <a:r>
              <a:rPr lang="en-US" sz="1600" b="1">
                <a:solidFill>
                  <a:schemeClr val="bg1"/>
                </a:solidFill>
              </a:rPr>
              <a:t> $params</a:t>
            </a:r>
          </a:p>
        </p:txBody>
      </p:sp>
      <p:cxnSp>
        <p:nvCxnSpPr>
          <p:cNvPr id="11" name="Straight Arrow Connector 10">
            <a:extLst>
              <a:ext uri="{FF2B5EF4-FFF2-40B4-BE49-F238E27FC236}">
                <a16:creationId xmlns:a16="http://schemas.microsoft.com/office/drawing/2014/main" id="{C8A4FDFD-599C-9DA9-104F-942C914A3150}"/>
              </a:ext>
            </a:extLst>
          </p:cNvPr>
          <p:cNvCxnSpPr>
            <a:cxnSpLocks/>
            <a:stCxn id="8" idx="3"/>
            <a:endCxn id="9" idx="1"/>
          </p:cNvCxnSpPr>
          <p:nvPr/>
        </p:nvCxnSpPr>
        <p:spPr>
          <a:xfrm>
            <a:off x="3028545" y="1121761"/>
            <a:ext cx="63182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Rectangle: Rounded Corners 13">
            <a:extLst>
              <a:ext uri="{FF2B5EF4-FFF2-40B4-BE49-F238E27FC236}">
                <a16:creationId xmlns:a16="http://schemas.microsoft.com/office/drawing/2014/main" id="{49B1B041-0C87-CF61-9846-AFE0A5F485C9}"/>
              </a:ext>
            </a:extLst>
          </p:cNvPr>
          <p:cNvSpPr/>
          <p:nvPr/>
        </p:nvSpPr>
        <p:spPr>
          <a:xfrm>
            <a:off x="7564406" y="706553"/>
            <a:ext cx="3034548" cy="86251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b="1" err="1">
                <a:solidFill>
                  <a:schemeClr val="bg1"/>
                </a:solidFill>
              </a:rPr>
              <a:t>Epost</a:t>
            </a:r>
            <a:r>
              <a:rPr lang="en-US" sz="1600" b="1">
                <a:solidFill>
                  <a:schemeClr val="bg1"/>
                </a:solidFill>
              </a:rPr>
              <a:t> </a:t>
            </a:r>
            <a:r>
              <a:rPr lang="en-US" sz="1600" b="1" err="1">
                <a:solidFill>
                  <a:schemeClr val="bg1"/>
                </a:solidFill>
              </a:rPr>
              <a:t>sendt</a:t>
            </a:r>
            <a:r>
              <a:rPr lang="en-US" sz="1600" b="1">
                <a:solidFill>
                  <a:schemeClr val="bg1"/>
                </a:solidFill>
              </a:rPr>
              <a:t> </a:t>
            </a:r>
            <a:r>
              <a:rPr lang="en-US" sz="1600" b="1" err="1">
                <a:solidFill>
                  <a:schemeClr val="bg1"/>
                </a:solidFill>
              </a:rPr>
              <a:t>ut</a:t>
            </a:r>
            <a:r>
              <a:rPr lang="en-US" sz="1600" b="1">
                <a:solidFill>
                  <a:schemeClr val="bg1"/>
                </a:solidFill>
              </a:rPr>
              <a:t> </a:t>
            </a:r>
            <a:r>
              <a:rPr lang="en-US" sz="1600" b="1" err="1">
                <a:solidFill>
                  <a:schemeClr val="bg1"/>
                </a:solidFill>
              </a:rPr>
              <a:t>internt</a:t>
            </a:r>
            <a:r>
              <a:rPr lang="en-US" sz="1600" b="1">
                <a:solidFill>
                  <a:schemeClr val="bg1"/>
                </a:solidFill>
              </a:rPr>
              <a:t> </a:t>
            </a:r>
            <a:r>
              <a:rPr lang="en-US" sz="1600" b="1" err="1">
                <a:solidFill>
                  <a:schemeClr val="bg1"/>
                </a:solidFill>
              </a:rPr>
              <a:t>IceD</a:t>
            </a:r>
            <a:r>
              <a:rPr lang="en-US" sz="1600" b="1">
                <a:solidFill>
                  <a:schemeClr val="bg1"/>
                </a:solidFill>
              </a:rPr>
              <a:t> Loader </a:t>
            </a:r>
            <a:r>
              <a:rPr lang="en-US" sz="1600" b="1" err="1">
                <a:solidFill>
                  <a:schemeClr val="bg1"/>
                </a:solidFill>
              </a:rPr>
              <a:t>distribuert</a:t>
            </a:r>
            <a:r>
              <a:rPr lang="en-US" sz="1600" b="1">
                <a:solidFill>
                  <a:schemeClr val="bg1"/>
                </a:solidFill>
              </a:rPr>
              <a:t> </a:t>
            </a:r>
            <a:r>
              <a:rPr lang="en-US" sz="1600" b="1" err="1">
                <a:solidFill>
                  <a:schemeClr val="bg1"/>
                </a:solidFill>
              </a:rPr>
              <a:t>på</a:t>
            </a:r>
            <a:r>
              <a:rPr lang="en-US" sz="1600" b="1">
                <a:solidFill>
                  <a:schemeClr val="bg1"/>
                </a:solidFill>
              </a:rPr>
              <a:t> </a:t>
            </a:r>
            <a:r>
              <a:rPr lang="en-US" sz="1600" b="1" err="1">
                <a:solidFill>
                  <a:schemeClr val="bg1"/>
                </a:solidFill>
              </a:rPr>
              <a:t>maskiner</a:t>
            </a:r>
            <a:endParaRPr lang="en-US" sz="1600" b="1">
              <a:solidFill>
                <a:schemeClr val="bg1"/>
              </a:solidFill>
            </a:endParaRPr>
          </a:p>
        </p:txBody>
      </p:sp>
      <p:cxnSp>
        <p:nvCxnSpPr>
          <p:cNvPr id="15" name="Straight Arrow Connector 14">
            <a:extLst>
              <a:ext uri="{FF2B5EF4-FFF2-40B4-BE49-F238E27FC236}">
                <a16:creationId xmlns:a16="http://schemas.microsoft.com/office/drawing/2014/main" id="{5133CFA1-B1D0-808E-5E1E-526CAE3C6EF2}"/>
              </a:ext>
            </a:extLst>
          </p:cNvPr>
          <p:cNvCxnSpPr>
            <a:cxnSpLocks/>
          </p:cNvCxnSpPr>
          <p:nvPr/>
        </p:nvCxnSpPr>
        <p:spPr>
          <a:xfrm>
            <a:off x="6932579" y="1121761"/>
            <a:ext cx="63182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Rektangel: avrundede hjørner 53">
            <a:extLst>
              <a:ext uri="{FF2B5EF4-FFF2-40B4-BE49-F238E27FC236}">
                <a16:creationId xmlns:a16="http://schemas.microsoft.com/office/drawing/2014/main" id="{5BBF8454-B0D0-E507-C09E-678DAB613AF0}"/>
              </a:ext>
            </a:extLst>
          </p:cNvPr>
          <p:cNvSpPr/>
          <p:nvPr/>
        </p:nvSpPr>
        <p:spPr>
          <a:xfrm>
            <a:off x="8093675" y="5079722"/>
            <a:ext cx="3503797" cy="1093573"/>
          </a:xfrm>
          <a:prstGeom prst="roundRect">
            <a:avLst>
              <a:gd name="adj" fmla="val 4668"/>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ChatGPT vil nok forandre dette med bedre formulering</a:t>
            </a:r>
            <a:endParaRPr lang="nb-NO">
              <a:solidFill>
                <a:schemeClr val="bg1"/>
              </a:solidFill>
            </a:endParaRPr>
          </a:p>
        </p:txBody>
      </p:sp>
    </p:spTree>
    <p:extLst>
      <p:ext uri="{BB962C8B-B14F-4D97-AF65-F5344CB8AC3E}">
        <p14:creationId xmlns:p14="http://schemas.microsoft.com/office/powerpoint/2010/main" val="24671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E92F3B6-4E5E-BC84-8568-E7FA3A2EAF40}"/>
              </a:ext>
            </a:extLst>
          </p:cNvPr>
          <p:cNvSpPr txBox="1">
            <a:spLocks/>
          </p:cNvSpPr>
          <p:nvPr/>
        </p:nvSpPr>
        <p:spPr>
          <a:xfrm>
            <a:off x="3390613" y="762776"/>
            <a:ext cx="10751504"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r>
              <a:rPr lang="en-GB" sz="3200" b="1">
                <a:solidFill>
                  <a:schemeClr val="tx1"/>
                </a:solidFill>
                <a:latin typeface="+mn-lt"/>
                <a:cs typeface="Segoe UI Semibold" panose="020B0702040204020203" pitchFamily="34" charset="0"/>
              </a:rPr>
              <a:t>Case - Ransomware</a:t>
            </a:r>
          </a:p>
        </p:txBody>
      </p:sp>
      <p:grpSp>
        <p:nvGrpSpPr>
          <p:cNvPr id="5" name="Group 4">
            <a:extLst>
              <a:ext uri="{FF2B5EF4-FFF2-40B4-BE49-F238E27FC236}">
                <a16:creationId xmlns:a16="http://schemas.microsoft.com/office/drawing/2014/main" id="{38D61FBD-44A0-4115-C79A-8091B533418D}"/>
              </a:ext>
            </a:extLst>
          </p:cNvPr>
          <p:cNvGrpSpPr/>
          <p:nvPr/>
        </p:nvGrpSpPr>
        <p:grpSpPr>
          <a:xfrm>
            <a:off x="426362" y="1561573"/>
            <a:ext cx="11021114" cy="4513548"/>
            <a:chOff x="-39562" y="1255085"/>
            <a:chExt cx="11978100" cy="4905469"/>
          </a:xfrm>
        </p:grpSpPr>
        <p:sp>
          <p:nvSpPr>
            <p:cNvPr id="6" name="Freeform 5">
              <a:extLst>
                <a:ext uri="{FF2B5EF4-FFF2-40B4-BE49-F238E27FC236}">
                  <a16:creationId xmlns:a16="http://schemas.microsoft.com/office/drawing/2014/main" id="{B419FC56-B70B-AE9F-82BE-AFB210AE2204}"/>
                </a:ext>
              </a:extLst>
            </p:cNvPr>
            <p:cNvSpPr>
              <a:spLocks/>
            </p:cNvSpPr>
            <p:nvPr/>
          </p:nvSpPr>
          <p:spPr bwMode="auto">
            <a:xfrm>
              <a:off x="440078" y="3165927"/>
              <a:ext cx="1834954" cy="558403"/>
            </a:xfrm>
            <a:custGeom>
              <a:avLst/>
              <a:gdLst>
                <a:gd name="T0" fmla="*/ 1298 w 1298"/>
                <a:gd name="T1" fmla="*/ 395 h 395"/>
                <a:gd name="T2" fmla="*/ 0 w 1298"/>
                <a:gd name="T3" fmla="*/ 395 h 395"/>
                <a:gd name="T4" fmla="*/ 103 w 1298"/>
                <a:gd name="T5" fmla="*/ 203 h 395"/>
                <a:gd name="T6" fmla="*/ 0 w 1298"/>
                <a:gd name="T7" fmla="*/ 0 h 395"/>
                <a:gd name="T8" fmla="*/ 1298 w 1298"/>
                <a:gd name="T9" fmla="*/ 0 h 395"/>
                <a:gd name="T10" fmla="*/ 1298 w 1298"/>
                <a:gd name="T11" fmla="*/ 395 h 395"/>
              </a:gdLst>
              <a:ahLst/>
              <a:cxnLst>
                <a:cxn ang="0">
                  <a:pos x="T0" y="T1"/>
                </a:cxn>
                <a:cxn ang="0">
                  <a:pos x="T2" y="T3"/>
                </a:cxn>
                <a:cxn ang="0">
                  <a:pos x="T4" y="T5"/>
                </a:cxn>
                <a:cxn ang="0">
                  <a:pos x="T6" y="T7"/>
                </a:cxn>
                <a:cxn ang="0">
                  <a:pos x="T8" y="T9"/>
                </a:cxn>
                <a:cxn ang="0">
                  <a:pos x="T10" y="T11"/>
                </a:cxn>
              </a:cxnLst>
              <a:rect l="0" t="0" r="r" b="b"/>
              <a:pathLst>
                <a:path w="1298" h="395">
                  <a:moveTo>
                    <a:pt x="1298" y="395"/>
                  </a:moveTo>
                  <a:lnTo>
                    <a:pt x="0" y="395"/>
                  </a:lnTo>
                  <a:lnTo>
                    <a:pt x="103" y="203"/>
                  </a:lnTo>
                  <a:lnTo>
                    <a:pt x="0" y="0"/>
                  </a:lnTo>
                  <a:lnTo>
                    <a:pt x="1298" y="0"/>
                  </a:lnTo>
                  <a:lnTo>
                    <a:pt x="1298" y="395"/>
                  </a:lnTo>
                  <a:close/>
                </a:path>
              </a:pathLst>
            </a:custGeom>
            <a:solidFill>
              <a:schemeClr val="bg1"/>
            </a:solidFill>
            <a:ln w="19050">
              <a:solidFill>
                <a:schemeClr val="tx2"/>
              </a:solidFill>
            </a:ln>
          </p:spPr>
          <p:txBody>
            <a:bodyPr vert="horz" wrap="square" lIns="107998" tIns="53999" rIns="107998" bIns="53999" numCol="1" anchor="t" anchorCtr="0" compatLnSpc="1">
              <a:prstTxWarp prst="textNoShape">
                <a:avLst/>
              </a:prstTxWarp>
              <a:normAutofit lnSpcReduction="10000"/>
            </a:bodyPr>
            <a:lstStyle/>
            <a:p>
              <a:endParaRPr lang="fr-FR" sz="2835">
                <a:solidFill>
                  <a:srgbClr val="000000"/>
                </a:solidFill>
              </a:endParaRPr>
            </a:p>
          </p:txBody>
        </p:sp>
        <p:sp>
          <p:nvSpPr>
            <p:cNvPr id="7" name="Rectangle 6">
              <a:extLst>
                <a:ext uri="{FF2B5EF4-FFF2-40B4-BE49-F238E27FC236}">
                  <a16:creationId xmlns:a16="http://schemas.microsoft.com/office/drawing/2014/main" id="{619D1263-BD3A-CCBB-0074-8FFF22201C93}"/>
                </a:ext>
              </a:extLst>
            </p:cNvPr>
            <p:cNvSpPr>
              <a:spLocks noChangeArrowheads="1"/>
            </p:cNvSpPr>
            <p:nvPr/>
          </p:nvSpPr>
          <p:spPr bwMode="auto">
            <a:xfrm>
              <a:off x="2330999" y="3165927"/>
              <a:ext cx="1834954" cy="558403"/>
            </a:xfrm>
            <a:prstGeom prst="rect">
              <a:avLst/>
            </a:prstGeom>
            <a:solidFill>
              <a:schemeClr val="accent2"/>
            </a:solidFill>
            <a:ln w="19050">
              <a:noFill/>
            </a:ln>
          </p:spPr>
          <p:txBody>
            <a:bodyPr vert="horz" wrap="square" lIns="107998" tIns="53999" rIns="107998" bIns="53999" numCol="1" anchor="t" anchorCtr="0" compatLnSpc="1">
              <a:prstTxWarp prst="textNoShape">
                <a:avLst/>
              </a:prstTxWarp>
              <a:normAutofit lnSpcReduction="10000"/>
            </a:bodyPr>
            <a:lstStyle/>
            <a:p>
              <a:endParaRPr lang="fr-FR" sz="2835">
                <a:solidFill>
                  <a:srgbClr val="000000"/>
                </a:solidFill>
              </a:endParaRPr>
            </a:p>
          </p:txBody>
        </p:sp>
        <p:sp>
          <p:nvSpPr>
            <p:cNvPr id="8" name="Rectangle 7">
              <a:extLst>
                <a:ext uri="{FF2B5EF4-FFF2-40B4-BE49-F238E27FC236}">
                  <a16:creationId xmlns:a16="http://schemas.microsoft.com/office/drawing/2014/main" id="{FA7FDFFA-DFD1-02DC-4EB1-ECA238B66793}"/>
                </a:ext>
              </a:extLst>
            </p:cNvPr>
            <p:cNvSpPr>
              <a:spLocks noChangeArrowheads="1"/>
            </p:cNvSpPr>
            <p:nvPr/>
          </p:nvSpPr>
          <p:spPr bwMode="auto">
            <a:xfrm>
              <a:off x="4221920" y="3165927"/>
              <a:ext cx="1829300" cy="558403"/>
            </a:xfrm>
            <a:prstGeom prst="rect">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rmAutofit lnSpcReduction="10000"/>
            </a:bodyPr>
            <a:lstStyle/>
            <a:p>
              <a:endParaRPr lang="fr-FR" sz="2835">
                <a:solidFill>
                  <a:srgbClr val="000000"/>
                </a:solidFill>
              </a:endParaRPr>
            </a:p>
          </p:txBody>
        </p:sp>
        <p:sp>
          <p:nvSpPr>
            <p:cNvPr id="9" name="Rectangle 8">
              <a:extLst>
                <a:ext uri="{FF2B5EF4-FFF2-40B4-BE49-F238E27FC236}">
                  <a16:creationId xmlns:a16="http://schemas.microsoft.com/office/drawing/2014/main" id="{71A118F4-FF3D-EE22-F13E-641A753FC39E}"/>
                </a:ext>
              </a:extLst>
            </p:cNvPr>
            <p:cNvSpPr>
              <a:spLocks noChangeArrowheads="1"/>
            </p:cNvSpPr>
            <p:nvPr/>
          </p:nvSpPr>
          <p:spPr bwMode="auto">
            <a:xfrm>
              <a:off x="6107187" y="3165927"/>
              <a:ext cx="1830713" cy="558403"/>
            </a:xfrm>
            <a:prstGeom prst="rect">
              <a:avLst/>
            </a:pr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rmAutofit lnSpcReduction="10000"/>
            </a:bodyPr>
            <a:lstStyle/>
            <a:p>
              <a:endParaRPr lang="fr-FR" sz="2835">
                <a:solidFill>
                  <a:srgbClr val="000000"/>
                </a:solidFill>
              </a:endParaRPr>
            </a:p>
          </p:txBody>
        </p:sp>
        <p:sp>
          <p:nvSpPr>
            <p:cNvPr id="10" name="Freeform 9">
              <a:extLst>
                <a:ext uri="{FF2B5EF4-FFF2-40B4-BE49-F238E27FC236}">
                  <a16:creationId xmlns:a16="http://schemas.microsoft.com/office/drawing/2014/main" id="{DF9F60FC-C7FB-75BF-F871-012EF23394E9}"/>
                </a:ext>
              </a:extLst>
            </p:cNvPr>
            <p:cNvSpPr>
              <a:spLocks/>
            </p:cNvSpPr>
            <p:nvPr/>
          </p:nvSpPr>
          <p:spPr bwMode="auto">
            <a:xfrm>
              <a:off x="9873969" y="3165927"/>
              <a:ext cx="1996113" cy="558403"/>
            </a:xfrm>
            <a:custGeom>
              <a:avLst/>
              <a:gdLst>
                <a:gd name="T0" fmla="*/ 1294 w 1412"/>
                <a:gd name="T1" fmla="*/ 395 h 395"/>
                <a:gd name="T2" fmla="*/ 0 w 1412"/>
                <a:gd name="T3" fmla="*/ 395 h 395"/>
                <a:gd name="T4" fmla="*/ 0 w 1412"/>
                <a:gd name="T5" fmla="*/ 0 h 395"/>
                <a:gd name="T6" fmla="*/ 1294 w 1412"/>
                <a:gd name="T7" fmla="*/ 0 h 395"/>
                <a:gd name="T8" fmla="*/ 1412 w 1412"/>
                <a:gd name="T9" fmla="*/ 211 h 395"/>
                <a:gd name="T10" fmla="*/ 1294 w 1412"/>
                <a:gd name="T11" fmla="*/ 395 h 395"/>
              </a:gdLst>
              <a:ahLst/>
              <a:cxnLst>
                <a:cxn ang="0">
                  <a:pos x="T0" y="T1"/>
                </a:cxn>
                <a:cxn ang="0">
                  <a:pos x="T2" y="T3"/>
                </a:cxn>
                <a:cxn ang="0">
                  <a:pos x="T4" y="T5"/>
                </a:cxn>
                <a:cxn ang="0">
                  <a:pos x="T6" y="T7"/>
                </a:cxn>
                <a:cxn ang="0">
                  <a:pos x="T8" y="T9"/>
                </a:cxn>
                <a:cxn ang="0">
                  <a:pos x="T10" y="T11"/>
                </a:cxn>
              </a:cxnLst>
              <a:rect l="0" t="0" r="r" b="b"/>
              <a:pathLst>
                <a:path w="1412" h="395">
                  <a:moveTo>
                    <a:pt x="1294" y="395"/>
                  </a:moveTo>
                  <a:lnTo>
                    <a:pt x="0" y="395"/>
                  </a:lnTo>
                  <a:lnTo>
                    <a:pt x="0" y="0"/>
                  </a:lnTo>
                  <a:lnTo>
                    <a:pt x="1294" y="0"/>
                  </a:lnTo>
                  <a:lnTo>
                    <a:pt x="1412" y="211"/>
                  </a:lnTo>
                  <a:lnTo>
                    <a:pt x="1294" y="395"/>
                  </a:lnTo>
                  <a:close/>
                </a:path>
              </a:pathLst>
            </a:cu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rmAutofit lnSpcReduction="10000"/>
            </a:bodyPr>
            <a:lstStyle/>
            <a:p>
              <a:endParaRPr lang="fr-FR" sz="2835">
                <a:solidFill>
                  <a:srgbClr val="000000"/>
                </a:solidFill>
              </a:endParaRPr>
            </a:p>
          </p:txBody>
        </p:sp>
        <p:sp>
          <p:nvSpPr>
            <p:cNvPr id="11" name="Oval 10">
              <a:extLst>
                <a:ext uri="{FF2B5EF4-FFF2-40B4-BE49-F238E27FC236}">
                  <a16:creationId xmlns:a16="http://schemas.microsoft.com/office/drawing/2014/main" id="{9F93A27B-7168-880E-4B6F-B67F584E5CF9}"/>
                </a:ext>
              </a:extLst>
            </p:cNvPr>
            <p:cNvSpPr>
              <a:spLocks noChangeArrowheads="1"/>
            </p:cNvSpPr>
            <p:nvPr/>
          </p:nvSpPr>
          <p:spPr bwMode="auto">
            <a:xfrm>
              <a:off x="1018779" y="3088826"/>
              <a:ext cx="677552" cy="681249"/>
            </a:xfrm>
            <a:prstGeom prst="ellipse">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rmAutofit fontScale="92500" lnSpcReduction="20000"/>
            </a:bodyPr>
            <a:lstStyle/>
            <a:p>
              <a:endParaRPr lang="fr-FR" sz="2835">
                <a:solidFill>
                  <a:srgbClr val="000000"/>
                </a:solidFill>
              </a:endParaRPr>
            </a:p>
          </p:txBody>
        </p:sp>
        <p:sp>
          <p:nvSpPr>
            <p:cNvPr id="12" name="Rectangle 8">
              <a:extLst>
                <a:ext uri="{FF2B5EF4-FFF2-40B4-BE49-F238E27FC236}">
                  <a16:creationId xmlns:a16="http://schemas.microsoft.com/office/drawing/2014/main" id="{433CBB9C-AE55-32DD-474E-294C053BB8F3}"/>
                </a:ext>
              </a:extLst>
            </p:cNvPr>
            <p:cNvSpPr>
              <a:spLocks noChangeArrowheads="1"/>
            </p:cNvSpPr>
            <p:nvPr/>
          </p:nvSpPr>
          <p:spPr bwMode="auto">
            <a:xfrm>
              <a:off x="7990578" y="3165927"/>
              <a:ext cx="1830713" cy="558403"/>
            </a:xfrm>
            <a:prstGeom prst="rect">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rmAutofit lnSpcReduction="10000"/>
            </a:bodyPr>
            <a:lstStyle/>
            <a:p>
              <a:endParaRPr lang="fr-FR" sz="2835">
                <a:solidFill>
                  <a:srgbClr val="000000"/>
                </a:solidFill>
              </a:endParaRPr>
            </a:p>
          </p:txBody>
        </p:sp>
        <p:sp>
          <p:nvSpPr>
            <p:cNvPr id="13" name="Oval 12">
              <a:extLst>
                <a:ext uri="{FF2B5EF4-FFF2-40B4-BE49-F238E27FC236}">
                  <a16:creationId xmlns:a16="http://schemas.microsoft.com/office/drawing/2014/main" id="{05A6857F-743A-E188-C0CE-33D1F74775B6}"/>
                </a:ext>
              </a:extLst>
            </p:cNvPr>
            <p:cNvSpPr>
              <a:spLocks noChangeArrowheads="1"/>
            </p:cNvSpPr>
            <p:nvPr/>
          </p:nvSpPr>
          <p:spPr bwMode="auto">
            <a:xfrm>
              <a:off x="2888522" y="3088826"/>
              <a:ext cx="677552" cy="681249"/>
            </a:xfrm>
            <a:prstGeom prst="ellipse">
              <a:avLst/>
            </a:pr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rmAutofit fontScale="92500" lnSpcReduction="20000"/>
            </a:bodyPr>
            <a:lstStyle/>
            <a:p>
              <a:endParaRPr lang="fr-FR" sz="2835">
                <a:solidFill>
                  <a:srgbClr val="000000"/>
                </a:solidFill>
              </a:endParaRPr>
            </a:p>
          </p:txBody>
        </p:sp>
        <p:sp>
          <p:nvSpPr>
            <p:cNvPr id="14" name="Oval 10">
              <a:extLst>
                <a:ext uri="{FF2B5EF4-FFF2-40B4-BE49-F238E27FC236}">
                  <a16:creationId xmlns:a16="http://schemas.microsoft.com/office/drawing/2014/main" id="{5BD4D6F2-D3A2-C836-0E0A-306611BF3D33}"/>
                </a:ext>
              </a:extLst>
            </p:cNvPr>
            <p:cNvSpPr>
              <a:spLocks noChangeArrowheads="1"/>
            </p:cNvSpPr>
            <p:nvPr/>
          </p:nvSpPr>
          <p:spPr bwMode="auto">
            <a:xfrm>
              <a:off x="4771913" y="3088826"/>
              <a:ext cx="677552" cy="681249"/>
            </a:xfrm>
            <a:prstGeom prst="ellipse">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rmAutofit fontScale="92500" lnSpcReduction="20000"/>
            </a:bodyPr>
            <a:lstStyle/>
            <a:p>
              <a:endParaRPr lang="fr-FR" sz="2835">
                <a:solidFill>
                  <a:srgbClr val="000000"/>
                </a:solidFill>
              </a:endParaRPr>
            </a:p>
          </p:txBody>
        </p:sp>
        <p:sp>
          <p:nvSpPr>
            <p:cNvPr id="15" name="Oval 10">
              <a:extLst>
                <a:ext uri="{FF2B5EF4-FFF2-40B4-BE49-F238E27FC236}">
                  <a16:creationId xmlns:a16="http://schemas.microsoft.com/office/drawing/2014/main" id="{F2A39B77-B02A-310C-F1C6-B9D2D9016E3F}"/>
                </a:ext>
              </a:extLst>
            </p:cNvPr>
            <p:cNvSpPr>
              <a:spLocks noChangeArrowheads="1"/>
            </p:cNvSpPr>
            <p:nvPr/>
          </p:nvSpPr>
          <p:spPr bwMode="auto">
            <a:xfrm>
              <a:off x="6682600" y="3088826"/>
              <a:ext cx="677552" cy="681249"/>
            </a:xfrm>
            <a:prstGeom prst="ellipse">
              <a:avLst/>
            </a:pr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rmAutofit fontScale="92500" lnSpcReduction="20000"/>
            </a:bodyPr>
            <a:lstStyle/>
            <a:p>
              <a:endParaRPr lang="fr-FR" sz="2835">
                <a:solidFill>
                  <a:srgbClr val="000000"/>
                </a:solidFill>
              </a:endParaRPr>
            </a:p>
          </p:txBody>
        </p:sp>
        <p:sp>
          <p:nvSpPr>
            <p:cNvPr id="16" name="Oval 10">
              <a:extLst>
                <a:ext uri="{FF2B5EF4-FFF2-40B4-BE49-F238E27FC236}">
                  <a16:creationId xmlns:a16="http://schemas.microsoft.com/office/drawing/2014/main" id="{DCAED494-A4F9-CE9A-3369-AF381A49D5A3}"/>
                </a:ext>
              </a:extLst>
            </p:cNvPr>
            <p:cNvSpPr>
              <a:spLocks noChangeArrowheads="1"/>
            </p:cNvSpPr>
            <p:nvPr/>
          </p:nvSpPr>
          <p:spPr bwMode="auto">
            <a:xfrm>
              <a:off x="8565991" y="3088826"/>
              <a:ext cx="677552" cy="681249"/>
            </a:xfrm>
            <a:prstGeom prst="ellipse">
              <a:avLst/>
            </a:prstGeom>
            <a:solidFill>
              <a:schemeClr val="bg1"/>
            </a:solidFill>
            <a:ln w="19050">
              <a:solidFill>
                <a:schemeClr val="tx2"/>
              </a:solidFill>
            </a:ln>
          </p:spPr>
          <p:txBody>
            <a:bodyPr vert="horz" wrap="square" lIns="107998" tIns="53999" rIns="107998" bIns="53999" numCol="1" anchor="t" anchorCtr="0" compatLnSpc="1">
              <a:prstTxWarp prst="textNoShape">
                <a:avLst/>
              </a:prstTxWarp>
              <a:normAutofit fontScale="92500" lnSpcReduction="20000"/>
            </a:bodyPr>
            <a:lstStyle/>
            <a:p>
              <a:endParaRPr lang="fr-FR" sz="2835">
                <a:solidFill>
                  <a:srgbClr val="000000"/>
                </a:solidFill>
              </a:endParaRPr>
            </a:p>
          </p:txBody>
        </p:sp>
        <p:sp>
          <p:nvSpPr>
            <p:cNvPr id="17" name="Oval 10">
              <a:extLst>
                <a:ext uri="{FF2B5EF4-FFF2-40B4-BE49-F238E27FC236}">
                  <a16:creationId xmlns:a16="http://schemas.microsoft.com/office/drawing/2014/main" id="{384DBF69-2160-076B-D64F-D0312F99AD91}"/>
                </a:ext>
              </a:extLst>
            </p:cNvPr>
            <p:cNvSpPr>
              <a:spLocks noChangeArrowheads="1"/>
            </p:cNvSpPr>
            <p:nvPr/>
          </p:nvSpPr>
          <p:spPr bwMode="auto">
            <a:xfrm>
              <a:off x="10517620" y="3088826"/>
              <a:ext cx="677552" cy="681249"/>
            </a:xfrm>
            <a:prstGeom prst="ellipse">
              <a:avLst/>
            </a:prstGeom>
            <a:solidFill>
              <a:schemeClr val="bg1"/>
            </a:solidFill>
            <a:ln w="19050">
              <a:solidFill>
                <a:schemeClr val="tx1">
                  <a:lumMod val="75000"/>
                </a:schemeClr>
              </a:solidFill>
            </a:ln>
          </p:spPr>
          <p:txBody>
            <a:bodyPr vert="horz" wrap="square" lIns="107998" tIns="53999" rIns="107998" bIns="53999" numCol="1" anchor="t" anchorCtr="0" compatLnSpc="1">
              <a:prstTxWarp prst="textNoShape">
                <a:avLst/>
              </a:prstTxWarp>
              <a:normAutofit fontScale="92500" lnSpcReduction="20000"/>
            </a:bodyPr>
            <a:lstStyle/>
            <a:p>
              <a:endParaRPr lang="fr-FR" sz="2835">
                <a:solidFill>
                  <a:srgbClr val="000000"/>
                </a:solidFill>
              </a:endParaRPr>
            </a:p>
          </p:txBody>
        </p:sp>
        <p:sp>
          <p:nvSpPr>
            <p:cNvPr id="18" name="Oval 14">
              <a:extLst>
                <a:ext uri="{FF2B5EF4-FFF2-40B4-BE49-F238E27FC236}">
                  <a16:creationId xmlns:a16="http://schemas.microsoft.com/office/drawing/2014/main" id="{2BC8091C-C377-EC1A-246A-A8DD04E036B5}"/>
                </a:ext>
              </a:extLst>
            </p:cNvPr>
            <p:cNvSpPr>
              <a:spLocks noChangeArrowheads="1"/>
            </p:cNvSpPr>
            <p:nvPr/>
          </p:nvSpPr>
          <p:spPr bwMode="auto">
            <a:xfrm>
              <a:off x="1259296" y="2198676"/>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rmAutofit fontScale="25000" lnSpcReduction="20000"/>
            </a:bodyPr>
            <a:lstStyle/>
            <a:p>
              <a:endParaRPr lang="fr-FR" sz="2835">
                <a:solidFill>
                  <a:srgbClr val="000000"/>
                </a:solidFill>
              </a:endParaRPr>
            </a:p>
          </p:txBody>
        </p:sp>
        <p:cxnSp>
          <p:nvCxnSpPr>
            <p:cNvPr id="19" name="Connecteur droit 79">
              <a:extLst>
                <a:ext uri="{FF2B5EF4-FFF2-40B4-BE49-F238E27FC236}">
                  <a16:creationId xmlns:a16="http://schemas.microsoft.com/office/drawing/2014/main" id="{64DE1E89-F037-D5AF-39B0-C0ABCD15A2D6}"/>
                </a:ext>
              </a:extLst>
            </p:cNvPr>
            <p:cNvCxnSpPr/>
            <p:nvPr/>
          </p:nvCxnSpPr>
          <p:spPr>
            <a:xfrm>
              <a:off x="1351563" y="239854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0" name="ZoneTexte 80">
              <a:extLst>
                <a:ext uri="{FF2B5EF4-FFF2-40B4-BE49-F238E27FC236}">
                  <a16:creationId xmlns:a16="http://schemas.microsoft.com/office/drawing/2014/main" id="{B135FE7A-77E5-B3DF-61A9-8B5568A304B1}"/>
                </a:ext>
              </a:extLst>
            </p:cNvPr>
            <p:cNvSpPr txBox="1"/>
            <p:nvPr/>
          </p:nvSpPr>
          <p:spPr>
            <a:xfrm>
              <a:off x="837176" y="3865137"/>
              <a:ext cx="1028771" cy="307777"/>
            </a:xfrm>
            <a:prstGeom prst="rect">
              <a:avLst/>
            </a:prstGeom>
            <a:noFill/>
          </p:spPr>
          <p:txBody>
            <a:bodyPr wrap="square" rtlCol="0">
              <a:normAutofit fontScale="92500" lnSpcReduction="10000"/>
            </a:bodyPr>
            <a:lstStyle/>
            <a:p>
              <a:pPr algn="ctr"/>
              <a:r>
                <a:rPr lang="fr-FR" sz="1400" b="1">
                  <a:solidFill>
                    <a:srgbClr val="000000"/>
                  </a:solidFill>
                  <a:ea typeface="Tahoma" panose="020B0604030504040204" pitchFamily="34" charset="0"/>
                  <a:cs typeface="Tahoma" panose="020B0604030504040204" pitchFamily="34" charset="0"/>
                </a:rPr>
                <a:t>16:30</a:t>
              </a:r>
              <a:endParaRPr lang="fr-FR" sz="1400">
                <a:solidFill>
                  <a:srgbClr val="000000"/>
                </a:solidFill>
                <a:ea typeface="Tahoma" panose="020B0604030504040204" pitchFamily="34" charset="0"/>
                <a:cs typeface="Tahoma" panose="020B0604030504040204" pitchFamily="34" charset="0"/>
              </a:endParaRPr>
            </a:p>
          </p:txBody>
        </p:sp>
        <p:sp>
          <p:nvSpPr>
            <p:cNvPr id="21" name="ZoneTexte 81">
              <a:extLst>
                <a:ext uri="{FF2B5EF4-FFF2-40B4-BE49-F238E27FC236}">
                  <a16:creationId xmlns:a16="http://schemas.microsoft.com/office/drawing/2014/main" id="{48CA1B10-A5D3-4303-90E8-7265E60F4209}"/>
                </a:ext>
              </a:extLst>
            </p:cNvPr>
            <p:cNvSpPr txBox="1"/>
            <p:nvPr/>
          </p:nvSpPr>
          <p:spPr>
            <a:xfrm>
              <a:off x="-39562" y="1255085"/>
              <a:ext cx="2782251" cy="1122832"/>
            </a:xfrm>
            <a:prstGeom prst="rect">
              <a:avLst/>
            </a:prstGeom>
            <a:noFill/>
          </p:spPr>
          <p:txBody>
            <a:bodyPr wrap="square" rtlCol="0">
              <a:normAutofit/>
            </a:bodyPr>
            <a:lstStyle/>
            <a:p>
              <a:pPr algn="ctr"/>
              <a:r>
                <a:rPr lang="nb-NO" sz="1600" b="1"/>
                <a:t>Sluttbruker og Maskin ble kompromitert via Phishing epost</a:t>
              </a:r>
              <a:endParaRPr lang="fr-FR" sz="1600" b="1"/>
            </a:p>
          </p:txBody>
        </p:sp>
        <p:sp>
          <p:nvSpPr>
            <p:cNvPr id="22" name="Oval 14">
              <a:extLst>
                <a:ext uri="{FF2B5EF4-FFF2-40B4-BE49-F238E27FC236}">
                  <a16:creationId xmlns:a16="http://schemas.microsoft.com/office/drawing/2014/main" id="{65E241E8-F002-C209-A604-18235D9B9074}"/>
                </a:ext>
              </a:extLst>
            </p:cNvPr>
            <p:cNvSpPr>
              <a:spLocks noChangeArrowheads="1"/>
            </p:cNvSpPr>
            <p:nvPr/>
          </p:nvSpPr>
          <p:spPr bwMode="auto">
            <a:xfrm>
              <a:off x="5010680" y="2198676"/>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rmAutofit fontScale="25000" lnSpcReduction="20000"/>
            </a:bodyPr>
            <a:lstStyle/>
            <a:p>
              <a:endParaRPr lang="fr-FR" sz="2835">
                <a:solidFill>
                  <a:srgbClr val="000000"/>
                </a:solidFill>
              </a:endParaRPr>
            </a:p>
          </p:txBody>
        </p:sp>
        <p:cxnSp>
          <p:nvCxnSpPr>
            <p:cNvPr id="23" name="Connecteur droit 83">
              <a:extLst>
                <a:ext uri="{FF2B5EF4-FFF2-40B4-BE49-F238E27FC236}">
                  <a16:creationId xmlns:a16="http://schemas.microsoft.com/office/drawing/2014/main" id="{25AA7369-A150-F5BB-C9AE-DFAE20BD2300}"/>
                </a:ext>
              </a:extLst>
            </p:cNvPr>
            <p:cNvCxnSpPr/>
            <p:nvPr/>
          </p:nvCxnSpPr>
          <p:spPr>
            <a:xfrm>
              <a:off x="5102947" y="239854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ZoneTexte 84">
              <a:extLst>
                <a:ext uri="{FF2B5EF4-FFF2-40B4-BE49-F238E27FC236}">
                  <a16:creationId xmlns:a16="http://schemas.microsoft.com/office/drawing/2014/main" id="{DF9B8A45-80B7-E805-0C22-6AAB6D5D46C7}"/>
                </a:ext>
              </a:extLst>
            </p:cNvPr>
            <p:cNvSpPr txBox="1"/>
            <p:nvPr/>
          </p:nvSpPr>
          <p:spPr>
            <a:xfrm>
              <a:off x="4588560" y="3865137"/>
              <a:ext cx="1028771" cy="307777"/>
            </a:xfrm>
            <a:prstGeom prst="rect">
              <a:avLst/>
            </a:prstGeom>
            <a:noFill/>
          </p:spPr>
          <p:txBody>
            <a:bodyPr wrap="square" rtlCol="0">
              <a:normAutofit fontScale="92500" lnSpcReduction="10000"/>
            </a:bodyPr>
            <a:lstStyle/>
            <a:p>
              <a:pPr algn="ctr"/>
              <a:r>
                <a:rPr lang="fr-FR" sz="1400" b="1">
                  <a:solidFill>
                    <a:srgbClr val="000000"/>
                  </a:solidFill>
                  <a:ea typeface="Tahoma" panose="020B0604030504040204" pitchFamily="34" charset="0"/>
                  <a:cs typeface="Tahoma" panose="020B0604030504040204" pitchFamily="34" charset="0"/>
                </a:rPr>
                <a:t>23:30</a:t>
              </a:r>
              <a:endParaRPr lang="fr-FR" sz="1400">
                <a:solidFill>
                  <a:srgbClr val="000000"/>
                </a:solidFill>
                <a:ea typeface="Tahoma" panose="020B0604030504040204" pitchFamily="34" charset="0"/>
                <a:cs typeface="Tahoma" panose="020B0604030504040204" pitchFamily="34" charset="0"/>
              </a:endParaRPr>
            </a:p>
          </p:txBody>
        </p:sp>
        <p:sp>
          <p:nvSpPr>
            <p:cNvPr id="25" name="ZoneTexte 85">
              <a:extLst>
                <a:ext uri="{FF2B5EF4-FFF2-40B4-BE49-F238E27FC236}">
                  <a16:creationId xmlns:a16="http://schemas.microsoft.com/office/drawing/2014/main" id="{DEA4BED5-3000-8930-4777-F5B2F7DDF5A4}"/>
                </a:ext>
              </a:extLst>
            </p:cNvPr>
            <p:cNvSpPr txBox="1"/>
            <p:nvPr/>
          </p:nvSpPr>
          <p:spPr>
            <a:xfrm>
              <a:off x="3261687" y="1255085"/>
              <a:ext cx="3682520" cy="1052798"/>
            </a:xfrm>
            <a:prstGeom prst="rect">
              <a:avLst/>
            </a:prstGeom>
            <a:noFill/>
          </p:spPr>
          <p:txBody>
            <a:bodyPr wrap="square" rtlCol="0">
              <a:normAutofit fontScale="92500" lnSpcReduction="10000"/>
            </a:bodyPr>
            <a:lstStyle/>
            <a:p>
              <a:pPr algn="ctr"/>
              <a:r>
                <a:rPr lang="nb-NO" sz="1600" b="1"/>
                <a:t>Utnyttet sårbarheter mot infrastrukturen for å kunne skaffe seg tilganger innover infrastrukturen</a:t>
              </a:r>
              <a:endParaRPr lang="fr-FR" sz="1600" b="1"/>
            </a:p>
          </p:txBody>
        </p:sp>
        <p:sp>
          <p:nvSpPr>
            <p:cNvPr id="26" name="Oval 14">
              <a:extLst>
                <a:ext uri="{FF2B5EF4-FFF2-40B4-BE49-F238E27FC236}">
                  <a16:creationId xmlns:a16="http://schemas.microsoft.com/office/drawing/2014/main" id="{3BB05E95-3D8F-617F-0898-755D0D99EBDC}"/>
                </a:ext>
              </a:extLst>
            </p:cNvPr>
            <p:cNvSpPr>
              <a:spLocks noChangeArrowheads="1"/>
            </p:cNvSpPr>
            <p:nvPr/>
          </p:nvSpPr>
          <p:spPr bwMode="auto">
            <a:xfrm>
              <a:off x="8808957" y="2198676"/>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rmAutofit fontScale="25000" lnSpcReduction="20000"/>
            </a:bodyPr>
            <a:lstStyle/>
            <a:p>
              <a:endParaRPr lang="fr-FR" sz="2835">
                <a:solidFill>
                  <a:srgbClr val="000000"/>
                </a:solidFill>
              </a:endParaRPr>
            </a:p>
          </p:txBody>
        </p:sp>
        <p:cxnSp>
          <p:nvCxnSpPr>
            <p:cNvPr id="27" name="Connecteur droit 87">
              <a:extLst>
                <a:ext uri="{FF2B5EF4-FFF2-40B4-BE49-F238E27FC236}">
                  <a16:creationId xmlns:a16="http://schemas.microsoft.com/office/drawing/2014/main" id="{1454DE85-961C-1EBC-73AB-D2312FE486A1}"/>
                </a:ext>
              </a:extLst>
            </p:cNvPr>
            <p:cNvCxnSpPr/>
            <p:nvPr/>
          </p:nvCxnSpPr>
          <p:spPr>
            <a:xfrm>
              <a:off x="8901224" y="239854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 name="ZoneTexte 88">
              <a:extLst>
                <a:ext uri="{FF2B5EF4-FFF2-40B4-BE49-F238E27FC236}">
                  <a16:creationId xmlns:a16="http://schemas.microsoft.com/office/drawing/2014/main" id="{6236F680-62C2-C519-2A3F-2BC3AF10FF45}"/>
                </a:ext>
              </a:extLst>
            </p:cNvPr>
            <p:cNvSpPr txBox="1"/>
            <p:nvPr/>
          </p:nvSpPr>
          <p:spPr>
            <a:xfrm>
              <a:off x="8386837" y="3865137"/>
              <a:ext cx="1028771" cy="307777"/>
            </a:xfrm>
            <a:prstGeom prst="rect">
              <a:avLst/>
            </a:prstGeom>
            <a:noFill/>
          </p:spPr>
          <p:txBody>
            <a:bodyPr wrap="square" rtlCol="0">
              <a:normAutofit fontScale="92500" lnSpcReduction="10000"/>
            </a:bodyPr>
            <a:lstStyle/>
            <a:p>
              <a:pPr algn="ctr"/>
              <a:r>
                <a:rPr lang="fr-FR" sz="1400" b="1">
                  <a:solidFill>
                    <a:srgbClr val="000000"/>
                  </a:solidFill>
                  <a:ea typeface="Tahoma" panose="020B0604030504040204" pitchFamily="34" charset="0"/>
                  <a:cs typeface="Tahoma" panose="020B0604030504040204" pitchFamily="34" charset="0"/>
                </a:rPr>
                <a:t>00:50</a:t>
              </a:r>
              <a:endParaRPr lang="fr-FR" sz="1400">
                <a:solidFill>
                  <a:srgbClr val="000000"/>
                </a:solidFill>
                <a:ea typeface="Tahoma" panose="020B0604030504040204" pitchFamily="34" charset="0"/>
                <a:cs typeface="Tahoma" panose="020B0604030504040204" pitchFamily="34" charset="0"/>
              </a:endParaRPr>
            </a:p>
          </p:txBody>
        </p:sp>
        <p:sp>
          <p:nvSpPr>
            <p:cNvPr id="29" name="ZoneTexte 89">
              <a:extLst>
                <a:ext uri="{FF2B5EF4-FFF2-40B4-BE49-F238E27FC236}">
                  <a16:creationId xmlns:a16="http://schemas.microsoft.com/office/drawing/2014/main" id="{8E6827B2-3922-D81D-6B7E-129336E5B0D4}"/>
                </a:ext>
              </a:extLst>
            </p:cNvPr>
            <p:cNvSpPr txBox="1"/>
            <p:nvPr/>
          </p:nvSpPr>
          <p:spPr>
            <a:xfrm>
              <a:off x="7164321" y="1775712"/>
              <a:ext cx="3416637" cy="738664"/>
            </a:xfrm>
            <a:prstGeom prst="rect">
              <a:avLst/>
            </a:prstGeom>
            <a:noFill/>
          </p:spPr>
          <p:txBody>
            <a:bodyPr wrap="square" rtlCol="0">
              <a:noAutofit/>
            </a:bodyPr>
            <a:lstStyle/>
            <a:p>
              <a:pPr algn="ctr"/>
              <a:r>
                <a:rPr lang="nb-NO" sz="1500" b="1"/>
                <a:t>Noe data blir eksportert</a:t>
              </a:r>
              <a:endParaRPr lang="fr-FR" sz="1500" b="1"/>
            </a:p>
          </p:txBody>
        </p:sp>
        <p:sp>
          <p:nvSpPr>
            <p:cNvPr id="30" name="Oval 14">
              <a:extLst>
                <a:ext uri="{FF2B5EF4-FFF2-40B4-BE49-F238E27FC236}">
                  <a16:creationId xmlns:a16="http://schemas.microsoft.com/office/drawing/2014/main" id="{C3F4BCD1-CE1D-EB8A-8ADA-5CE5DBBF8E7A}"/>
                </a:ext>
              </a:extLst>
            </p:cNvPr>
            <p:cNvSpPr>
              <a:spLocks noChangeArrowheads="1"/>
            </p:cNvSpPr>
            <p:nvPr/>
          </p:nvSpPr>
          <p:spPr bwMode="auto">
            <a:xfrm>
              <a:off x="3144514" y="4464080"/>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rmAutofit fontScale="25000" lnSpcReduction="20000"/>
            </a:bodyPr>
            <a:lstStyle/>
            <a:p>
              <a:endParaRPr lang="fr-FR" sz="2835">
                <a:solidFill>
                  <a:srgbClr val="000000"/>
                </a:solidFill>
              </a:endParaRPr>
            </a:p>
          </p:txBody>
        </p:sp>
        <p:cxnSp>
          <p:nvCxnSpPr>
            <p:cNvPr id="31" name="Connecteur droit 91">
              <a:extLst>
                <a:ext uri="{FF2B5EF4-FFF2-40B4-BE49-F238E27FC236}">
                  <a16:creationId xmlns:a16="http://schemas.microsoft.com/office/drawing/2014/main" id="{9F34C682-8E08-19E0-C488-809270EF95B4}"/>
                </a:ext>
              </a:extLst>
            </p:cNvPr>
            <p:cNvCxnSpPr/>
            <p:nvPr/>
          </p:nvCxnSpPr>
          <p:spPr>
            <a:xfrm>
              <a:off x="3236781" y="380143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2" name="ZoneTexte 92">
              <a:extLst>
                <a:ext uri="{FF2B5EF4-FFF2-40B4-BE49-F238E27FC236}">
                  <a16:creationId xmlns:a16="http://schemas.microsoft.com/office/drawing/2014/main" id="{9A4E457C-D4B5-EB3A-70C9-05F3DC500F55}"/>
                </a:ext>
              </a:extLst>
            </p:cNvPr>
            <p:cNvSpPr txBox="1"/>
            <p:nvPr/>
          </p:nvSpPr>
          <p:spPr>
            <a:xfrm>
              <a:off x="2129197" y="4711191"/>
              <a:ext cx="2196201" cy="1449363"/>
            </a:xfrm>
            <a:prstGeom prst="rect">
              <a:avLst/>
            </a:prstGeom>
            <a:noFill/>
          </p:spPr>
          <p:txBody>
            <a:bodyPr wrap="square" rtlCol="0">
              <a:normAutofit fontScale="92500" lnSpcReduction="10000"/>
            </a:bodyPr>
            <a:lstStyle/>
            <a:p>
              <a:pPr algn="ctr"/>
              <a:r>
                <a:rPr lang="nb-NO" sz="1600" b="1"/>
                <a:t>Angriper brukte verktøy for å skaffe seg tilganger og kartlegge nettverket</a:t>
              </a:r>
              <a:endParaRPr lang="fr-FR" sz="1600" b="1"/>
            </a:p>
          </p:txBody>
        </p:sp>
        <p:sp>
          <p:nvSpPr>
            <p:cNvPr id="33" name="ZoneTexte 93">
              <a:extLst>
                <a:ext uri="{FF2B5EF4-FFF2-40B4-BE49-F238E27FC236}">
                  <a16:creationId xmlns:a16="http://schemas.microsoft.com/office/drawing/2014/main" id="{06F882CE-1B7A-5507-CE96-218F84B0B7C5}"/>
                </a:ext>
              </a:extLst>
            </p:cNvPr>
            <p:cNvSpPr txBox="1"/>
            <p:nvPr/>
          </p:nvSpPr>
          <p:spPr>
            <a:xfrm>
              <a:off x="2722395" y="2690019"/>
              <a:ext cx="1028771" cy="307777"/>
            </a:xfrm>
            <a:prstGeom prst="rect">
              <a:avLst/>
            </a:prstGeom>
            <a:noFill/>
          </p:spPr>
          <p:txBody>
            <a:bodyPr wrap="square" rtlCol="0">
              <a:normAutofit fontScale="92500" lnSpcReduction="10000"/>
            </a:bodyPr>
            <a:lstStyle/>
            <a:p>
              <a:pPr algn="ctr"/>
              <a:r>
                <a:rPr lang="fr-FR" sz="1400" b="1">
                  <a:solidFill>
                    <a:srgbClr val="000000"/>
                  </a:solidFill>
                  <a:ea typeface="Tahoma" panose="020B0604030504040204" pitchFamily="34" charset="0"/>
                  <a:cs typeface="Tahoma" panose="020B0604030504040204" pitchFamily="34" charset="0"/>
                </a:rPr>
                <a:t>17:40</a:t>
              </a:r>
              <a:endParaRPr lang="fr-FR" sz="1400">
                <a:solidFill>
                  <a:srgbClr val="000000"/>
                </a:solidFill>
                <a:ea typeface="Tahoma" panose="020B0604030504040204" pitchFamily="34" charset="0"/>
                <a:cs typeface="Tahoma" panose="020B0604030504040204" pitchFamily="34" charset="0"/>
              </a:endParaRPr>
            </a:p>
          </p:txBody>
        </p:sp>
        <p:sp>
          <p:nvSpPr>
            <p:cNvPr id="34" name="Oval 14">
              <a:extLst>
                <a:ext uri="{FF2B5EF4-FFF2-40B4-BE49-F238E27FC236}">
                  <a16:creationId xmlns:a16="http://schemas.microsoft.com/office/drawing/2014/main" id="{4B5F3329-7ABC-1727-6EDD-93944F86C0F6}"/>
                </a:ext>
              </a:extLst>
            </p:cNvPr>
            <p:cNvSpPr>
              <a:spLocks noChangeArrowheads="1"/>
            </p:cNvSpPr>
            <p:nvPr/>
          </p:nvSpPr>
          <p:spPr bwMode="auto">
            <a:xfrm>
              <a:off x="6919300" y="4464080"/>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rmAutofit fontScale="25000" lnSpcReduction="20000"/>
            </a:bodyPr>
            <a:lstStyle/>
            <a:p>
              <a:endParaRPr lang="fr-FR" sz="2835">
                <a:solidFill>
                  <a:srgbClr val="000000"/>
                </a:solidFill>
              </a:endParaRPr>
            </a:p>
          </p:txBody>
        </p:sp>
        <p:cxnSp>
          <p:nvCxnSpPr>
            <p:cNvPr id="35" name="Connecteur droit 108">
              <a:extLst>
                <a:ext uri="{FF2B5EF4-FFF2-40B4-BE49-F238E27FC236}">
                  <a16:creationId xmlns:a16="http://schemas.microsoft.com/office/drawing/2014/main" id="{F6FE8843-4D1D-4CC3-393A-DB0557744D2A}"/>
                </a:ext>
              </a:extLst>
            </p:cNvPr>
            <p:cNvCxnSpPr/>
            <p:nvPr/>
          </p:nvCxnSpPr>
          <p:spPr>
            <a:xfrm>
              <a:off x="7011567" y="380143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6" name="ZoneTexte 109">
              <a:extLst>
                <a:ext uri="{FF2B5EF4-FFF2-40B4-BE49-F238E27FC236}">
                  <a16:creationId xmlns:a16="http://schemas.microsoft.com/office/drawing/2014/main" id="{D3575ADE-9143-46C0-2543-224F53CF00D9}"/>
                </a:ext>
              </a:extLst>
            </p:cNvPr>
            <p:cNvSpPr txBox="1"/>
            <p:nvPr/>
          </p:nvSpPr>
          <p:spPr>
            <a:xfrm>
              <a:off x="5730562" y="4698071"/>
              <a:ext cx="2562010" cy="1234222"/>
            </a:xfrm>
            <a:prstGeom prst="rect">
              <a:avLst/>
            </a:prstGeom>
            <a:noFill/>
          </p:spPr>
          <p:txBody>
            <a:bodyPr wrap="square" rtlCol="0">
              <a:noAutofit/>
            </a:bodyPr>
            <a:lstStyle/>
            <a:p>
              <a:pPr algn="ctr"/>
              <a:r>
                <a:rPr lang="nb-NO" sz="1500" b="1"/>
                <a:t>Greide å skaffe seg tilgang til backup tjenesten samt virtualiseringsmiljøet</a:t>
              </a:r>
              <a:endParaRPr lang="fr-FR" sz="1500" b="1"/>
            </a:p>
          </p:txBody>
        </p:sp>
        <p:sp>
          <p:nvSpPr>
            <p:cNvPr id="37" name="ZoneTexte 110">
              <a:extLst>
                <a:ext uri="{FF2B5EF4-FFF2-40B4-BE49-F238E27FC236}">
                  <a16:creationId xmlns:a16="http://schemas.microsoft.com/office/drawing/2014/main" id="{9CD513A2-F8B9-19B9-0E27-87B51A020C38}"/>
                </a:ext>
              </a:extLst>
            </p:cNvPr>
            <p:cNvSpPr txBox="1"/>
            <p:nvPr/>
          </p:nvSpPr>
          <p:spPr>
            <a:xfrm>
              <a:off x="6497181" y="2690019"/>
              <a:ext cx="1028771" cy="307777"/>
            </a:xfrm>
            <a:prstGeom prst="rect">
              <a:avLst/>
            </a:prstGeom>
            <a:noFill/>
          </p:spPr>
          <p:txBody>
            <a:bodyPr wrap="square" rtlCol="0">
              <a:normAutofit fontScale="92500" lnSpcReduction="10000"/>
            </a:bodyPr>
            <a:lstStyle/>
            <a:p>
              <a:pPr algn="ctr"/>
              <a:endParaRPr lang="fr-FR" sz="1400">
                <a:solidFill>
                  <a:srgbClr val="000000"/>
                </a:solidFill>
                <a:ea typeface="Tahoma" panose="020B0604030504040204" pitchFamily="34" charset="0"/>
                <a:cs typeface="Tahoma" panose="020B0604030504040204" pitchFamily="34" charset="0"/>
              </a:endParaRPr>
            </a:p>
          </p:txBody>
        </p:sp>
        <p:sp>
          <p:nvSpPr>
            <p:cNvPr id="38" name="Oval 14">
              <a:extLst>
                <a:ext uri="{FF2B5EF4-FFF2-40B4-BE49-F238E27FC236}">
                  <a16:creationId xmlns:a16="http://schemas.microsoft.com/office/drawing/2014/main" id="{08577101-CD72-ACEC-D34E-B3C41BE8CB29}"/>
                </a:ext>
              </a:extLst>
            </p:cNvPr>
            <p:cNvSpPr>
              <a:spLocks noChangeArrowheads="1"/>
            </p:cNvSpPr>
            <p:nvPr/>
          </p:nvSpPr>
          <p:spPr bwMode="auto">
            <a:xfrm>
              <a:off x="10757654" y="4464080"/>
              <a:ext cx="184534" cy="186047"/>
            </a:xfrm>
            <a:prstGeom prst="ellipse">
              <a:avLst/>
            </a:prstGeom>
            <a:solidFill>
              <a:schemeClr val="accent2"/>
            </a:solidFill>
            <a:ln>
              <a:noFill/>
            </a:ln>
          </p:spPr>
          <p:txBody>
            <a:bodyPr vert="horz" wrap="square" lIns="107998" tIns="53999" rIns="107998" bIns="53999" numCol="1" anchor="t" anchorCtr="0" compatLnSpc="1">
              <a:prstTxWarp prst="textNoShape">
                <a:avLst/>
              </a:prstTxWarp>
              <a:normAutofit fontScale="25000" lnSpcReduction="20000"/>
            </a:bodyPr>
            <a:lstStyle/>
            <a:p>
              <a:endParaRPr lang="fr-FR" sz="2835">
                <a:solidFill>
                  <a:srgbClr val="000000"/>
                </a:solidFill>
              </a:endParaRPr>
            </a:p>
          </p:txBody>
        </p:sp>
        <p:cxnSp>
          <p:nvCxnSpPr>
            <p:cNvPr id="39" name="Connecteur droit 112">
              <a:extLst>
                <a:ext uri="{FF2B5EF4-FFF2-40B4-BE49-F238E27FC236}">
                  <a16:creationId xmlns:a16="http://schemas.microsoft.com/office/drawing/2014/main" id="{69885368-C245-2E0B-506C-A33F43F46464}"/>
                </a:ext>
              </a:extLst>
            </p:cNvPr>
            <p:cNvCxnSpPr/>
            <p:nvPr/>
          </p:nvCxnSpPr>
          <p:spPr>
            <a:xfrm>
              <a:off x="10849921" y="3801431"/>
              <a:ext cx="0" cy="662649"/>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ZoneTexte 113">
              <a:extLst>
                <a:ext uri="{FF2B5EF4-FFF2-40B4-BE49-F238E27FC236}">
                  <a16:creationId xmlns:a16="http://schemas.microsoft.com/office/drawing/2014/main" id="{38162510-3C58-2387-D8F7-E8A3F00FDFBB}"/>
                </a:ext>
              </a:extLst>
            </p:cNvPr>
            <p:cNvSpPr txBox="1"/>
            <p:nvPr/>
          </p:nvSpPr>
          <p:spPr>
            <a:xfrm>
              <a:off x="9742337" y="4711192"/>
              <a:ext cx="2196201" cy="1272387"/>
            </a:xfrm>
            <a:prstGeom prst="rect">
              <a:avLst/>
            </a:prstGeom>
            <a:noFill/>
          </p:spPr>
          <p:txBody>
            <a:bodyPr wrap="square" rtlCol="0">
              <a:normAutofit fontScale="92500" lnSpcReduction="20000"/>
            </a:bodyPr>
            <a:lstStyle/>
            <a:p>
              <a:pPr algn="ctr"/>
              <a:r>
                <a:rPr lang="nb-NO" sz="1500" b="1"/>
                <a:t>Distributerer Ransomware malware script på alle maskiner og kjører igang via RDP</a:t>
              </a:r>
              <a:endParaRPr lang="fr-FR" sz="1500" b="1"/>
            </a:p>
          </p:txBody>
        </p:sp>
        <p:sp>
          <p:nvSpPr>
            <p:cNvPr id="41" name="ZoneTexte 114">
              <a:extLst>
                <a:ext uri="{FF2B5EF4-FFF2-40B4-BE49-F238E27FC236}">
                  <a16:creationId xmlns:a16="http://schemas.microsoft.com/office/drawing/2014/main" id="{F47D8899-D5FE-6532-064A-AD2D4D6BDB36}"/>
                </a:ext>
              </a:extLst>
            </p:cNvPr>
            <p:cNvSpPr txBox="1"/>
            <p:nvPr/>
          </p:nvSpPr>
          <p:spPr>
            <a:xfrm>
              <a:off x="10335535" y="2690019"/>
              <a:ext cx="1028771" cy="307777"/>
            </a:xfrm>
            <a:prstGeom prst="rect">
              <a:avLst/>
            </a:prstGeom>
            <a:noFill/>
          </p:spPr>
          <p:txBody>
            <a:bodyPr wrap="square" rtlCol="0">
              <a:normAutofit fontScale="92500" lnSpcReduction="10000"/>
            </a:bodyPr>
            <a:lstStyle/>
            <a:p>
              <a:pPr algn="ctr"/>
              <a:r>
                <a:rPr lang="fr-FR" sz="1400" b="1">
                  <a:solidFill>
                    <a:srgbClr val="000000"/>
                  </a:solidFill>
                  <a:ea typeface="Tahoma" panose="020B0604030504040204" pitchFamily="34" charset="0"/>
                  <a:cs typeface="Tahoma" panose="020B0604030504040204" pitchFamily="34" charset="0"/>
                </a:rPr>
                <a:t>01:30</a:t>
              </a:r>
              <a:endParaRPr lang="fr-FR" sz="1400">
                <a:solidFill>
                  <a:srgbClr val="000000"/>
                </a:solidFill>
                <a:ea typeface="Tahoma" panose="020B0604030504040204" pitchFamily="34" charset="0"/>
                <a:cs typeface="Tahoma" panose="020B0604030504040204" pitchFamily="34" charset="0"/>
              </a:endParaRPr>
            </a:p>
          </p:txBody>
        </p:sp>
        <p:sp>
          <p:nvSpPr>
            <p:cNvPr id="42" name="ZoneTexte 115">
              <a:extLst>
                <a:ext uri="{FF2B5EF4-FFF2-40B4-BE49-F238E27FC236}">
                  <a16:creationId xmlns:a16="http://schemas.microsoft.com/office/drawing/2014/main" id="{121BC768-3A11-6E8F-107B-D63B40A18AF5}"/>
                </a:ext>
              </a:extLst>
            </p:cNvPr>
            <p:cNvSpPr txBox="1"/>
            <p:nvPr/>
          </p:nvSpPr>
          <p:spPr>
            <a:xfrm>
              <a:off x="1018779" y="3272483"/>
              <a:ext cx="677552" cy="307777"/>
            </a:xfrm>
            <a:prstGeom prst="rect">
              <a:avLst/>
            </a:prstGeom>
            <a:noFill/>
          </p:spPr>
          <p:txBody>
            <a:bodyPr wrap="square" rtlCol="0">
              <a:normAutofit fontScale="92500" lnSpcReduction="10000"/>
            </a:bodyPr>
            <a:lstStyle/>
            <a:p>
              <a:pPr algn="ctr"/>
              <a:r>
                <a:rPr lang="fr-FR" sz="1400">
                  <a:solidFill>
                    <a:srgbClr val="000000"/>
                  </a:solidFill>
                  <a:ea typeface="Tahoma" panose="020B0604030504040204" pitchFamily="34" charset="0"/>
                  <a:cs typeface="Tahoma" panose="020B0604030504040204" pitchFamily="34" charset="0"/>
                </a:rPr>
                <a:t>01</a:t>
              </a:r>
            </a:p>
          </p:txBody>
        </p:sp>
        <p:sp>
          <p:nvSpPr>
            <p:cNvPr id="43" name="ZoneTexte 116">
              <a:extLst>
                <a:ext uri="{FF2B5EF4-FFF2-40B4-BE49-F238E27FC236}">
                  <a16:creationId xmlns:a16="http://schemas.microsoft.com/office/drawing/2014/main" id="{42AAFF38-82B1-3AD4-DB04-3962917D6C6C}"/>
                </a:ext>
              </a:extLst>
            </p:cNvPr>
            <p:cNvSpPr txBox="1"/>
            <p:nvPr/>
          </p:nvSpPr>
          <p:spPr>
            <a:xfrm>
              <a:off x="2880028" y="3272483"/>
              <a:ext cx="677552" cy="307777"/>
            </a:xfrm>
            <a:prstGeom prst="rect">
              <a:avLst/>
            </a:prstGeom>
            <a:noFill/>
          </p:spPr>
          <p:txBody>
            <a:bodyPr wrap="square" rtlCol="0">
              <a:normAutofit fontScale="92500" lnSpcReduction="10000"/>
            </a:bodyPr>
            <a:lstStyle/>
            <a:p>
              <a:pPr algn="ctr"/>
              <a:r>
                <a:rPr lang="fr-FR" sz="1400">
                  <a:solidFill>
                    <a:srgbClr val="000000"/>
                  </a:solidFill>
                  <a:ea typeface="Tahoma" panose="020B0604030504040204" pitchFamily="34" charset="0"/>
                  <a:cs typeface="Tahoma" panose="020B0604030504040204" pitchFamily="34" charset="0"/>
                </a:rPr>
                <a:t>02</a:t>
              </a:r>
            </a:p>
          </p:txBody>
        </p:sp>
        <p:sp>
          <p:nvSpPr>
            <p:cNvPr id="44" name="ZoneTexte 117">
              <a:extLst>
                <a:ext uri="{FF2B5EF4-FFF2-40B4-BE49-F238E27FC236}">
                  <a16:creationId xmlns:a16="http://schemas.microsoft.com/office/drawing/2014/main" id="{260BEA0B-6042-E8B2-8DED-7E42E6F91422}"/>
                </a:ext>
              </a:extLst>
            </p:cNvPr>
            <p:cNvSpPr txBox="1"/>
            <p:nvPr/>
          </p:nvSpPr>
          <p:spPr>
            <a:xfrm>
              <a:off x="4771913" y="3272483"/>
              <a:ext cx="677552" cy="307777"/>
            </a:xfrm>
            <a:prstGeom prst="rect">
              <a:avLst/>
            </a:prstGeom>
            <a:noFill/>
          </p:spPr>
          <p:txBody>
            <a:bodyPr wrap="square" rtlCol="0">
              <a:normAutofit fontScale="92500" lnSpcReduction="10000"/>
            </a:bodyPr>
            <a:lstStyle/>
            <a:p>
              <a:pPr algn="ctr"/>
              <a:r>
                <a:rPr lang="fr-FR" sz="1400">
                  <a:solidFill>
                    <a:srgbClr val="000000"/>
                  </a:solidFill>
                  <a:ea typeface="Tahoma" panose="020B0604030504040204" pitchFamily="34" charset="0"/>
                  <a:cs typeface="Tahoma" panose="020B0604030504040204" pitchFamily="34" charset="0"/>
                </a:rPr>
                <a:t>03</a:t>
              </a:r>
            </a:p>
          </p:txBody>
        </p:sp>
        <p:sp>
          <p:nvSpPr>
            <p:cNvPr id="45" name="ZoneTexte 118">
              <a:extLst>
                <a:ext uri="{FF2B5EF4-FFF2-40B4-BE49-F238E27FC236}">
                  <a16:creationId xmlns:a16="http://schemas.microsoft.com/office/drawing/2014/main" id="{32B2071B-43AB-C690-994C-1F06FBDB5940}"/>
                </a:ext>
              </a:extLst>
            </p:cNvPr>
            <p:cNvSpPr txBox="1"/>
            <p:nvPr/>
          </p:nvSpPr>
          <p:spPr>
            <a:xfrm>
              <a:off x="6682600" y="3272483"/>
              <a:ext cx="677552" cy="307777"/>
            </a:xfrm>
            <a:prstGeom prst="rect">
              <a:avLst/>
            </a:prstGeom>
            <a:noFill/>
          </p:spPr>
          <p:txBody>
            <a:bodyPr wrap="square" rtlCol="0">
              <a:normAutofit fontScale="92500" lnSpcReduction="10000"/>
            </a:bodyPr>
            <a:lstStyle/>
            <a:p>
              <a:pPr algn="ctr"/>
              <a:r>
                <a:rPr lang="fr-FR" sz="1400">
                  <a:solidFill>
                    <a:srgbClr val="000000"/>
                  </a:solidFill>
                  <a:ea typeface="Tahoma" panose="020B0604030504040204" pitchFamily="34" charset="0"/>
                  <a:cs typeface="Tahoma" panose="020B0604030504040204" pitchFamily="34" charset="0"/>
                </a:rPr>
                <a:t>04</a:t>
              </a:r>
            </a:p>
          </p:txBody>
        </p:sp>
        <p:sp>
          <p:nvSpPr>
            <p:cNvPr id="46" name="ZoneTexte 119">
              <a:extLst>
                <a:ext uri="{FF2B5EF4-FFF2-40B4-BE49-F238E27FC236}">
                  <a16:creationId xmlns:a16="http://schemas.microsoft.com/office/drawing/2014/main" id="{1B0258C2-FCC8-5A87-FC7F-BA0271109E10}"/>
                </a:ext>
              </a:extLst>
            </p:cNvPr>
            <p:cNvSpPr txBox="1"/>
            <p:nvPr/>
          </p:nvSpPr>
          <p:spPr>
            <a:xfrm>
              <a:off x="8564670" y="3272483"/>
              <a:ext cx="677552" cy="307777"/>
            </a:xfrm>
            <a:prstGeom prst="rect">
              <a:avLst/>
            </a:prstGeom>
            <a:noFill/>
          </p:spPr>
          <p:txBody>
            <a:bodyPr wrap="square" rtlCol="0">
              <a:normAutofit fontScale="92500" lnSpcReduction="10000"/>
            </a:bodyPr>
            <a:lstStyle/>
            <a:p>
              <a:pPr algn="ctr"/>
              <a:r>
                <a:rPr lang="fr-FR" sz="1400">
                  <a:solidFill>
                    <a:srgbClr val="000000"/>
                  </a:solidFill>
                  <a:ea typeface="Tahoma" panose="020B0604030504040204" pitchFamily="34" charset="0"/>
                  <a:cs typeface="Tahoma" panose="020B0604030504040204" pitchFamily="34" charset="0"/>
                </a:rPr>
                <a:t>05</a:t>
              </a:r>
            </a:p>
          </p:txBody>
        </p:sp>
        <p:sp>
          <p:nvSpPr>
            <p:cNvPr id="47" name="ZoneTexte 120">
              <a:extLst>
                <a:ext uri="{FF2B5EF4-FFF2-40B4-BE49-F238E27FC236}">
                  <a16:creationId xmlns:a16="http://schemas.microsoft.com/office/drawing/2014/main" id="{744E0808-A003-9F0E-E6B0-0B456D7AC8AA}"/>
                </a:ext>
              </a:extLst>
            </p:cNvPr>
            <p:cNvSpPr txBox="1"/>
            <p:nvPr/>
          </p:nvSpPr>
          <p:spPr>
            <a:xfrm>
              <a:off x="10511144" y="3272483"/>
              <a:ext cx="677552" cy="307777"/>
            </a:xfrm>
            <a:prstGeom prst="rect">
              <a:avLst/>
            </a:prstGeom>
            <a:noFill/>
          </p:spPr>
          <p:txBody>
            <a:bodyPr wrap="square" rtlCol="0">
              <a:normAutofit fontScale="92500" lnSpcReduction="10000"/>
            </a:bodyPr>
            <a:lstStyle/>
            <a:p>
              <a:pPr algn="ctr"/>
              <a:r>
                <a:rPr lang="fr-FR" sz="1400">
                  <a:solidFill>
                    <a:srgbClr val="000000"/>
                  </a:solidFill>
                  <a:ea typeface="Tahoma" panose="020B0604030504040204" pitchFamily="34" charset="0"/>
                  <a:cs typeface="Tahoma" panose="020B0604030504040204" pitchFamily="34" charset="0"/>
                </a:rPr>
                <a:t>06</a:t>
              </a:r>
            </a:p>
          </p:txBody>
        </p:sp>
      </p:grpSp>
    </p:spTree>
    <p:extLst>
      <p:ext uri="{BB962C8B-B14F-4D97-AF65-F5344CB8AC3E}">
        <p14:creationId xmlns:p14="http://schemas.microsoft.com/office/powerpoint/2010/main" val="357562279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0504B2EF-048B-06EE-7FCB-EC092F13D7C3}"/>
              </a:ext>
            </a:extLst>
          </p:cNvPr>
          <p:cNvSpPr txBox="1">
            <a:spLocks/>
          </p:cNvSpPr>
          <p:nvPr/>
        </p:nvSpPr>
        <p:spPr>
          <a:xfrm>
            <a:off x="719137" y="739140"/>
            <a:ext cx="10751504"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pPr algn="ctr"/>
            <a:r>
              <a:rPr lang="en-GB" sz="3200" b="1">
                <a:solidFill>
                  <a:schemeClr val="tx1"/>
                </a:solidFill>
                <a:latin typeface="+mn-lt"/>
                <a:cs typeface="Segoe UI Semibold" panose="020B0702040204020203" pitchFamily="34" charset="0"/>
              </a:rPr>
              <a:t>Case - Ransomware</a:t>
            </a:r>
          </a:p>
        </p:txBody>
      </p:sp>
      <p:sp>
        <p:nvSpPr>
          <p:cNvPr id="5" name="TextBox 4">
            <a:extLst>
              <a:ext uri="{FF2B5EF4-FFF2-40B4-BE49-F238E27FC236}">
                <a16:creationId xmlns:a16="http://schemas.microsoft.com/office/drawing/2014/main" id="{6BC6CFC8-4689-A8C0-0460-700AADE75095}"/>
              </a:ext>
            </a:extLst>
          </p:cNvPr>
          <p:cNvSpPr txBox="1"/>
          <p:nvPr/>
        </p:nvSpPr>
        <p:spPr>
          <a:xfrm>
            <a:off x="719137" y="1440741"/>
            <a:ext cx="9041055" cy="5695405"/>
          </a:xfrm>
          <a:prstGeom prst="rect">
            <a:avLst/>
          </a:prstGeom>
          <a:noFill/>
        </p:spPr>
        <p:txBody>
          <a:bodyPr wrap="square" rtlCol="0">
            <a:spAutoFit/>
          </a:bodyPr>
          <a:lstStyle/>
          <a:p>
            <a:pPr marL="380990" indent="-380990">
              <a:lnSpc>
                <a:spcPct val="150000"/>
              </a:lnSpc>
              <a:buFont typeface="Arial" panose="020B0604020202020204" pitchFamily="34" charset="0"/>
              <a:buChar char="•"/>
            </a:pPr>
            <a:r>
              <a:rPr lang="nb-NO" sz="1867" b="1" dirty="0" err="1"/>
              <a:t>Phising</a:t>
            </a:r>
            <a:r>
              <a:rPr lang="nb-NO" sz="1867" b="1" dirty="0"/>
              <a:t> epost fra et nylig opprettet epost domene (14 dager)</a:t>
            </a:r>
          </a:p>
          <a:p>
            <a:pPr marL="380990" indent="-380990">
              <a:lnSpc>
                <a:spcPct val="150000"/>
              </a:lnSpc>
              <a:buFont typeface="Arial" panose="020B0604020202020204" pitchFamily="34" charset="0"/>
              <a:buChar char="•"/>
            </a:pPr>
            <a:r>
              <a:rPr lang="nb-NO" sz="1867" dirty="0"/>
              <a:t>Vedlegg sendt som ISO fil</a:t>
            </a:r>
          </a:p>
          <a:p>
            <a:pPr marL="380990" indent="-380990">
              <a:lnSpc>
                <a:spcPct val="150000"/>
              </a:lnSpc>
              <a:buFont typeface="Arial" panose="020B0604020202020204" pitchFamily="34" charset="0"/>
              <a:buChar char="•"/>
            </a:pPr>
            <a:r>
              <a:rPr lang="nb-NO" sz="1867" dirty="0"/>
              <a:t>Sluttbruker maskin oppkoblet via VPN </a:t>
            </a:r>
          </a:p>
          <a:p>
            <a:pPr marL="380990" indent="-380990">
              <a:lnSpc>
                <a:spcPct val="150000"/>
              </a:lnSpc>
              <a:buFont typeface="Arial" panose="020B0604020202020204" pitchFamily="34" charset="0"/>
              <a:buChar char="•"/>
            </a:pPr>
            <a:r>
              <a:rPr lang="nb-NO" sz="1867" b="1" dirty="0" err="1"/>
              <a:t>Adfind</a:t>
            </a:r>
            <a:r>
              <a:rPr lang="nb-NO" sz="1867" dirty="0"/>
              <a:t> benyttet til å kartlegge miljøet</a:t>
            </a:r>
          </a:p>
          <a:p>
            <a:pPr marL="380990" indent="-380990">
              <a:lnSpc>
                <a:spcPct val="150000"/>
              </a:lnSpc>
              <a:buFont typeface="Arial" panose="020B0604020202020204" pitchFamily="34" charset="0"/>
              <a:buChar char="•"/>
            </a:pPr>
            <a:r>
              <a:rPr lang="nb-NO" sz="1867" b="1" dirty="0" err="1"/>
              <a:t>Mimikatz</a:t>
            </a:r>
            <a:r>
              <a:rPr lang="nb-NO" sz="1867" dirty="0"/>
              <a:t> for å hente ut lokale brukernavn og passord</a:t>
            </a:r>
          </a:p>
          <a:p>
            <a:pPr marL="380990" indent="-380990">
              <a:lnSpc>
                <a:spcPct val="150000"/>
              </a:lnSpc>
              <a:buFont typeface="Arial" panose="020B0604020202020204" pitchFamily="34" charset="0"/>
              <a:buChar char="•"/>
            </a:pPr>
            <a:r>
              <a:rPr lang="nb-NO" sz="1867" dirty="0"/>
              <a:t>Internett tilgang på domene kontrollere for laste ned kryptokoden</a:t>
            </a:r>
          </a:p>
          <a:p>
            <a:pPr marL="380990" indent="-380990">
              <a:lnSpc>
                <a:spcPct val="150000"/>
              </a:lnSpc>
              <a:buFont typeface="Arial" panose="020B0604020202020204" pitchFamily="34" charset="0"/>
              <a:buChar char="•"/>
            </a:pPr>
            <a:r>
              <a:rPr lang="nb-NO" sz="1867" dirty="0"/>
              <a:t>RDP og SMB benyttet på innsiden for bevege seg</a:t>
            </a:r>
          </a:p>
          <a:p>
            <a:pPr marL="380990" indent="-380990">
              <a:lnSpc>
                <a:spcPct val="150000"/>
              </a:lnSpc>
              <a:buFont typeface="Arial" panose="020B0604020202020204" pitchFamily="34" charset="0"/>
              <a:buChar char="•"/>
            </a:pPr>
            <a:r>
              <a:rPr lang="nb-NO" sz="1867" dirty="0"/>
              <a:t>PSEXEC ble brukt for å kjøre kommandoer </a:t>
            </a:r>
            <a:r>
              <a:rPr lang="nb-NO" sz="1867" dirty="0" err="1"/>
              <a:t>remote</a:t>
            </a:r>
            <a:endParaRPr lang="nb-NO" sz="1867" dirty="0"/>
          </a:p>
          <a:p>
            <a:pPr marL="380990" indent="-380990">
              <a:lnSpc>
                <a:spcPct val="150000"/>
              </a:lnSpc>
              <a:buFont typeface="Arial" panose="020B0604020202020204" pitchFamily="34" charset="0"/>
              <a:buChar char="•"/>
            </a:pPr>
            <a:r>
              <a:rPr lang="nb-NO" sz="1867" dirty="0"/>
              <a:t>Trigget av </a:t>
            </a:r>
            <a:r>
              <a:rPr lang="nb-NO" sz="1867" dirty="0" err="1"/>
              <a:t>Canary</a:t>
            </a:r>
            <a:r>
              <a:rPr lang="nb-NO" sz="1867" dirty="0"/>
              <a:t> på filområdet</a:t>
            </a:r>
          </a:p>
          <a:p>
            <a:endParaRPr lang="nb-NO" sz="1867" b="1" dirty="0">
              <a:latin typeface="IBM Plex Sans" panose="020B0503050203000203" pitchFamily="34" charset="0"/>
            </a:endParaRPr>
          </a:p>
          <a:p>
            <a:pPr marL="380990" indent="-380990">
              <a:buFont typeface="Arial" panose="020B0604020202020204" pitchFamily="34" charset="0"/>
              <a:buChar char="•"/>
            </a:pPr>
            <a:endParaRPr lang="nb-NO" sz="1867" b="1" dirty="0">
              <a:latin typeface="IBM Plex Sans" panose="020B0503050203000203" pitchFamily="34" charset="0"/>
            </a:endParaRPr>
          </a:p>
          <a:p>
            <a:pPr marL="380990" indent="-380990">
              <a:buFont typeface="Arial" panose="020B0604020202020204" pitchFamily="34" charset="0"/>
              <a:buChar char="•"/>
            </a:pPr>
            <a:endParaRPr lang="nb-NO" sz="1867" dirty="0">
              <a:latin typeface="IBM Plex Sans" panose="020B0503050203000203" pitchFamily="34" charset="0"/>
            </a:endParaRPr>
          </a:p>
          <a:p>
            <a:endParaRPr lang="nb-NO" sz="1867" dirty="0">
              <a:latin typeface="IBM Plex Sans" panose="020B0503050203000203" pitchFamily="34" charset="0"/>
            </a:endParaRPr>
          </a:p>
          <a:p>
            <a:endParaRPr lang="nb-NO" sz="1867" dirty="0">
              <a:latin typeface="IBM Plex Sans" panose="020B0503050203000203" pitchFamily="34" charset="0"/>
            </a:endParaRPr>
          </a:p>
          <a:p>
            <a:endParaRPr lang="en-US" sz="1867" dirty="0">
              <a:latin typeface="IBM Plex Sans" panose="020B0503050203000203" pitchFamily="34" charset="0"/>
            </a:endParaRPr>
          </a:p>
        </p:txBody>
      </p:sp>
      <p:pic>
        <p:nvPicPr>
          <p:cNvPr id="7" name="Picture 6" descr="Graphical user interface&#10;&#10;Description automatically generated">
            <a:extLst>
              <a:ext uri="{FF2B5EF4-FFF2-40B4-BE49-F238E27FC236}">
                <a16:creationId xmlns:a16="http://schemas.microsoft.com/office/drawing/2014/main" id="{0268A2B2-F6AB-6796-D91B-4FF56A13F796}"/>
              </a:ext>
            </a:extLst>
          </p:cNvPr>
          <p:cNvPicPr>
            <a:picLocks noChangeAspect="1"/>
          </p:cNvPicPr>
          <p:nvPr/>
        </p:nvPicPr>
        <p:blipFill>
          <a:blip r:embed="rId2"/>
          <a:stretch>
            <a:fillRect/>
          </a:stretch>
        </p:blipFill>
        <p:spPr>
          <a:xfrm>
            <a:off x="8668778" y="2212610"/>
            <a:ext cx="2182827" cy="2182827"/>
          </a:xfrm>
          <a:prstGeom prst="rect">
            <a:avLst/>
          </a:prstGeom>
        </p:spPr>
      </p:pic>
      <p:sp>
        <p:nvSpPr>
          <p:cNvPr id="8" name="TextBox 7">
            <a:extLst>
              <a:ext uri="{FF2B5EF4-FFF2-40B4-BE49-F238E27FC236}">
                <a16:creationId xmlns:a16="http://schemas.microsoft.com/office/drawing/2014/main" id="{C3D719F8-11CC-9C06-FA25-38419085D423}"/>
              </a:ext>
            </a:extLst>
          </p:cNvPr>
          <p:cNvSpPr txBox="1"/>
          <p:nvPr/>
        </p:nvSpPr>
        <p:spPr>
          <a:xfrm>
            <a:off x="8465494" y="4362923"/>
            <a:ext cx="2688299" cy="954300"/>
          </a:xfrm>
          <a:prstGeom prst="rect">
            <a:avLst/>
          </a:prstGeom>
          <a:noFill/>
        </p:spPr>
        <p:txBody>
          <a:bodyPr wrap="square" rtlCol="0">
            <a:spAutoFit/>
          </a:bodyPr>
          <a:lstStyle/>
          <a:p>
            <a:pPr algn="ctr"/>
            <a:r>
              <a:rPr lang="nb-NO" sz="1867" b="1" dirty="0" err="1"/>
              <a:t>Event</a:t>
            </a:r>
            <a:r>
              <a:rPr lang="nb-NO" sz="1867" b="1" dirty="0"/>
              <a:t> Loggen slettet men noen spor i RDP </a:t>
            </a:r>
            <a:r>
              <a:rPr lang="nb-NO" sz="1867" b="1" dirty="0" err="1"/>
              <a:t>bitmap</a:t>
            </a:r>
            <a:r>
              <a:rPr lang="nb-NO" sz="1867" b="1" dirty="0"/>
              <a:t> </a:t>
            </a:r>
            <a:r>
              <a:rPr lang="nb-NO" sz="1867" b="1" dirty="0" err="1"/>
              <a:t>cache</a:t>
            </a:r>
            <a:endParaRPr lang="en-US" sz="1867" b="1" dirty="0"/>
          </a:p>
        </p:txBody>
      </p:sp>
      <p:sp>
        <p:nvSpPr>
          <p:cNvPr id="3" name="TextBox 2">
            <a:extLst>
              <a:ext uri="{FF2B5EF4-FFF2-40B4-BE49-F238E27FC236}">
                <a16:creationId xmlns:a16="http://schemas.microsoft.com/office/drawing/2014/main" id="{F52BCB62-F958-54BA-239D-9E73C5F7C6DE}"/>
              </a:ext>
            </a:extLst>
          </p:cNvPr>
          <p:cNvSpPr txBox="1"/>
          <p:nvPr/>
        </p:nvSpPr>
        <p:spPr>
          <a:xfrm>
            <a:off x="7707313" y="5410885"/>
            <a:ext cx="6130924" cy="369332"/>
          </a:xfrm>
          <a:prstGeom prst="rect">
            <a:avLst/>
          </a:prstGeom>
          <a:noFill/>
        </p:spPr>
        <p:txBody>
          <a:bodyPr wrap="square">
            <a:spAutoFit/>
          </a:bodyPr>
          <a:lstStyle/>
          <a:p>
            <a:r>
              <a:rPr lang="en-US">
                <a:hlinkClick r:id="rId3"/>
              </a:rPr>
              <a:t> RDP Bitmap Cache parser (github.com)</a:t>
            </a:r>
            <a:endParaRPr lang="en-US"/>
          </a:p>
        </p:txBody>
      </p:sp>
      <p:sp>
        <p:nvSpPr>
          <p:cNvPr id="2" name="Rectangle: Rounded Corners 1">
            <a:extLst>
              <a:ext uri="{FF2B5EF4-FFF2-40B4-BE49-F238E27FC236}">
                <a16:creationId xmlns:a16="http://schemas.microsoft.com/office/drawing/2014/main" id="{6AF58411-EF94-C4A5-28F5-113878D57C49}"/>
              </a:ext>
            </a:extLst>
          </p:cNvPr>
          <p:cNvSpPr/>
          <p:nvPr/>
        </p:nvSpPr>
        <p:spPr>
          <a:xfrm>
            <a:off x="1057060" y="5417764"/>
            <a:ext cx="5669138" cy="86251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1"/>
                </a:solidFill>
              </a:rPr>
              <a:t>Angrepsmønster og verktøy vil variere basert på hvilken </a:t>
            </a:r>
            <a:r>
              <a:rPr lang="nb-NO" sz="2000" b="1" dirty="0" err="1">
                <a:solidFill>
                  <a:schemeClr val="bg1"/>
                </a:solidFill>
              </a:rPr>
              <a:t>ransomware</a:t>
            </a:r>
            <a:r>
              <a:rPr lang="nb-NO" sz="2000" b="1" dirty="0">
                <a:solidFill>
                  <a:schemeClr val="bg1"/>
                </a:solidFill>
              </a:rPr>
              <a:t> gruppering</a:t>
            </a:r>
            <a:endParaRPr lang="en-US" sz="2000" b="1" dirty="0">
              <a:solidFill>
                <a:schemeClr val="bg1"/>
              </a:solidFill>
            </a:endParaRPr>
          </a:p>
        </p:txBody>
      </p:sp>
    </p:spTree>
    <p:extLst>
      <p:ext uri="{BB962C8B-B14F-4D97-AF65-F5344CB8AC3E}">
        <p14:creationId xmlns:p14="http://schemas.microsoft.com/office/powerpoint/2010/main" val="1916001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a:extLst>
              <a:ext uri="{FF2B5EF4-FFF2-40B4-BE49-F238E27FC236}">
                <a16:creationId xmlns:a16="http://schemas.microsoft.com/office/drawing/2014/main" id="{612ACBED-DCB7-0F8A-F276-AE3C7F64387C}"/>
              </a:ext>
            </a:extLst>
          </p:cNvPr>
          <p:cNvSpPr>
            <a:spLocks noGrp="1"/>
          </p:cNvSpPr>
          <p:nvPr>
            <p:ph type="title"/>
          </p:nvPr>
        </p:nvSpPr>
        <p:spPr/>
        <p:txBody>
          <a:bodyPr/>
          <a:lstStyle/>
          <a:p>
            <a:r>
              <a:rPr lang="nb-NO"/>
              <a:t>Hvem er jeg?</a:t>
            </a:r>
          </a:p>
        </p:txBody>
      </p:sp>
      <p:sp>
        <p:nvSpPr>
          <p:cNvPr id="4" name="Content Placeholder 2">
            <a:extLst>
              <a:ext uri="{FF2B5EF4-FFF2-40B4-BE49-F238E27FC236}">
                <a16:creationId xmlns:a16="http://schemas.microsoft.com/office/drawing/2014/main" id="{C607613E-225E-16C6-758A-E072366581AF}"/>
              </a:ext>
            </a:extLst>
          </p:cNvPr>
          <p:cNvSpPr txBox="1">
            <a:spLocks/>
          </p:cNvSpPr>
          <p:nvPr/>
        </p:nvSpPr>
        <p:spPr>
          <a:xfrm>
            <a:off x="852791" y="1526946"/>
            <a:ext cx="6783697"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nb-NO" sz="2000">
              <a:solidFill>
                <a:srgbClr val="000000"/>
              </a:solidFill>
              <a:ea typeface="Tahoma" panose="020B0604030504040204" pitchFamily="34" charset="0"/>
              <a:cs typeface="Tahoma" panose="020B0604030504040204" pitchFamily="34" charset="0"/>
            </a:endParaRPr>
          </a:p>
        </p:txBody>
      </p:sp>
      <p:sp>
        <p:nvSpPr>
          <p:cNvPr id="5" name="Content Placeholder 2">
            <a:extLst>
              <a:ext uri="{FF2B5EF4-FFF2-40B4-BE49-F238E27FC236}">
                <a16:creationId xmlns:a16="http://schemas.microsoft.com/office/drawing/2014/main" id="{09177CC0-D11F-B612-7625-32414157BB58}"/>
              </a:ext>
            </a:extLst>
          </p:cNvPr>
          <p:cNvSpPr txBox="1">
            <a:spLocks/>
          </p:cNvSpPr>
          <p:nvPr/>
        </p:nvSpPr>
        <p:spPr>
          <a:xfrm>
            <a:off x="899809" y="1270783"/>
            <a:ext cx="6783697" cy="494843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nb-NO" b="1" dirty="0">
                <a:cs typeface="Arial" panose="020B0604020202020204" pitchFamily="34" charset="0"/>
              </a:rPr>
              <a:t>Skyevangelist – Sopra Steria</a:t>
            </a:r>
          </a:p>
          <a:p>
            <a:pPr>
              <a:lnSpc>
                <a:spcPct val="150000"/>
              </a:lnSpc>
            </a:pPr>
            <a:r>
              <a:rPr lang="nb-NO" b="1" dirty="0">
                <a:cs typeface="Arial" panose="020B0604020202020204" pitchFamily="34" charset="0"/>
              </a:rPr>
              <a:t>Daglig fokus </a:t>
            </a:r>
            <a:r>
              <a:rPr lang="nb-NO" dirty="0">
                <a:cs typeface="Arial" panose="020B0604020202020204" pitchFamily="34" charset="0"/>
              </a:rPr>
              <a:t>: </a:t>
            </a:r>
            <a:r>
              <a:rPr lang="nb-NO" b="1" dirty="0">
                <a:solidFill>
                  <a:srgbClr val="00B0F0"/>
                </a:solidFill>
                <a:cs typeface="Arial" panose="020B0604020202020204" pitchFamily="34" charset="0"/>
              </a:rPr>
              <a:t>Sikkerhet og sky</a:t>
            </a:r>
          </a:p>
          <a:p>
            <a:pPr>
              <a:lnSpc>
                <a:spcPct val="150000"/>
              </a:lnSpc>
            </a:pPr>
            <a:r>
              <a:rPr lang="nb-NO" b="1" dirty="0">
                <a:cs typeface="Arial" panose="020B0604020202020204" pitchFamily="34" charset="0"/>
              </a:rPr>
              <a:t>Litt ting utenom jobb</a:t>
            </a:r>
          </a:p>
          <a:p>
            <a:pPr lvl="1">
              <a:lnSpc>
                <a:spcPct val="150000"/>
              </a:lnSpc>
            </a:pPr>
            <a:r>
              <a:rPr lang="nb-NO" dirty="0">
                <a:cs typeface="Arial" panose="020B0604020202020204" pitchFamily="34" charset="0"/>
              </a:rPr>
              <a:t>Microsoft </a:t>
            </a:r>
            <a:r>
              <a:rPr lang="nb-NO" dirty="0" err="1">
                <a:cs typeface="Arial" panose="020B0604020202020204" pitchFamily="34" charset="0"/>
              </a:rPr>
              <a:t>Cloud</a:t>
            </a:r>
            <a:r>
              <a:rPr lang="nb-NO" dirty="0">
                <a:cs typeface="Arial" panose="020B0604020202020204" pitchFamily="34" charset="0"/>
              </a:rPr>
              <a:t> Security User Group</a:t>
            </a:r>
          </a:p>
          <a:p>
            <a:pPr lvl="1">
              <a:lnSpc>
                <a:spcPct val="150000"/>
              </a:lnSpc>
            </a:pPr>
            <a:r>
              <a:rPr lang="nb-NO" dirty="0" err="1">
                <a:cs typeface="Arial" panose="020B0604020202020204" pitchFamily="34" charset="0"/>
              </a:rPr>
              <a:t>Cloudfirst</a:t>
            </a:r>
            <a:r>
              <a:rPr lang="nb-NO" dirty="0">
                <a:cs typeface="Arial" panose="020B0604020202020204" pitchFamily="34" charset="0"/>
              </a:rPr>
              <a:t> </a:t>
            </a:r>
            <a:r>
              <a:rPr lang="nb-NO" dirty="0" err="1">
                <a:cs typeface="Arial" panose="020B0604020202020204" pitchFamily="34" charset="0"/>
              </a:rPr>
              <a:t>PodCast</a:t>
            </a:r>
            <a:endParaRPr lang="nb-NO" dirty="0">
              <a:cs typeface="Arial" panose="020B0604020202020204" pitchFamily="34" charset="0"/>
            </a:endParaRPr>
          </a:p>
          <a:p>
            <a:pPr lvl="1">
              <a:lnSpc>
                <a:spcPct val="150000"/>
              </a:lnSpc>
            </a:pPr>
            <a:r>
              <a:rPr lang="nb-NO" dirty="0">
                <a:cs typeface="Arial" panose="020B0604020202020204" pitchFamily="34" charset="0"/>
              </a:rPr>
              <a:t>Tech </a:t>
            </a:r>
            <a:r>
              <a:rPr lang="nb-NO" dirty="0" err="1">
                <a:cs typeface="Arial" panose="020B0604020202020204" pitchFamily="34" charset="0"/>
              </a:rPr>
              <a:t>influencer</a:t>
            </a:r>
            <a:r>
              <a:rPr lang="nb-NO" dirty="0">
                <a:cs typeface="Arial" panose="020B0604020202020204" pitchFamily="34" charset="0"/>
              </a:rPr>
              <a:t> </a:t>
            </a:r>
            <a:r>
              <a:rPr lang="nb-NO" u="sng" dirty="0">
                <a:solidFill>
                  <a:srgbClr val="00B0F0"/>
                </a:solidFill>
                <a:cs typeface="Arial" panose="020B0604020202020204" pitchFamily="34" charset="0"/>
              </a:rPr>
              <a:t>msandbu.org</a:t>
            </a:r>
          </a:p>
          <a:p>
            <a:pPr>
              <a:lnSpc>
                <a:spcPct val="150000"/>
              </a:lnSpc>
            </a:pPr>
            <a:r>
              <a:rPr lang="nb-NO" dirty="0">
                <a:cs typeface="Arial" panose="020B0604020202020204" pitchFamily="34" charset="0"/>
              </a:rPr>
              <a:t>Prøver å være forfatter</a:t>
            </a:r>
          </a:p>
          <a:p>
            <a:pPr>
              <a:lnSpc>
                <a:spcPct val="150000"/>
              </a:lnSpc>
            </a:pPr>
            <a:endParaRPr lang="nb-NO" dirty="0">
              <a:cs typeface="Arial" panose="020B0604020202020204" pitchFamily="34" charset="0"/>
            </a:endParaRPr>
          </a:p>
        </p:txBody>
      </p:sp>
      <p:pic>
        <p:nvPicPr>
          <p:cNvPr id="1026" name="Picture 2" descr="Windows Ransomware Protection and Detection: Countermeasures using practical approaches to reducing the risks of attacks on your infrastructure by [Marius Sandbu]">
            <a:extLst>
              <a:ext uri="{FF2B5EF4-FFF2-40B4-BE49-F238E27FC236}">
                <a16:creationId xmlns:a16="http://schemas.microsoft.com/office/drawing/2014/main" id="{C5F82418-AF93-B5EA-EC1C-24514849FD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905" y="3405025"/>
            <a:ext cx="2143429" cy="2646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00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6F9E98-1E5A-8B92-1600-1B1DB629EAE0}"/>
              </a:ext>
            </a:extLst>
          </p:cNvPr>
          <p:cNvSpPr txBox="1">
            <a:spLocks/>
          </p:cNvSpPr>
          <p:nvPr/>
        </p:nvSpPr>
        <p:spPr>
          <a:xfrm>
            <a:off x="425665" y="824556"/>
            <a:ext cx="11018520"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a:lstStyle>
          <a:p>
            <a:pPr algn="ctr"/>
            <a:r>
              <a:rPr lang="nb-NO" sz="3000" b="1">
                <a:latin typeface="+mn-lt"/>
                <a:cs typeface="Segoe UI Semibold" panose="020B0702040204020203" pitchFamily="34" charset="0"/>
              </a:rPr>
              <a:t> De ulike fasene i et ransomware angrep</a:t>
            </a:r>
            <a:endParaRPr lang="en-US" sz="3000" b="1">
              <a:solidFill>
                <a:schemeClr val="tx1"/>
              </a:solidFill>
              <a:latin typeface="IBM Plex Sans" panose="020B0503050203000203" pitchFamily="34" charset="0"/>
              <a:ea typeface="+mj-ea"/>
              <a:cs typeface="Segoe UI Semibold" panose="020B0702040204020203" pitchFamily="34" charset="0"/>
            </a:endParaRPr>
          </a:p>
        </p:txBody>
      </p:sp>
      <p:sp>
        <p:nvSpPr>
          <p:cNvPr id="12" name="Rektangel: avrundede hjørner 53">
            <a:extLst>
              <a:ext uri="{FF2B5EF4-FFF2-40B4-BE49-F238E27FC236}">
                <a16:creationId xmlns:a16="http://schemas.microsoft.com/office/drawing/2014/main" id="{0BB60B52-9654-DFA7-98AC-B98A6809793E}"/>
              </a:ext>
            </a:extLst>
          </p:cNvPr>
          <p:cNvSpPr/>
          <p:nvPr/>
        </p:nvSpPr>
        <p:spPr>
          <a:xfrm>
            <a:off x="589600" y="2846757"/>
            <a:ext cx="1458757" cy="1592065"/>
          </a:xfrm>
          <a:prstGeom prst="roundRect">
            <a:avLst>
              <a:gd name="adj" fmla="val 4668"/>
            </a:avLst>
          </a:prstGeom>
          <a:solidFill>
            <a:schemeClr val="bg2">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tx1"/>
                </a:solidFill>
              </a:rPr>
              <a:t>Vedlegg sendt via epost med ISO fil</a:t>
            </a:r>
          </a:p>
        </p:txBody>
      </p:sp>
      <p:sp>
        <p:nvSpPr>
          <p:cNvPr id="14" name="Rektangel: avrundede hjørner 53">
            <a:extLst>
              <a:ext uri="{FF2B5EF4-FFF2-40B4-BE49-F238E27FC236}">
                <a16:creationId xmlns:a16="http://schemas.microsoft.com/office/drawing/2014/main" id="{B4B1BCC3-5E26-134A-5951-8D4F607FDB90}"/>
              </a:ext>
            </a:extLst>
          </p:cNvPr>
          <p:cNvSpPr/>
          <p:nvPr/>
        </p:nvSpPr>
        <p:spPr>
          <a:xfrm>
            <a:off x="2336389" y="2846757"/>
            <a:ext cx="1458757" cy="1592065"/>
          </a:xfrm>
          <a:prstGeom prst="roundRect">
            <a:avLst>
              <a:gd name="adj" fmla="val 4668"/>
            </a:avLst>
          </a:prstGeom>
          <a:solidFill>
            <a:schemeClr val="bg2">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a:solidFill>
                  <a:schemeClr val="tx1"/>
                </a:solidFill>
              </a:rPr>
              <a:t>IcedID</a:t>
            </a:r>
          </a:p>
          <a:p>
            <a:pPr algn="ctr"/>
            <a:r>
              <a:rPr lang="nb-NO" sz="1600" b="1">
                <a:solidFill>
                  <a:schemeClr val="tx1"/>
                </a:solidFill>
              </a:rPr>
              <a:t>Net Group, nltest, adfind, LSASS uthenting</a:t>
            </a:r>
          </a:p>
        </p:txBody>
      </p:sp>
      <p:sp>
        <p:nvSpPr>
          <p:cNvPr id="15" name="Rektangel: avrundede hjørner 53">
            <a:extLst>
              <a:ext uri="{FF2B5EF4-FFF2-40B4-BE49-F238E27FC236}">
                <a16:creationId xmlns:a16="http://schemas.microsoft.com/office/drawing/2014/main" id="{4FBBD111-D6EE-9801-C775-65C8B3D4DD5C}"/>
              </a:ext>
            </a:extLst>
          </p:cNvPr>
          <p:cNvSpPr/>
          <p:nvPr/>
        </p:nvSpPr>
        <p:spPr>
          <a:xfrm>
            <a:off x="3968570" y="2846757"/>
            <a:ext cx="1755240" cy="1592065"/>
          </a:xfrm>
          <a:prstGeom prst="roundRect">
            <a:avLst>
              <a:gd name="adj" fmla="val 4668"/>
            </a:avLst>
          </a:prstGeom>
          <a:solidFill>
            <a:schemeClr val="bg2">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a:solidFill>
                  <a:schemeClr val="tx1"/>
                </a:solidFill>
              </a:rPr>
              <a:t>BITS, Scheduled Tasks, AnyDesk, Runkeys, Cobalt Strike</a:t>
            </a:r>
          </a:p>
        </p:txBody>
      </p:sp>
      <p:sp>
        <p:nvSpPr>
          <p:cNvPr id="17" name="Rektangel: avrundede hjørner 53">
            <a:extLst>
              <a:ext uri="{FF2B5EF4-FFF2-40B4-BE49-F238E27FC236}">
                <a16:creationId xmlns:a16="http://schemas.microsoft.com/office/drawing/2014/main" id="{D7E098E1-2113-69A2-FB59-8D5E74472F18}"/>
              </a:ext>
            </a:extLst>
          </p:cNvPr>
          <p:cNvSpPr/>
          <p:nvPr/>
        </p:nvSpPr>
        <p:spPr>
          <a:xfrm>
            <a:off x="5888783" y="2846757"/>
            <a:ext cx="1755240" cy="1592065"/>
          </a:xfrm>
          <a:prstGeom prst="roundRect">
            <a:avLst>
              <a:gd name="adj" fmla="val 4668"/>
            </a:avLst>
          </a:prstGeom>
          <a:solidFill>
            <a:schemeClr val="bg2">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tx1"/>
                </a:solidFill>
              </a:rPr>
              <a:t>Invoke-Sharefinder, Bloudhound, ADfind</a:t>
            </a:r>
          </a:p>
        </p:txBody>
      </p:sp>
      <p:sp>
        <p:nvSpPr>
          <p:cNvPr id="18" name="Rektangel: avrundede hjørner 53">
            <a:extLst>
              <a:ext uri="{FF2B5EF4-FFF2-40B4-BE49-F238E27FC236}">
                <a16:creationId xmlns:a16="http://schemas.microsoft.com/office/drawing/2014/main" id="{4FB7A8D3-8AA4-E5BD-C25B-36CB1C8593C2}"/>
              </a:ext>
            </a:extLst>
          </p:cNvPr>
          <p:cNvSpPr/>
          <p:nvPr/>
        </p:nvSpPr>
        <p:spPr>
          <a:xfrm>
            <a:off x="7905007" y="2846757"/>
            <a:ext cx="1755240" cy="1592065"/>
          </a:xfrm>
          <a:prstGeom prst="roundRect">
            <a:avLst>
              <a:gd name="adj" fmla="val 4668"/>
            </a:avLst>
          </a:prstGeom>
          <a:solidFill>
            <a:schemeClr val="bg2">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tx1"/>
                </a:solidFill>
              </a:rPr>
              <a:t>WMIC, PSExec, RDP, SMB</a:t>
            </a:r>
          </a:p>
        </p:txBody>
      </p:sp>
      <p:sp>
        <p:nvSpPr>
          <p:cNvPr id="20" name="Rektangel: avrundede hjørner 53">
            <a:extLst>
              <a:ext uri="{FF2B5EF4-FFF2-40B4-BE49-F238E27FC236}">
                <a16:creationId xmlns:a16="http://schemas.microsoft.com/office/drawing/2014/main" id="{11830DCD-3288-5D76-2EA0-A698150DBC33}"/>
              </a:ext>
            </a:extLst>
          </p:cNvPr>
          <p:cNvSpPr/>
          <p:nvPr/>
        </p:nvSpPr>
        <p:spPr>
          <a:xfrm>
            <a:off x="9863447" y="2846757"/>
            <a:ext cx="1755240" cy="1592065"/>
          </a:xfrm>
          <a:prstGeom prst="roundRect">
            <a:avLst>
              <a:gd name="adj" fmla="val 4668"/>
            </a:avLst>
          </a:prstGeom>
          <a:solidFill>
            <a:schemeClr val="bg2">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tx1"/>
                </a:solidFill>
              </a:rPr>
              <a:t>Ufile.io, rclone</a:t>
            </a:r>
          </a:p>
        </p:txBody>
      </p:sp>
      <p:sp>
        <p:nvSpPr>
          <p:cNvPr id="2" name="Rectangle 1">
            <a:extLst>
              <a:ext uri="{FF2B5EF4-FFF2-40B4-BE49-F238E27FC236}">
                <a16:creationId xmlns:a16="http://schemas.microsoft.com/office/drawing/2014/main" id="{8914C812-FEFE-6F86-D16B-6D24F157BE50}"/>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4532AE98-FA2D-1A2C-FEE9-482D33A49FD6}"/>
              </a:ext>
            </a:extLst>
          </p:cNvPr>
          <p:cNvSpPr/>
          <p:nvPr/>
        </p:nvSpPr>
        <p:spPr>
          <a:xfrm>
            <a:off x="589600" y="1850578"/>
            <a:ext cx="1467037"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Tilgang</a:t>
            </a:r>
            <a:endParaRPr lang="en-US">
              <a:solidFill>
                <a:schemeClr val="bg1"/>
              </a:solidFill>
            </a:endParaRPr>
          </a:p>
        </p:txBody>
      </p:sp>
      <p:sp>
        <p:nvSpPr>
          <p:cNvPr id="5" name="Rectangle 4">
            <a:extLst>
              <a:ext uri="{FF2B5EF4-FFF2-40B4-BE49-F238E27FC236}">
                <a16:creationId xmlns:a16="http://schemas.microsoft.com/office/drawing/2014/main" id="{487F6E5E-1D67-BE77-B3B7-F10BB8DF691B}"/>
              </a:ext>
            </a:extLst>
          </p:cNvPr>
          <p:cNvSpPr/>
          <p:nvPr/>
        </p:nvSpPr>
        <p:spPr>
          <a:xfrm>
            <a:off x="2328109" y="1850578"/>
            <a:ext cx="1467037"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Kartlegge – fase 1</a:t>
            </a:r>
            <a:endParaRPr lang="en-US">
              <a:solidFill>
                <a:schemeClr val="bg1"/>
              </a:solidFill>
            </a:endParaRPr>
          </a:p>
        </p:txBody>
      </p:sp>
      <p:sp>
        <p:nvSpPr>
          <p:cNvPr id="6" name="Rectangle 5">
            <a:extLst>
              <a:ext uri="{FF2B5EF4-FFF2-40B4-BE49-F238E27FC236}">
                <a16:creationId xmlns:a16="http://schemas.microsoft.com/office/drawing/2014/main" id="{2F180F2A-2551-47D7-2C7E-EB879A9CE0A8}"/>
              </a:ext>
            </a:extLst>
          </p:cNvPr>
          <p:cNvSpPr/>
          <p:nvPr/>
        </p:nvSpPr>
        <p:spPr>
          <a:xfrm>
            <a:off x="3947546" y="1850578"/>
            <a:ext cx="1776264"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Vedvarende tilgang</a:t>
            </a:r>
            <a:endParaRPr lang="en-US">
              <a:solidFill>
                <a:schemeClr val="bg1"/>
              </a:solidFill>
            </a:endParaRPr>
          </a:p>
        </p:txBody>
      </p:sp>
      <p:sp>
        <p:nvSpPr>
          <p:cNvPr id="13" name="Rectangle 12">
            <a:extLst>
              <a:ext uri="{FF2B5EF4-FFF2-40B4-BE49-F238E27FC236}">
                <a16:creationId xmlns:a16="http://schemas.microsoft.com/office/drawing/2014/main" id="{419FC91E-7C68-381F-9087-6CC07E37E702}"/>
              </a:ext>
            </a:extLst>
          </p:cNvPr>
          <p:cNvSpPr/>
          <p:nvPr/>
        </p:nvSpPr>
        <p:spPr>
          <a:xfrm>
            <a:off x="5934925" y="1850578"/>
            <a:ext cx="1776264"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Kartlegge – fase 2</a:t>
            </a:r>
            <a:endParaRPr lang="en-US">
              <a:solidFill>
                <a:schemeClr val="bg1"/>
              </a:solidFill>
            </a:endParaRPr>
          </a:p>
        </p:txBody>
      </p:sp>
      <p:sp>
        <p:nvSpPr>
          <p:cNvPr id="16" name="Rectangle 15">
            <a:extLst>
              <a:ext uri="{FF2B5EF4-FFF2-40B4-BE49-F238E27FC236}">
                <a16:creationId xmlns:a16="http://schemas.microsoft.com/office/drawing/2014/main" id="{6CEE5784-0797-8E10-1356-046F9EEB3226}"/>
              </a:ext>
            </a:extLst>
          </p:cNvPr>
          <p:cNvSpPr/>
          <p:nvPr/>
        </p:nvSpPr>
        <p:spPr>
          <a:xfrm>
            <a:off x="7883983" y="1850578"/>
            <a:ext cx="1776264"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Lateral Movement</a:t>
            </a:r>
            <a:endParaRPr lang="en-US">
              <a:solidFill>
                <a:schemeClr val="bg1"/>
              </a:solidFill>
            </a:endParaRPr>
          </a:p>
        </p:txBody>
      </p:sp>
      <p:sp>
        <p:nvSpPr>
          <p:cNvPr id="22" name="Rectangle 21">
            <a:extLst>
              <a:ext uri="{FF2B5EF4-FFF2-40B4-BE49-F238E27FC236}">
                <a16:creationId xmlns:a16="http://schemas.microsoft.com/office/drawing/2014/main" id="{47A35656-BF8F-8B0E-6B35-3E6F04F59C8D}"/>
              </a:ext>
            </a:extLst>
          </p:cNvPr>
          <p:cNvSpPr/>
          <p:nvPr/>
        </p:nvSpPr>
        <p:spPr>
          <a:xfrm>
            <a:off x="9863447" y="1850578"/>
            <a:ext cx="1776264"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Uthenting av data</a:t>
            </a:r>
            <a:endParaRPr lang="en-US">
              <a:solidFill>
                <a:schemeClr val="bg1"/>
              </a:solidFill>
            </a:endParaRPr>
          </a:p>
        </p:txBody>
      </p:sp>
      <p:sp>
        <p:nvSpPr>
          <p:cNvPr id="23" name="TextBox 22">
            <a:extLst>
              <a:ext uri="{FF2B5EF4-FFF2-40B4-BE49-F238E27FC236}">
                <a16:creationId xmlns:a16="http://schemas.microsoft.com/office/drawing/2014/main" id="{5276F848-41AF-7B72-735F-4DB75F3F5D0D}"/>
              </a:ext>
            </a:extLst>
          </p:cNvPr>
          <p:cNvSpPr txBox="1"/>
          <p:nvPr/>
        </p:nvSpPr>
        <p:spPr>
          <a:xfrm>
            <a:off x="494564" y="5858301"/>
            <a:ext cx="613092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t>Event ID 12 </a:t>
            </a:r>
            <a:r>
              <a:rPr lang="en-US" altLang="en-US" sz="1600" err="1"/>
              <a:t>i</a:t>
            </a:r>
            <a:r>
              <a:rPr lang="en-US" altLang="en-US" sz="1600"/>
              <a:t> Microsoft-Windows-VHDMP-Operational</a:t>
            </a:r>
          </a:p>
        </p:txBody>
      </p:sp>
      <p:sp>
        <p:nvSpPr>
          <p:cNvPr id="24" name="Arrow: Down 23">
            <a:extLst>
              <a:ext uri="{FF2B5EF4-FFF2-40B4-BE49-F238E27FC236}">
                <a16:creationId xmlns:a16="http://schemas.microsoft.com/office/drawing/2014/main" id="{F792FBDC-612D-364E-A77C-ED26BEA41667}"/>
              </a:ext>
            </a:extLst>
          </p:cNvPr>
          <p:cNvSpPr/>
          <p:nvPr/>
        </p:nvSpPr>
        <p:spPr>
          <a:xfrm>
            <a:off x="899125" y="4438823"/>
            <a:ext cx="717550" cy="1398824"/>
          </a:xfrm>
          <a:prstGeom prst="downArrow">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2">
                  <a:lumMod val="25000"/>
                </a:schemeClr>
              </a:solidFill>
            </a:endParaRPr>
          </a:p>
        </p:txBody>
      </p:sp>
      <p:sp>
        <p:nvSpPr>
          <p:cNvPr id="25" name="Arrow: Down 24">
            <a:extLst>
              <a:ext uri="{FF2B5EF4-FFF2-40B4-BE49-F238E27FC236}">
                <a16:creationId xmlns:a16="http://schemas.microsoft.com/office/drawing/2014/main" id="{0F87CC05-961A-845C-C084-4E613D34C401}"/>
              </a:ext>
            </a:extLst>
          </p:cNvPr>
          <p:cNvSpPr/>
          <p:nvPr/>
        </p:nvSpPr>
        <p:spPr>
          <a:xfrm>
            <a:off x="2655892" y="4445309"/>
            <a:ext cx="717550" cy="979308"/>
          </a:xfrm>
          <a:prstGeom prst="downArrow">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2">
                  <a:lumMod val="25000"/>
                </a:schemeClr>
              </a:solidFill>
            </a:endParaRPr>
          </a:p>
        </p:txBody>
      </p:sp>
      <p:sp>
        <p:nvSpPr>
          <p:cNvPr id="26" name="Arrow: Down 25">
            <a:extLst>
              <a:ext uri="{FF2B5EF4-FFF2-40B4-BE49-F238E27FC236}">
                <a16:creationId xmlns:a16="http://schemas.microsoft.com/office/drawing/2014/main" id="{8995680D-0E35-C656-5B40-92477F0F6B69}"/>
              </a:ext>
            </a:extLst>
          </p:cNvPr>
          <p:cNvSpPr/>
          <p:nvPr/>
        </p:nvSpPr>
        <p:spPr>
          <a:xfrm>
            <a:off x="4493042" y="4464764"/>
            <a:ext cx="717550" cy="752194"/>
          </a:xfrm>
          <a:prstGeom prst="downArrow">
            <a:avLst/>
          </a:prstGeom>
          <a:solidFill>
            <a:schemeClr val="accent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2">
                  <a:lumMod val="25000"/>
                </a:schemeClr>
              </a:solidFill>
            </a:endParaRPr>
          </a:p>
        </p:txBody>
      </p:sp>
      <p:sp>
        <p:nvSpPr>
          <p:cNvPr id="27" name="TextBox 26">
            <a:extLst>
              <a:ext uri="{FF2B5EF4-FFF2-40B4-BE49-F238E27FC236}">
                <a16:creationId xmlns:a16="http://schemas.microsoft.com/office/drawing/2014/main" id="{EE950A5B-05B7-6FA0-A11B-ED4A43233D15}"/>
              </a:ext>
            </a:extLst>
          </p:cNvPr>
          <p:cNvSpPr txBox="1"/>
          <p:nvPr/>
        </p:nvSpPr>
        <p:spPr>
          <a:xfrm>
            <a:off x="2264310" y="5424617"/>
            <a:ext cx="613092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a:t>Sysmon -</a:t>
            </a:r>
            <a:r>
              <a:rPr lang="en-US" sz="1600" err="1"/>
              <a:t>i</a:t>
            </a:r>
            <a:r>
              <a:rPr lang="en-US" sz="1600"/>
              <a:t> config.xml</a:t>
            </a:r>
            <a:r>
              <a:rPr lang="en-US" altLang="en-US" sz="1600"/>
              <a:t> </a:t>
            </a:r>
          </a:p>
        </p:txBody>
      </p:sp>
      <p:sp>
        <p:nvSpPr>
          <p:cNvPr id="28" name="TextBox 27">
            <a:extLst>
              <a:ext uri="{FF2B5EF4-FFF2-40B4-BE49-F238E27FC236}">
                <a16:creationId xmlns:a16="http://schemas.microsoft.com/office/drawing/2014/main" id="{D65C9886-5458-D31E-16AB-12EFC013896F}"/>
              </a:ext>
            </a:extLst>
          </p:cNvPr>
          <p:cNvSpPr txBox="1"/>
          <p:nvPr/>
        </p:nvSpPr>
        <p:spPr>
          <a:xfrm>
            <a:off x="4303830" y="5170595"/>
            <a:ext cx="6130924" cy="33855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600" err="1"/>
              <a:t>BitsParser</a:t>
            </a:r>
            <a:endParaRPr lang="en-US" altLang="en-US" sz="1600"/>
          </a:p>
        </p:txBody>
      </p:sp>
    </p:spTree>
    <p:extLst>
      <p:ext uri="{BB962C8B-B14F-4D97-AF65-F5344CB8AC3E}">
        <p14:creationId xmlns:p14="http://schemas.microsoft.com/office/powerpoint/2010/main" val="178002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a:extLst>
              <a:ext uri="{FF2B5EF4-FFF2-40B4-BE49-F238E27FC236}">
                <a16:creationId xmlns:a16="http://schemas.microsoft.com/office/drawing/2014/main" id="{AAEB6EEA-FA35-04F5-B5FB-A549507B377D}"/>
              </a:ext>
            </a:extLst>
          </p:cNvPr>
          <p:cNvCxnSpPr>
            <a:cxnSpLocks/>
          </p:cNvCxnSpPr>
          <p:nvPr/>
        </p:nvCxnSpPr>
        <p:spPr>
          <a:xfrm flipH="1">
            <a:off x="9105960" y="2347086"/>
            <a:ext cx="7631" cy="2977949"/>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itle 2">
            <a:extLst>
              <a:ext uri="{FF2B5EF4-FFF2-40B4-BE49-F238E27FC236}">
                <a16:creationId xmlns:a16="http://schemas.microsoft.com/office/drawing/2014/main" id="{0504B2EF-048B-06EE-7FCB-EC092F13D7C3}"/>
              </a:ext>
            </a:extLst>
          </p:cNvPr>
          <p:cNvSpPr txBox="1">
            <a:spLocks/>
          </p:cNvSpPr>
          <p:nvPr/>
        </p:nvSpPr>
        <p:spPr>
          <a:xfrm>
            <a:off x="719137" y="739140"/>
            <a:ext cx="10751504"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pPr algn="ctr"/>
            <a:r>
              <a:rPr lang="en-GB" sz="3200" b="1">
                <a:solidFill>
                  <a:schemeClr val="tx1"/>
                </a:solidFill>
                <a:latin typeface="+mn-lt"/>
                <a:cs typeface="Segoe UI Semibold" panose="020B0702040204020203" pitchFamily="34" charset="0"/>
              </a:rPr>
              <a:t>ISO </a:t>
            </a:r>
            <a:r>
              <a:rPr lang="en-GB" sz="3200" b="1" err="1">
                <a:solidFill>
                  <a:schemeClr val="tx1"/>
                </a:solidFill>
                <a:latin typeface="+mn-lt"/>
                <a:cs typeface="Segoe UI Semibold" panose="020B0702040204020203" pitchFamily="34" charset="0"/>
              </a:rPr>
              <a:t>vedlegg</a:t>
            </a:r>
            <a:r>
              <a:rPr lang="en-GB" sz="3200" b="1">
                <a:solidFill>
                  <a:schemeClr val="tx1"/>
                </a:solidFill>
                <a:latin typeface="+mn-lt"/>
                <a:cs typeface="Segoe UI Semibold" panose="020B0702040204020203" pitchFamily="34" charset="0"/>
              </a:rPr>
              <a:t> </a:t>
            </a:r>
            <a:r>
              <a:rPr lang="en-GB" sz="3200" b="1" err="1">
                <a:solidFill>
                  <a:schemeClr val="tx1"/>
                </a:solidFill>
                <a:latin typeface="+mn-lt"/>
                <a:cs typeface="Segoe UI Semibold" panose="020B0702040204020203" pitchFamily="34" charset="0"/>
              </a:rPr>
              <a:t>som</a:t>
            </a:r>
            <a:r>
              <a:rPr lang="en-GB" sz="3200" b="1">
                <a:solidFill>
                  <a:schemeClr val="tx1"/>
                </a:solidFill>
                <a:latin typeface="+mn-lt"/>
                <a:cs typeface="Segoe UI Semibold" panose="020B0702040204020203" pitchFamily="34" charset="0"/>
              </a:rPr>
              <a:t> </a:t>
            </a:r>
            <a:r>
              <a:rPr lang="en-GB" sz="3200" b="1" err="1">
                <a:solidFill>
                  <a:schemeClr val="tx1"/>
                </a:solidFill>
                <a:latin typeface="+mn-lt"/>
                <a:cs typeface="Segoe UI Semibold" panose="020B0702040204020203" pitchFamily="34" charset="0"/>
              </a:rPr>
              <a:t>inneholdt</a:t>
            </a:r>
            <a:r>
              <a:rPr lang="en-GB" sz="3200" b="1">
                <a:solidFill>
                  <a:schemeClr val="tx1"/>
                </a:solidFill>
                <a:latin typeface="+mn-lt"/>
                <a:cs typeface="Segoe UI Semibold" panose="020B0702040204020203" pitchFamily="34" charset="0"/>
              </a:rPr>
              <a:t> et </a:t>
            </a:r>
            <a:r>
              <a:rPr lang="en-GB" sz="3200" b="1" err="1">
                <a:solidFill>
                  <a:schemeClr val="tx1"/>
                </a:solidFill>
                <a:latin typeface="+mn-lt"/>
                <a:cs typeface="Segoe UI Semibold" panose="020B0702040204020203" pitchFamily="34" charset="0"/>
              </a:rPr>
              <a:t>dokument</a:t>
            </a:r>
            <a:endParaRPr lang="en-GB" sz="3200" b="1">
              <a:solidFill>
                <a:schemeClr val="tx1"/>
              </a:solidFill>
              <a:latin typeface="+mn-lt"/>
              <a:cs typeface="Segoe UI Semibold" panose="020B0702040204020203" pitchFamily="34" charset="0"/>
            </a:endParaRPr>
          </a:p>
        </p:txBody>
      </p:sp>
      <p:pic>
        <p:nvPicPr>
          <p:cNvPr id="1026" name="Picture 2">
            <a:extLst>
              <a:ext uri="{FF2B5EF4-FFF2-40B4-BE49-F238E27FC236}">
                <a16:creationId xmlns:a16="http://schemas.microsoft.com/office/drawing/2014/main" id="{E56D1D81-3475-E2A4-66B5-9B302BF04B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469" y="2915006"/>
            <a:ext cx="10060459" cy="21666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51EB68C0-7792-FABB-5AE1-B46FDF926341}"/>
              </a:ext>
            </a:extLst>
          </p:cNvPr>
          <p:cNvSpPr/>
          <p:nvPr/>
        </p:nvSpPr>
        <p:spPr>
          <a:xfrm>
            <a:off x="719137" y="1491291"/>
            <a:ext cx="2795081" cy="86251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Bruker laster ned å åpner ISO fil</a:t>
            </a:r>
            <a:endParaRPr lang="en-US" sz="2000" b="1">
              <a:solidFill>
                <a:schemeClr val="bg1"/>
              </a:solidFill>
            </a:endParaRPr>
          </a:p>
        </p:txBody>
      </p:sp>
      <p:sp>
        <p:nvSpPr>
          <p:cNvPr id="3" name="Rectangle: Rounded Corners 2">
            <a:extLst>
              <a:ext uri="{FF2B5EF4-FFF2-40B4-BE49-F238E27FC236}">
                <a16:creationId xmlns:a16="http://schemas.microsoft.com/office/drawing/2014/main" id="{DC67CA73-CC76-D448-BB77-2F1DE93E8BDE}"/>
              </a:ext>
            </a:extLst>
          </p:cNvPr>
          <p:cNvSpPr/>
          <p:nvPr/>
        </p:nvSpPr>
        <p:spPr>
          <a:xfrm>
            <a:off x="3943510" y="1491291"/>
            <a:ext cx="3123574" cy="86251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err="1">
                <a:solidFill>
                  <a:schemeClr val="bg1"/>
                </a:solidFill>
              </a:rPr>
              <a:t>Åpner</a:t>
            </a:r>
            <a:r>
              <a:rPr lang="en-US" sz="2000" b="1">
                <a:solidFill>
                  <a:schemeClr val="bg1"/>
                </a:solidFill>
              </a:rPr>
              <a:t> </a:t>
            </a:r>
            <a:r>
              <a:rPr lang="en-US" sz="2000" b="1" err="1">
                <a:solidFill>
                  <a:schemeClr val="bg1"/>
                </a:solidFill>
              </a:rPr>
              <a:t>dokumentet</a:t>
            </a:r>
            <a:r>
              <a:rPr lang="en-US" sz="2000" b="1">
                <a:solidFill>
                  <a:schemeClr val="bg1"/>
                </a:solidFill>
              </a:rPr>
              <a:t> I Word</a:t>
            </a:r>
          </a:p>
        </p:txBody>
      </p:sp>
      <p:sp>
        <p:nvSpPr>
          <p:cNvPr id="6" name="Rectangle: Rounded Corners 5">
            <a:extLst>
              <a:ext uri="{FF2B5EF4-FFF2-40B4-BE49-F238E27FC236}">
                <a16:creationId xmlns:a16="http://schemas.microsoft.com/office/drawing/2014/main" id="{1194057F-8B2A-26B9-20F8-B6537038E67C}"/>
              </a:ext>
            </a:extLst>
          </p:cNvPr>
          <p:cNvSpPr/>
          <p:nvPr/>
        </p:nvSpPr>
        <p:spPr>
          <a:xfrm>
            <a:off x="7544537" y="1491291"/>
            <a:ext cx="3123574" cy="86251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H</a:t>
            </a:r>
            <a:r>
              <a:rPr lang="en-US" sz="2000" b="1">
                <a:solidFill>
                  <a:schemeClr val="bg1"/>
                </a:solidFill>
              </a:rPr>
              <a:t>enter JS </a:t>
            </a:r>
            <a:r>
              <a:rPr lang="en-US" sz="2000" b="1" err="1">
                <a:solidFill>
                  <a:schemeClr val="bg1"/>
                </a:solidFill>
              </a:rPr>
              <a:t>kode</a:t>
            </a:r>
            <a:r>
              <a:rPr lang="en-US" sz="2000" b="1">
                <a:solidFill>
                  <a:schemeClr val="bg1"/>
                </a:solidFill>
              </a:rPr>
              <a:t> </a:t>
            </a:r>
            <a:r>
              <a:rPr lang="en-US" sz="2000" b="1" err="1">
                <a:solidFill>
                  <a:schemeClr val="bg1"/>
                </a:solidFill>
              </a:rPr>
              <a:t>som</a:t>
            </a:r>
            <a:r>
              <a:rPr lang="en-US" sz="2000" b="1">
                <a:solidFill>
                  <a:schemeClr val="bg1"/>
                </a:solidFill>
              </a:rPr>
              <a:t> </a:t>
            </a:r>
            <a:r>
              <a:rPr lang="en-US" sz="2000" b="1" err="1">
                <a:solidFill>
                  <a:schemeClr val="bg1"/>
                </a:solidFill>
              </a:rPr>
              <a:t>utnytter</a:t>
            </a:r>
            <a:r>
              <a:rPr lang="en-US" sz="2000" b="1">
                <a:solidFill>
                  <a:schemeClr val="bg1"/>
                </a:solidFill>
              </a:rPr>
              <a:t> </a:t>
            </a:r>
            <a:r>
              <a:rPr lang="en-US" sz="2000" b="1" err="1">
                <a:solidFill>
                  <a:schemeClr val="bg1"/>
                </a:solidFill>
              </a:rPr>
              <a:t>ms-sdt</a:t>
            </a:r>
            <a:r>
              <a:rPr lang="en-US" sz="2000" b="1">
                <a:solidFill>
                  <a:schemeClr val="bg1"/>
                </a:solidFill>
              </a:rPr>
              <a:t> </a:t>
            </a:r>
          </a:p>
        </p:txBody>
      </p:sp>
      <p:cxnSp>
        <p:nvCxnSpPr>
          <p:cNvPr id="10" name="Straight Arrow Connector 9">
            <a:extLst>
              <a:ext uri="{FF2B5EF4-FFF2-40B4-BE49-F238E27FC236}">
                <a16:creationId xmlns:a16="http://schemas.microsoft.com/office/drawing/2014/main" id="{1041C6C3-FD00-1DFF-9D6A-B86BF13F8A50}"/>
              </a:ext>
            </a:extLst>
          </p:cNvPr>
          <p:cNvCxnSpPr>
            <a:cxnSpLocks/>
            <a:stCxn id="3" idx="2"/>
          </p:cNvCxnSpPr>
          <p:nvPr/>
        </p:nvCxnSpPr>
        <p:spPr>
          <a:xfrm flipH="1">
            <a:off x="5497666" y="2353810"/>
            <a:ext cx="7631" cy="567920"/>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3B5BB084-DFD0-F3CB-39E7-77C35EE912B6}"/>
              </a:ext>
            </a:extLst>
          </p:cNvPr>
          <p:cNvSpPr/>
          <p:nvPr/>
        </p:nvSpPr>
        <p:spPr>
          <a:xfrm>
            <a:off x="4868562" y="5325035"/>
            <a:ext cx="5815297" cy="75448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Utnytter svakhet i MSDT (Follina) for å eksekvere nye prosesser som lokal system</a:t>
            </a:r>
            <a:endParaRPr lang="en-US" sz="2000" b="1">
              <a:solidFill>
                <a:schemeClr val="bg1"/>
              </a:solidFill>
            </a:endParaRPr>
          </a:p>
        </p:txBody>
      </p:sp>
    </p:spTree>
    <p:extLst>
      <p:ext uri="{BB962C8B-B14F-4D97-AF65-F5344CB8AC3E}">
        <p14:creationId xmlns:p14="http://schemas.microsoft.com/office/powerpoint/2010/main" val="3332835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6F9E98-1E5A-8B92-1600-1B1DB629EAE0}"/>
              </a:ext>
            </a:extLst>
          </p:cNvPr>
          <p:cNvSpPr txBox="1">
            <a:spLocks/>
          </p:cNvSpPr>
          <p:nvPr/>
        </p:nvSpPr>
        <p:spPr>
          <a:xfrm>
            <a:off x="700805" y="62686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a:lstStyle>
          <a:p>
            <a:pPr algn="ctr"/>
            <a:r>
              <a:rPr lang="en-US" sz="2800" b="1" dirty="0" err="1">
                <a:solidFill>
                  <a:schemeClr val="tx1"/>
                </a:solidFill>
                <a:latin typeface="+mn-lt"/>
                <a:ea typeface="+mj-ea"/>
                <a:cs typeface="Segoe UI Semibold" panose="020B0702040204020203" pitchFamily="34" charset="0"/>
              </a:rPr>
              <a:t>Fase</a:t>
            </a:r>
            <a:r>
              <a:rPr lang="en-US" sz="2800" b="1" dirty="0">
                <a:solidFill>
                  <a:schemeClr val="tx1"/>
                </a:solidFill>
                <a:latin typeface="+mn-lt"/>
                <a:ea typeface="+mj-ea"/>
                <a:cs typeface="Segoe UI Semibold" panose="020B0702040204020203" pitchFamily="34" charset="0"/>
              </a:rPr>
              <a:t> 1 - </a:t>
            </a:r>
            <a:r>
              <a:rPr lang="en-US" sz="2800" b="1" dirty="0" err="1">
                <a:solidFill>
                  <a:schemeClr val="tx1"/>
                </a:solidFill>
                <a:latin typeface="+mn-lt"/>
                <a:ea typeface="+mj-ea"/>
                <a:cs typeface="Segoe UI Semibold" panose="020B0702040204020203" pitchFamily="34" charset="0"/>
              </a:rPr>
              <a:t>kartlegging</a:t>
            </a:r>
            <a:endParaRPr lang="en-US" sz="2800" b="1" dirty="0">
              <a:solidFill>
                <a:schemeClr val="tx1"/>
              </a:solidFill>
              <a:latin typeface="+mn-lt"/>
              <a:ea typeface="+mj-ea"/>
              <a:cs typeface="Segoe UI Semibold" panose="020B0702040204020203" pitchFamily="34" charset="0"/>
            </a:endParaRPr>
          </a:p>
        </p:txBody>
      </p:sp>
      <p:sp>
        <p:nvSpPr>
          <p:cNvPr id="5" name="TextBox 4">
            <a:extLst>
              <a:ext uri="{FF2B5EF4-FFF2-40B4-BE49-F238E27FC236}">
                <a16:creationId xmlns:a16="http://schemas.microsoft.com/office/drawing/2014/main" id="{08DA08B7-FBBE-1DC3-E007-384B6A9ACB1C}"/>
              </a:ext>
            </a:extLst>
          </p:cNvPr>
          <p:cNvSpPr txBox="1"/>
          <p:nvPr/>
        </p:nvSpPr>
        <p:spPr>
          <a:xfrm>
            <a:off x="628945" y="1263240"/>
            <a:ext cx="8509000" cy="4555093"/>
          </a:xfrm>
          <a:prstGeom prst="rect">
            <a:avLst/>
          </a:prstGeom>
          <a:noFill/>
        </p:spPr>
        <p:txBody>
          <a:bodyPr wrap="square" lIns="0" tIns="0" rIns="0" bIns="0" rtlCol="0">
            <a:spAutoFit/>
          </a:bodyPr>
          <a:lstStyle/>
          <a:p>
            <a:pPr>
              <a:lnSpc>
                <a:spcPct val="150000"/>
              </a:lnSpc>
            </a:pPr>
            <a:r>
              <a:rPr lang="nb-NO" sz="2000" b="1" dirty="0">
                <a:cs typeface="Arial" panose="020B0604020202020204" pitchFamily="34" charset="0"/>
              </a:rPr>
              <a:t>Ringer «hjem» for henting av mer kode</a:t>
            </a:r>
          </a:p>
          <a:p>
            <a:pPr marL="742950" lvl="1" indent="-285750">
              <a:lnSpc>
                <a:spcPct val="150000"/>
              </a:lnSpc>
              <a:buFont typeface="Arial" panose="020B0604020202020204" pitchFamily="34" charset="0"/>
              <a:buChar char="•"/>
            </a:pPr>
            <a:r>
              <a:rPr lang="nb-NO" dirty="0">
                <a:solidFill>
                  <a:schemeClr val="accent1">
                    <a:lumMod val="50000"/>
                  </a:schemeClr>
                </a:solidFill>
                <a:cs typeface="Arial" panose="020B0604020202020204" pitchFamily="34" charset="0"/>
              </a:rPr>
              <a:t>Lastet ned </a:t>
            </a:r>
            <a:r>
              <a:rPr lang="nb-NO" dirty="0" err="1">
                <a:solidFill>
                  <a:schemeClr val="accent1">
                    <a:lumMod val="50000"/>
                  </a:schemeClr>
                </a:solidFill>
                <a:cs typeface="Arial" panose="020B0604020202020204" pitchFamily="34" charset="0"/>
              </a:rPr>
              <a:t>Qbot</a:t>
            </a:r>
            <a:r>
              <a:rPr lang="nb-NO" dirty="0">
                <a:solidFill>
                  <a:schemeClr val="accent1">
                    <a:lumMod val="50000"/>
                  </a:schemeClr>
                </a:solidFill>
                <a:cs typeface="Arial" panose="020B0604020202020204" pitchFamily="34" charset="0"/>
              </a:rPr>
              <a:t> fra ulike </a:t>
            </a:r>
            <a:r>
              <a:rPr lang="nb-NO" dirty="0" err="1">
                <a:solidFill>
                  <a:schemeClr val="accent1">
                    <a:lumMod val="50000"/>
                  </a:schemeClr>
                </a:solidFill>
                <a:cs typeface="Arial" panose="020B0604020202020204" pitchFamily="34" charset="0"/>
              </a:rPr>
              <a:t>URLer</a:t>
            </a:r>
            <a:endParaRPr lang="nb-NO" dirty="0">
              <a:solidFill>
                <a:schemeClr val="accent1">
                  <a:lumMod val="50000"/>
                </a:schemeClr>
              </a:solidFill>
              <a:cs typeface="Arial" panose="020B0604020202020204" pitchFamily="34" charset="0"/>
            </a:endParaRPr>
          </a:p>
          <a:p>
            <a:pPr marL="742950" lvl="1" indent="-285750">
              <a:lnSpc>
                <a:spcPct val="150000"/>
              </a:lnSpc>
              <a:buFont typeface="Arial" panose="020B0604020202020204" pitchFamily="34" charset="0"/>
              <a:buChar char="•"/>
            </a:pPr>
            <a:r>
              <a:rPr lang="nb-NO" dirty="0">
                <a:solidFill>
                  <a:schemeClr val="accent1">
                    <a:lumMod val="50000"/>
                  </a:schemeClr>
                </a:solidFill>
                <a:cs typeface="Arial" panose="020B0604020202020204" pitchFamily="34" charset="0"/>
              </a:rPr>
              <a:t>Bruker ofte verktøy for uthenting av lokale brukerkontoer som </a:t>
            </a:r>
            <a:r>
              <a:rPr lang="nb-NO" dirty="0" err="1">
                <a:solidFill>
                  <a:schemeClr val="accent1">
                    <a:lumMod val="50000"/>
                  </a:schemeClr>
                </a:solidFill>
                <a:cs typeface="Arial" panose="020B0604020202020204" pitchFamily="34" charset="0"/>
              </a:rPr>
              <a:t>Mimikatz</a:t>
            </a:r>
            <a:endParaRPr lang="nb-NO" dirty="0">
              <a:solidFill>
                <a:schemeClr val="accent1">
                  <a:lumMod val="50000"/>
                </a:schemeClr>
              </a:solidFill>
              <a:cs typeface="Arial" panose="020B0604020202020204" pitchFamily="34" charset="0"/>
            </a:endParaRPr>
          </a:p>
          <a:p>
            <a:pPr marL="742950" lvl="1" indent="-285750">
              <a:lnSpc>
                <a:spcPct val="150000"/>
              </a:lnSpc>
              <a:buFont typeface="Arial" panose="020B0604020202020204" pitchFamily="34" charset="0"/>
              <a:buChar char="•"/>
            </a:pPr>
            <a:r>
              <a:rPr lang="nb-NO" dirty="0">
                <a:solidFill>
                  <a:schemeClr val="accent1">
                    <a:lumMod val="50000"/>
                  </a:schemeClr>
                </a:solidFill>
                <a:cs typeface="Arial" panose="020B0604020202020204" pitchFamily="34" charset="0"/>
              </a:rPr>
              <a:t>Bruker en del </a:t>
            </a:r>
            <a:r>
              <a:rPr lang="nb-NO" dirty="0" err="1">
                <a:solidFill>
                  <a:schemeClr val="accent1">
                    <a:lumMod val="50000"/>
                  </a:schemeClr>
                </a:solidFill>
                <a:cs typeface="Arial" panose="020B0604020202020204" pitchFamily="34" charset="0"/>
              </a:rPr>
              <a:t>predefinerte</a:t>
            </a:r>
            <a:r>
              <a:rPr lang="nb-NO" dirty="0">
                <a:solidFill>
                  <a:schemeClr val="accent1">
                    <a:lumMod val="50000"/>
                  </a:schemeClr>
                </a:solidFill>
                <a:cs typeface="Arial" panose="020B0604020202020204" pitchFamily="34" charset="0"/>
              </a:rPr>
              <a:t> script og verktøy for lokal kartlegging</a:t>
            </a:r>
          </a:p>
          <a:p>
            <a:pPr marL="742950" lvl="1" indent="-285750">
              <a:lnSpc>
                <a:spcPct val="150000"/>
              </a:lnSpc>
              <a:buFont typeface="Arial" panose="020B0604020202020204" pitchFamily="34" charset="0"/>
              <a:buChar char="•"/>
            </a:pPr>
            <a:r>
              <a:rPr lang="nb-NO" dirty="0">
                <a:solidFill>
                  <a:schemeClr val="accent1">
                    <a:lumMod val="50000"/>
                  </a:schemeClr>
                </a:solidFill>
                <a:cs typeface="Arial" panose="020B0604020202020204" pitchFamily="34" charset="0"/>
              </a:rPr>
              <a:t>Vil variere fra gruppe til gruppe</a:t>
            </a:r>
          </a:p>
          <a:p>
            <a:pPr marL="457200" lvl="1" indent="0">
              <a:lnSpc>
                <a:spcPct val="150000"/>
              </a:lnSpc>
              <a:buNone/>
            </a:pPr>
            <a:endParaRPr lang="nb-NO" sz="1800" dirty="0">
              <a:solidFill>
                <a:srgbClr val="000000"/>
              </a:solidFill>
              <a:cs typeface="Segoe UI Semibold" panose="020B0702040204020203" pitchFamily="34" charset="0"/>
            </a:endParaRPr>
          </a:p>
          <a:p>
            <a:pPr lvl="1">
              <a:lnSpc>
                <a:spcPct val="150000"/>
              </a:lnSpc>
            </a:pPr>
            <a:endParaRPr lang="nb-NO" sz="1800" dirty="0">
              <a:solidFill>
                <a:srgbClr val="000000"/>
              </a:solidFill>
              <a:cs typeface="Segoe UI Semibold" panose="020B0702040204020203" pitchFamily="34" charset="0"/>
            </a:endParaRPr>
          </a:p>
          <a:p>
            <a:pPr lvl="1"/>
            <a:endParaRPr lang="nb-NO" sz="1800" dirty="0">
              <a:solidFill>
                <a:srgbClr val="000000"/>
              </a:solidFill>
              <a:cs typeface="Segoe UI Semibold" panose="020B0702040204020203" pitchFamily="34" charset="0"/>
            </a:endParaRPr>
          </a:p>
          <a:p>
            <a:pPr lvl="2"/>
            <a:endParaRPr lang="nb-NO" sz="1400" dirty="0">
              <a:solidFill>
                <a:srgbClr val="000000"/>
              </a:solidFill>
              <a:cs typeface="Segoe UI Semibold" panose="020B0702040204020203" pitchFamily="34" charset="0"/>
            </a:endParaRPr>
          </a:p>
          <a:p>
            <a:pPr lvl="1"/>
            <a:endParaRPr lang="nb-NO" sz="2000" dirty="0">
              <a:solidFill>
                <a:srgbClr val="000000"/>
              </a:solidFill>
              <a:cs typeface="Segoe UI Semibold" panose="020B0702040204020203" pitchFamily="34" charset="0"/>
            </a:endParaRPr>
          </a:p>
          <a:p>
            <a:endParaRPr lang="nb-NO" sz="2400" dirty="0">
              <a:solidFill>
                <a:srgbClr val="000000"/>
              </a:solidFill>
              <a:cs typeface="Segoe UI Semibold" panose="020B0702040204020203" pitchFamily="34" charset="0"/>
            </a:endParaRPr>
          </a:p>
          <a:p>
            <a:pPr lvl="1"/>
            <a:endParaRPr lang="nb-NO" sz="800" dirty="0">
              <a:solidFill>
                <a:srgbClr val="000000"/>
              </a:solidFill>
              <a:cs typeface="Segoe UI Semibold" panose="020B0702040204020203" pitchFamily="34" charset="0"/>
            </a:endParaRPr>
          </a:p>
          <a:p>
            <a:endParaRPr lang="nb-NO" sz="2000" dirty="0">
              <a:solidFill>
                <a:srgbClr val="000000"/>
              </a:solidFill>
              <a:cs typeface="Segoe UI Semibold" panose="020B0702040204020203" pitchFamily="34" charset="0"/>
            </a:endParaRPr>
          </a:p>
        </p:txBody>
      </p:sp>
      <p:cxnSp>
        <p:nvCxnSpPr>
          <p:cNvPr id="10" name="Connector: Elbow 9">
            <a:extLst>
              <a:ext uri="{FF2B5EF4-FFF2-40B4-BE49-F238E27FC236}">
                <a16:creationId xmlns:a16="http://schemas.microsoft.com/office/drawing/2014/main" id="{72AC78A3-C9B8-EF41-028C-627B42116B33}"/>
              </a:ext>
            </a:extLst>
          </p:cNvPr>
          <p:cNvCxnSpPr>
            <a:cxnSpLocks/>
          </p:cNvCxnSpPr>
          <p:nvPr/>
        </p:nvCxnSpPr>
        <p:spPr>
          <a:xfrm>
            <a:off x="4275229" y="4068690"/>
            <a:ext cx="545108" cy="793"/>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3170CA5-2F50-2664-0978-277E3258400E}"/>
              </a:ext>
            </a:extLst>
          </p:cNvPr>
          <p:cNvSpPr/>
          <p:nvPr/>
        </p:nvSpPr>
        <p:spPr>
          <a:xfrm>
            <a:off x="720542" y="3613780"/>
            <a:ext cx="1634622"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Hente ut brukerinfo</a:t>
            </a:r>
            <a:endParaRPr lang="en-US" dirty="0">
              <a:solidFill>
                <a:schemeClr val="bg1"/>
              </a:solidFill>
            </a:endParaRPr>
          </a:p>
        </p:txBody>
      </p:sp>
      <p:sp>
        <p:nvSpPr>
          <p:cNvPr id="13" name="Rectangle 12">
            <a:extLst>
              <a:ext uri="{FF2B5EF4-FFF2-40B4-BE49-F238E27FC236}">
                <a16:creationId xmlns:a16="http://schemas.microsoft.com/office/drawing/2014/main" id="{EBD7E707-F5D6-99A9-826B-99D52193F11B}"/>
              </a:ext>
            </a:extLst>
          </p:cNvPr>
          <p:cNvSpPr/>
          <p:nvPr/>
        </p:nvSpPr>
        <p:spPr>
          <a:xfrm>
            <a:off x="2601134" y="3616393"/>
            <a:ext cx="1674095"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Kartlegging</a:t>
            </a:r>
            <a:endParaRPr lang="en-US">
              <a:solidFill>
                <a:schemeClr val="bg1"/>
              </a:solidFill>
            </a:endParaRPr>
          </a:p>
        </p:txBody>
      </p:sp>
      <p:sp>
        <p:nvSpPr>
          <p:cNvPr id="16" name="Rectangle 15">
            <a:extLst>
              <a:ext uri="{FF2B5EF4-FFF2-40B4-BE49-F238E27FC236}">
                <a16:creationId xmlns:a16="http://schemas.microsoft.com/office/drawing/2014/main" id="{0DD9A4B5-D69E-C38C-6D1B-5E52A10B12B7}"/>
              </a:ext>
            </a:extLst>
          </p:cNvPr>
          <p:cNvSpPr/>
          <p:nvPr/>
        </p:nvSpPr>
        <p:spPr>
          <a:xfrm>
            <a:off x="4820337" y="3602288"/>
            <a:ext cx="2277762"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Laste ned </a:t>
            </a:r>
            <a:r>
              <a:rPr lang="nb-NO" b="1" dirty="0" err="1">
                <a:solidFill>
                  <a:schemeClr val="bg1"/>
                </a:solidFill>
              </a:rPr>
              <a:t>Qbot</a:t>
            </a:r>
            <a:endParaRPr lang="en-US" dirty="0">
              <a:solidFill>
                <a:schemeClr val="bg1"/>
              </a:solidFill>
            </a:endParaRPr>
          </a:p>
        </p:txBody>
      </p:sp>
      <p:sp>
        <p:nvSpPr>
          <p:cNvPr id="2" name="Rectangle 12">
            <a:extLst>
              <a:ext uri="{FF2B5EF4-FFF2-40B4-BE49-F238E27FC236}">
                <a16:creationId xmlns:a16="http://schemas.microsoft.com/office/drawing/2014/main" id="{7147342E-9F0A-35C9-51C0-0051DE9B6086}"/>
              </a:ext>
            </a:extLst>
          </p:cNvPr>
          <p:cNvSpPr/>
          <p:nvPr/>
        </p:nvSpPr>
        <p:spPr>
          <a:xfrm>
            <a:off x="2601134" y="4703260"/>
            <a:ext cx="1674095" cy="40224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Net Share</a:t>
            </a:r>
          </a:p>
        </p:txBody>
      </p:sp>
      <p:sp>
        <p:nvSpPr>
          <p:cNvPr id="6" name="Rectangle 12">
            <a:extLst>
              <a:ext uri="{FF2B5EF4-FFF2-40B4-BE49-F238E27FC236}">
                <a16:creationId xmlns:a16="http://schemas.microsoft.com/office/drawing/2014/main" id="{61D1E388-0F09-712F-3CFF-746F1EB92DDD}"/>
              </a:ext>
            </a:extLst>
          </p:cNvPr>
          <p:cNvSpPr/>
          <p:nvPr/>
        </p:nvSpPr>
        <p:spPr>
          <a:xfrm>
            <a:off x="2601133" y="5270788"/>
            <a:ext cx="1674095" cy="40224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nltest</a:t>
            </a:r>
            <a:endParaRPr lang="en-US" dirty="0">
              <a:solidFill>
                <a:schemeClr val="bg1"/>
              </a:solidFill>
            </a:endParaRPr>
          </a:p>
        </p:txBody>
      </p:sp>
      <p:sp>
        <p:nvSpPr>
          <p:cNvPr id="7" name="Rectangle 12">
            <a:extLst>
              <a:ext uri="{FF2B5EF4-FFF2-40B4-BE49-F238E27FC236}">
                <a16:creationId xmlns:a16="http://schemas.microsoft.com/office/drawing/2014/main" id="{646C6981-BEF0-CB0E-8D97-F18A53AE777B}"/>
              </a:ext>
            </a:extLst>
          </p:cNvPr>
          <p:cNvSpPr/>
          <p:nvPr/>
        </p:nvSpPr>
        <p:spPr>
          <a:xfrm>
            <a:off x="2601133" y="5828890"/>
            <a:ext cx="1674095" cy="40224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adfind</a:t>
            </a:r>
            <a:endParaRPr lang="en-US" dirty="0">
              <a:solidFill>
                <a:schemeClr val="bg1"/>
              </a:solidFill>
            </a:endParaRPr>
          </a:p>
        </p:txBody>
      </p:sp>
      <p:sp>
        <p:nvSpPr>
          <p:cNvPr id="9" name="Rectangle 15">
            <a:extLst>
              <a:ext uri="{FF2B5EF4-FFF2-40B4-BE49-F238E27FC236}">
                <a16:creationId xmlns:a16="http://schemas.microsoft.com/office/drawing/2014/main" id="{341241BD-19C5-E33A-67C1-81DD40222828}"/>
              </a:ext>
            </a:extLst>
          </p:cNvPr>
          <p:cNvSpPr/>
          <p:nvPr/>
        </p:nvSpPr>
        <p:spPr>
          <a:xfrm>
            <a:off x="7909712" y="3596159"/>
            <a:ext cx="2277762"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err="1">
                <a:solidFill>
                  <a:schemeClr val="bg1"/>
                </a:solidFill>
              </a:rPr>
              <a:t>Command</a:t>
            </a:r>
            <a:r>
              <a:rPr lang="nb-NO" b="1" dirty="0">
                <a:solidFill>
                  <a:schemeClr val="bg1"/>
                </a:solidFill>
              </a:rPr>
              <a:t> and Control m/</a:t>
            </a:r>
            <a:r>
              <a:rPr lang="nb-NO" b="1" dirty="0" err="1">
                <a:solidFill>
                  <a:schemeClr val="bg1"/>
                </a:solidFill>
              </a:rPr>
              <a:t>Cobalt</a:t>
            </a:r>
            <a:r>
              <a:rPr lang="nb-NO" b="1" dirty="0">
                <a:solidFill>
                  <a:schemeClr val="bg1"/>
                </a:solidFill>
              </a:rPr>
              <a:t> Strike</a:t>
            </a:r>
            <a:endParaRPr lang="en-US" dirty="0">
              <a:solidFill>
                <a:schemeClr val="bg1"/>
              </a:solidFill>
            </a:endParaRPr>
          </a:p>
        </p:txBody>
      </p:sp>
      <p:cxnSp>
        <p:nvCxnSpPr>
          <p:cNvPr id="11" name="Connector: Elbow 9">
            <a:extLst>
              <a:ext uri="{FF2B5EF4-FFF2-40B4-BE49-F238E27FC236}">
                <a16:creationId xmlns:a16="http://schemas.microsoft.com/office/drawing/2014/main" id="{EA6048D2-9AB3-2366-CB7F-4B66DF0E9DD8}"/>
              </a:ext>
            </a:extLst>
          </p:cNvPr>
          <p:cNvCxnSpPr>
            <a:cxnSpLocks/>
            <a:endCxn id="9" idx="1"/>
          </p:cNvCxnSpPr>
          <p:nvPr/>
        </p:nvCxnSpPr>
        <p:spPr>
          <a:xfrm>
            <a:off x="7067887" y="4054075"/>
            <a:ext cx="841825" cy="794"/>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2">
            <a:extLst>
              <a:ext uri="{FF2B5EF4-FFF2-40B4-BE49-F238E27FC236}">
                <a16:creationId xmlns:a16="http://schemas.microsoft.com/office/drawing/2014/main" id="{AF17D2B3-F261-75D8-CF3A-D4A4F1002E12}"/>
              </a:ext>
            </a:extLst>
          </p:cNvPr>
          <p:cNvSpPr/>
          <p:nvPr/>
        </p:nvSpPr>
        <p:spPr>
          <a:xfrm>
            <a:off x="4820337" y="4691509"/>
            <a:ext cx="2277762" cy="60756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La </a:t>
            </a:r>
            <a:r>
              <a:rPr lang="en-US" dirty="0" err="1">
                <a:solidFill>
                  <a:schemeClr val="bg1"/>
                </a:solidFill>
              </a:rPr>
              <a:t>til</a:t>
            </a:r>
            <a:r>
              <a:rPr lang="en-US" dirty="0">
                <a:solidFill>
                  <a:schemeClr val="bg1"/>
                </a:solidFill>
              </a:rPr>
              <a:t> </a:t>
            </a:r>
            <a:r>
              <a:rPr lang="en-US" dirty="0" err="1">
                <a:solidFill>
                  <a:schemeClr val="bg1"/>
                </a:solidFill>
              </a:rPr>
              <a:t>unntak</a:t>
            </a:r>
            <a:r>
              <a:rPr lang="en-US" dirty="0">
                <a:solidFill>
                  <a:schemeClr val="bg1"/>
                </a:solidFill>
              </a:rPr>
              <a:t> for Antivirus</a:t>
            </a:r>
          </a:p>
        </p:txBody>
      </p:sp>
      <p:sp>
        <p:nvSpPr>
          <p:cNvPr id="19" name="Rectangle 12">
            <a:extLst>
              <a:ext uri="{FF2B5EF4-FFF2-40B4-BE49-F238E27FC236}">
                <a16:creationId xmlns:a16="http://schemas.microsoft.com/office/drawing/2014/main" id="{B686FDF8-AE07-FCA0-FBA7-0C3BF59CFF3F}"/>
              </a:ext>
            </a:extLst>
          </p:cNvPr>
          <p:cNvSpPr/>
          <p:nvPr/>
        </p:nvSpPr>
        <p:spPr>
          <a:xfrm>
            <a:off x="700805" y="4703260"/>
            <a:ext cx="1674095" cy="40224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Mimikatz</a:t>
            </a:r>
            <a:endParaRPr lang="en-US" dirty="0">
              <a:solidFill>
                <a:schemeClr val="bg1"/>
              </a:solidFill>
            </a:endParaRPr>
          </a:p>
        </p:txBody>
      </p:sp>
      <p:sp>
        <p:nvSpPr>
          <p:cNvPr id="20" name="Rectangle 12">
            <a:extLst>
              <a:ext uri="{FF2B5EF4-FFF2-40B4-BE49-F238E27FC236}">
                <a16:creationId xmlns:a16="http://schemas.microsoft.com/office/drawing/2014/main" id="{80844172-7755-463E-4C00-16A5403B9AD0}"/>
              </a:ext>
            </a:extLst>
          </p:cNvPr>
          <p:cNvSpPr/>
          <p:nvPr/>
        </p:nvSpPr>
        <p:spPr>
          <a:xfrm>
            <a:off x="734293" y="5295226"/>
            <a:ext cx="1674095" cy="40224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chemeClr val="bg1"/>
                </a:solidFill>
              </a:rPr>
              <a:t>Esentutl</a:t>
            </a:r>
            <a:endParaRPr lang="en-US" dirty="0">
              <a:solidFill>
                <a:schemeClr val="bg1"/>
              </a:solidFill>
            </a:endParaRPr>
          </a:p>
        </p:txBody>
      </p:sp>
    </p:spTree>
    <p:extLst>
      <p:ext uri="{BB962C8B-B14F-4D97-AF65-F5344CB8AC3E}">
        <p14:creationId xmlns:p14="http://schemas.microsoft.com/office/powerpoint/2010/main" val="1080078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6F9E98-1E5A-8B92-1600-1B1DB629EAE0}"/>
              </a:ext>
            </a:extLst>
          </p:cNvPr>
          <p:cNvSpPr txBox="1">
            <a:spLocks/>
          </p:cNvSpPr>
          <p:nvPr/>
        </p:nvSpPr>
        <p:spPr>
          <a:xfrm>
            <a:off x="700805" y="626869"/>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82000">
                      <a:schemeClr val="tx1"/>
                    </a:gs>
                    <a:gs pos="0">
                      <a:schemeClr val="tx1"/>
                    </a:gs>
                  </a:gsLst>
                  <a:lin ang="2700000" scaled="1"/>
                </a:gradFill>
                <a:effectLst/>
                <a:latin typeface="+mj-lt"/>
                <a:ea typeface="+mn-ea"/>
                <a:cs typeface="Segoe UI" pitchFamily="34" charset="0"/>
              </a:defRPr>
            </a:lvl1pPr>
          </a:lstStyle>
          <a:p>
            <a:pPr algn="ctr"/>
            <a:r>
              <a:rPr lang="en-US" sz="2800" b="1" dirty="0" err="1">
                <a:solidFill>
                  <a:schemeClr val="tx1"/>
                </a:solidFill>
                <a:latin typeface="+mn-lt"/>
                <a:ea typeface="+mj-ea"/>
                <a:cs typeface="Segoe UI Semibold" panose="020B0702040204020203" pitchFamily="34" charset="0"/>
              </a:rPr>
              <a:t>Vedvarende</a:t>
            </a:r>
            <a:r>
              <a:rPr lang="en-US" sz="2800" b="1" dirty="0">
                <a:solidFill>
                  <a:schemeClr val="tx1"/>
                </a:solidFill>
                <a:latin typeface="+mn-lt"/>
                <a:ea typeface="+mj-ea"/>
                <a:cs typeface="Segoe UI Semibold" panose="020B0702040204020203" pitchFamily="34" charset="0"/>
              </a:rPr>
              <a:t> </a:t>
            </a:r>
            <a:r>
              <a:rPr lang="en-US" sz="2800" b="1" dirty="0" err="1">
                <a:solidFill>
                  <a:schemeClr val="tx1"/>
                </a:solidFill>
                <a:latin typeface="+mn-lt"/>
                <a:ea typeface="+mj-ea"/>
                <a:cs typeface="Segoe UI Semibold" panose="020B0702040204020203" pitchFamily="34" charset="0"/>
              </a:rPr>
              <a:t>tilgang</a:t>
            </a:r>
            <a:endParaRPr lang="en-US" sz="2800" b="1" dirty="0">
              <a:solidFill>
                <a:schemeClr val="tx1"/>
              </a:solidFill>
              <a:latin typeface="+mn-lt"/>
              <a:ea typeface="+mj-ea"/>
              <a:cs typeface="Segoe UI Semibold" panose="020B0702040204020203" pitchFamily="34" charset="0"/>
            </a:endParaRPr>
          </a:p>
        </p:txBody>
      </p:sp>
      <p:pic>
        <p:nvPicPr>
          <p:cNvPr id="2050" name="Picture 2">
            <a:extLst>
              <a:ext uri="{FF2B5EF4-FFF2-40B4-BE49-F238E27FC236}">
                <a16:creationId xmlns:a16="http://schemas.microsoft.com/office/drawing/2014/main" id="{B3AC0C81-3436-BD25-1DC2-9E4767B2D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264" y="1579759"/>
            <a:ext cx="7450995" cy="107243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amViewer">
            <a:extLst>
              <a:ext uri="{FF2B5EF4-FFF2-40B4-BE49-F238E27FC236}">
                <a16:creationId xmlns:a16="http://schemas.microsoft.com/office/drawing/2014/main" id="{A9F9CAD8-3E5C-EFD0-23FA-C2B16D5FD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692" y="4519636"/>
            <a:ext cx="2103049" cy="131440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mote desktop provider AnyDesk raises $70 mn at over $600 mn valuation">
            <a:extLst>
              <a:ext uri="{FF2B5EF4-FFF2-40B4-BE49-F238E27FC236}">
                <a16:creationId xmlns:a16="http://schemas.microsoft.com/office/drawing/2014/main" id="{FEAE79F4-C96F-F797-770E-3C04EE9F0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565" y="4593776"/>
            <a:ext cx="1396110" cy="10470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NetSupport Manager Control – Apper på Google Play">
            <a:extLst>
              <a:ext uri="{FF2B5EF4-FFF2-40B4-BE49-F238E27FC236}">
                <a16:creationId xmlns:a16="http://schemas.microsoft.com/office/drawing/2014/main" id="{9AB6866E-57CD-A10A-60FF-2A72481526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7321" y="4593776"/>
            <a:ext cx="1047083" cy="10470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C5D8E80-E5A4-D44C-7088-7522DF7A727D}"/>
              </a:ext>
            </a:extLst>
          </p:cNvPr>
          <p:cNvSpPr/>
          <p:nvPr/>
        </p:nvSpPr>
        <p:spPr>
          <a:xfrm>
            <a:off x="595274" y="4723440"/>
            <a:ext cx="1674095"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Remote Access</a:t>
            </a:r>
            <a:endParaRPr lang="en-US">
              <a:solidFill>
                <a:schemeClr val="bg1"/>
              </a:solidFill>
            </a:endParaRPr>
          </a:p>
        </p:txBody>
      </p:sp>
      <p:sp>
        <p:nvSpPr>
          <p:cNvPr id="5" name="Rectangle 4">
            <a:extLst>
              <a:ext uri="{FF2B5EF4-FFF2-40B4-BE49-F238E27FC236}">
                <a16:creationId xmlns:a16="http://schemas.microsoft.com/office/drawing/2014/main" id="{083EFB68-A884-3326-A45E-3782ADA90B63}"/>
              </a:ext>
            </a:extLst>
          </p:cNvPr>
          <p:cNvSpPr/>
          <p:nvPr/>
        </p:nvSpPr>
        <p:spPr>
          <a:xfrm>
            <a:off x="595274" y="3095406"/>
            <a:ext cx="1674095"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BITSAdmin</a:t>
            </a:r>
            <a:endParaRPr lang="en-US">
              <a:solidFill>
                <a:schemeClr val="bg1"/>
              </a:solidFill>
            </a:endParaRPr>
          </a:p>
        </p:txBody>
      </p:sp>
      <p:sp>
        <p:nvSpPr>
          <p:cNvPr id="6" name="Rectangle 5">
            <a:extLst>
              <a:ext uri="{FF2B5EF4-FFF2-40B4-BE49-F238E27FC236}">
                <a16:creationId xmlns:a16="http://schemas.microsoft.com/office/drawing/2014/main" id="{674FBDA2-F299-3DBD-361D-665BE3125246}"/>
              </a:ext>
            </a:extLst>
          </p:cNvPr>
          <p:cNvSpPr/>
          <p:nvPr/>
        </p:nvSpPr>
        <p:spPr>
          <a:xfrm>
            <a:off x="595274" y="1579759"/>
            <a:ext cx="1674095" cy="91741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err="1">
                <a:solidFill>
                  <a:schemeClr val="bg1"/>
                </a:solidFill>
              </a:rPr>
              <a:t>Task</a:t>
            </a:r>
            <a:r>
              <a:rPr lang="nb-NO" b="1" dirty="0">
                <a:solidFill>
                  <a:schemeClr val="bg1"/>
                </a:solidFill>
              </a:rPr>
              <a:t> </a:t>
            </a:r>
            <a:r>
              <a:rPr lang="nb-NO" b="1" dirty="0" err="1">
                <a:solidFill>
                  <a:schemeClr val="bg1"/>
                </a:solidFill>
              </a:rPr>
              <a:t>Scheduler</a:t>
            </a:r>
            <a:endParaRPr lang="en-US" dirty="0">
              <a:solidFill>
                <a:schemeClr val="bg1"/>
              </a:solidFill>
            </a:endParaRPr>
          </a:p>
        </p:txBody>
      </p:sp>
      <p:pic>
        <p:nvPicPr>
          <p:cNvPr id="8" name="Picture 7">
            <a:extLst>
              <a:ext uri="{FF2B5EF4-FFF2-40B4-BE49-F238E27FC236}">
                <a16:creationId xmlns:a16="http://schemas.microsoft.com/office/drawing/2014/main" id="{9AD2569D-58ED-BB91-2EF5-5567493868BE}"/>
              </a:ext>
            </a:extLst>
          </p:cNvPr>
          <p:cNvPicPr>
            <a:picLocks noChangeAspect="1"/>
          </p:cNvPicPr>
          <p:nvPr/>
        </p:nvPicPr>
        <p:blipFill>
          <a:blip r:embed="rId6"/>
          <a:stretch>
            <a:fillRect/>
          </a:stretch>
        </p:blipFill>
        <p:spPr>
          <a:xfrm>
            <a:off x="2666659" y="3045661"/>
            <a:ext cx="6724931" cy="1010413"/>
          </a:xfrm>
          <a:prstGeom prst="rect">
            <a:avLst/>
          </a:prstGeom>
        </p:spPr>
      </p:pic>
      <p:pic>
        <p:nvPicPr>
          <p:cNvPr id="1026" name="Picture 2">
            <a:extLst>
              <a:ext uri="{FF2B5EF4-FFF2-40B4-BE49-F238E27FC236}">
                <a16:creationId xmlns:a16="http://schemas.microsoft.com/office/drawing/2014/main" id="{4712F9A4-AAA1-B2DE-9DCA-F6D8493168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7321" y="4449545"/>
            <a:ext cx="477202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0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Connector: Elbow 40">
            <a:extLst>
              <a:ext uri="{FF2B5EF4-FFF2-40B4-BE49-F238E27FC236}">
                <a16:creationId xmlns:a16="http://schemas.microsoft.com/office/drawing/2014/main" id="{71685244-6F8A-E8E1-CAB0-22370BDCE098}"/>
              </a:ext>
            </a:extLst>
          </p:cNvPr>
          <p:cNvCxnSpPr>
            <a:cxnSpLocks/>
            <a:stCxn id="25" idx="2"/>
            <a:endCxn id="35" idx="0"/>
          </p:cNvCxnSpPr>
          <p:nvPr/>
        </p:nvCxnSpPr>
        <p:spPr>
          <a:xfrm rot="16200000" flipH="1">
            <a:off x="9090552" y="5031300"/>
            <a:ext cx="1141367" cy="344"/>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D9592E9D-16F4-D823-F42A-D3B2065F1BB9}"/>
              </a:ext>
            </a:extLst>
          </p:cNvPr>
          <p:cNvSpPr/>
          <p:nvPr/>
        </p:nvSpPr>
        <p:spPr>
          <a:xfrm>
            <a:off x="9840236" y="4745221"/>
            <a:ext cx="1775115" cy="611433"/>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a:solidFill>
                  <a:schemeClr val="bg1"/>
                </a:solidFill>
              </a:rPr>
              <a:t>Tilgang til backup løsning</a:t>
            </a:r>
            <a:endParaRPr lang="en-US">
              <a:solidFill>
                <a:schemeClr val="bg1"/>
              </a:solidFill>
            </a:endParaRPr>
          </a:p>
        </p:txBody>
      </p:sp>
      <p:sp>
        <p:nvSpPr>
          <p:cNvPr id="4" name="Title 2">
            <a:extLst>
              <a:ext uri="{FF2B5EF4-FFF2-40B4-BE49-F238E27FC236}">
                <a16:creationId xmlns:a16="http://schemas.microsoft.com/office/drawing/2014/main" id="{0504B2EF-048B-06EE-7FCB-EC092F13D7C3}"/>
              </a:ext>
            </a:extLst>
          </p:cNvPr>
          <p:cNvSpPr txBox="1">
            <a:spLocks/>
          </p:cNvSpPr>
          <p:nvPr/>
        </p:nvSpPr>
        <p:spPr>
          <a:xfrm>
            <a:off x="719137" y="739140"/>
            <a:ext cx="10751504"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pPr algn="ctr"/>
            <a:r>
              <a:rPr lang="en-GB" sz="3200" b="1" err="1">
                <a:solidFill>
                  <a:schemeClr val="tx1"/>
                </a:solidFill>
                <a:latin typeface="+mn-lt"/>
                <a:cs typeface="Segoe UI Semibold" panose="020B0702040204020203" pitchFamily="34" charset="0"/>
              </a:rPr>
              <a:t>Kartlegging</a:t>
            </a:r>
            <a:r>
              <a:rPr lang="en-GB" sz="3200" b="1">
                <a:solidFill>
                  <a:schemeClr val="tx1"/>
                </a:solidFill>
                <a:latin typeface="+mn-lt"/>
                <a:cs typeface="Segoe UI Semibold" panose="020B0702040204020203" pitchFamily="34" charset="0"/>
              </a:rPr>
              <a:t> og </a:t>
            </a:r>
            <a:r>
              <a:rPr lang="en-GB" sz="3200" b="1" err="1">
                <a:solidFill>
                  <a:schemeClr val="tx1"/>
                </a:solidFill>
                <a:latin typeface="+mn-lt"/>
                <a:cs typeface="Segoe UI Semibold" panose="020B0702040204020203" pitchFamily="34" charset="0"/>
              </a:rPr>
              <a:t>videre</a:t>
            </a:r>
            <a:r>
              <a:rPr lang="en-GB" sz="3200" b="1">
                <a:solidFill>
                  <a:schemeClr val="tx1"/>
                </a:solidFill>
                <a:latin typeface="+mn-lt"/>
                <a:cs typeface="Segoe UI Semibold" panose="020B0702040204020203" pitchFamily="34" charset="0"/>
              </a:rPr>
              <a:t> </a:t>
            </a:r>
            <a:r>
              <a:rPr lang="en-GB" sz="3200" b="1" err="1">
                <a:solidFill>
                  <a:schemeClr val="tx1"/>
                </a:solidFill>
                <a:latin typeface="+mn-lt"/>
                <a:cs typeface="Segoe UI Semibold" panose="020B0702040204020203" pitchFamily="34" charset="0"/>
              </a:rPr>
              <a:t>tilganger</a:t>
            </a:r>
            <a:endParaRPr lang="en-GB" sz="3200" b="1">
              <a:solidFill>
                <a:schemeClr val="tx1"/>
              </a:solidFill>
              <a:latin typeface="+mn-lt"/>
              <a:cs typeface="Segoe UI Semibold" panose="020B0702040204020203" pitchFamily="34" charset="0"/>
            </a:endParaRPr>
          </a:p>
        </p:txBody>
      </p:sp>
      <p:sp>
        <p:nvSpPr>
          <p:cNvPr id="5" name="Rectangle: Rounded Corners 4">
            <a:extLst>
              <a:ext uri="{FF2B5EF4-FFF2-40B4-BE49-F238E27FC236}">
                <a16:creationId xmlns:a16="http://schemas.microsoft.com/office/drawing/2014/main" id="{E0FB0F64-4973-4984-F393-40BD72F95A65}"/>
              </a:ext>
            </a:extLst>
          </p:cNvPr>
          <p:cNvSpPr/>
          <p:nvPr/>
        </p:nvSpPr>
        <p:spPr>
          <a:xfrm>
            <a:off x="565223" y="1419906"/>
            <a:ext cx="1838166" cy="58188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Kartlegging</a:t>
            </a:r>
            <a:endParaRPr lang="en-US" sz="2000" b="1">
              <a:solidFill>
                <a:schemeClr val="bg1"/>
              </a:solidFill>
            </a:endParaRPr>
          </a:p>
        </p:txBody>
      </p:sp>
      <p:sp>
        <p:nvSpPr>
          <p:cNvPr id="7" name="Rectangle: Rounded Corners 6">
            <a:extLst>
              <a:ext uri="{FF2B5EF4-FFF2-40B4-BE49-F238E27FC236}">
                <a16:creationId xmlns:a16="http://schemas.microsoft.com/office/drawing/2014/main" id="{ED039478-3E58-5C9C-5BF6-93F33C7E9868}"/>
              </a:ext>
            </a:extLst>
          </p:cNvPr>
          <p:cNvSpPr/>
          <p:nvPr/>
        </p:nvSpPr>
        <p:spPr>
          <a:xfrm>
            <a:off x="1908855" y="2196015"/>
            <a:ext cx="3123574" cy="739229"/>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solidFill>
                  <a:schemeClr val="bg1"/>
                </a:solidFill>
              </a:rPr>
              <a:t>NetScan.exe </a:t>
            </a:r>
            <a:br>
              <a:rPr lang="en-US" sz="2000">
                <a:solidFill>
                  <a:schemeClr val="bg1"/>
                </a:solidFill>
              </a:rPr>
            </a:br>
            <a:r>
              <a:rPr lang="en-US" sz="2000">
                <a:solidFill>
                  <a:schemeClr val="bg1"/>
                </a:solidFill>
              </a:rPr>
              <a:t>(</a:t>
            </a:r>
            <a:r>
              <a:rPr lang="en-US" sz="2000" err="1">
                <a:solidFill>
                  <a:schemeClr val="bg1"/>
                </a:solidFill>
              </a:rPr>
              <a:t>finne</a:t>
            </a:r>
            <a:r>
              <a:rPr lang="en-US" sz="2000">
                <a:solidFill>
                  <a:schemeClr val="bg1"/>
                </a:solidFill>
              </a:rPr>
              <a:t> </a:t>
            </a:r>
            <a:r>
              <a:rPr lang="en-US" sz="2000" err="1">
                <a:solidFill>
                  <a:schemeClr val="bg1"/>
                </a:solidFill>
              </a:rPr>
              <a:t>åpne</a:t>
            </a:r>
            <a:r>
              <a:rPr lang="en-US" sz="2000">
                <a:solidFill>
                  <a:schemeClr val="bg1"/>
                </a:solidFill>
              </a:rPr>
              <a:t> porter)</a:t>
            </a:r>
          </a:p>
        </p:txBody>
      </p:sp>
      <p:cxnSp>
        <p:nvCxnSpPr>
          <p:cNvPr id="8" name="Connector: Elbow 7">
            <a:extLst>
              <a:ext uri="{FF2B5EF4-FFF2-40B4-BE49-F238E27FC236}">
                <a16:creationId xmlns:a16="http://schemas.microsoft.com/office/drawing/2014/main" id="{53E903E3-D9E0-E8D6-41A9-34CE9CD4A6C8}"/>
              </a:ext>
            </a:extLst>
          </p:cNvPr>
          <p:cNvCxnSpPr>
            <a:cxnSpLocks/>
            <a:stCxn id="5" idx="2"/>
            <a:endCxn id="7" idx="1"/>
          </p:cNvCxnSpPr>
          <p:nvPr/>
        </p:nvCxnSpPr>
        <p:spPr>
          <a:xfrm rot="16200000" flipH="1">
            <a:off x="1414663" y="2071437"/>
            <a:ext cx="563835" cy="424549"/>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3D501B5-87EC-B4DF-5147-C9F9F00E9D81}"/>
              </a:ext>
            </a:extLst>
          </p:cNvPr>
          <p:cNvSpPr/>
          <p:nvPr/>
        </p:nvSpPr>
        <p:spPr>
          <a:xfrm>
            <a:off x="4689389" y="3088019"/>
            <a:ext cx="1902941" cy="592854"/>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err="1">
                <a:solidFill>
                  <a:schemeClr val="bg1"/>
                </a:solidFill>
              </a:rPr>
              <a:t>ADFind</a:t>
            </a:r>
            <a:r>
              <a:rPr lang="en-US" b="1">
                <a:solidFill>
                  <a:schemeClr val="bg1"/>
                </a:solidFill>
              </a:rPr>
              <a:t> </a:t>
            </a:r>
            <a:r>
              <a:rPr lang="en-US" b="1" err="1">
                <a:solidFill>
                  <a:schemeClr val="bg1"/>
                </a:solidFill>
              </a:rPr>
              <a:t>eller</a:t>
            </a:r>
            <a:r>
              <a:rPr lang="en-US" b="1">
                <a:solidFill>
                  <a:schemeClr val="bg1"/>
                </a:solidFill>
              </a:rPr>
              <a:t> Bloodhound</a:t>
            </a:r>
          </a:p>
        </p:txBody>
      </p:sp>
      <p:cxnSp>
        <p:nvCxnSpPr>
          <p:cNvPr id="13" name="Connector: Elbow 12">
            <a:extLst>
              <a:ext uri="{FF2B5EF4-FFF2-40B4-BE49-F238E27FC236}">
                <a16:creationId xmlns:a16="http://schemas.microsoft.com/office/drawing/2014/main" id="{62EEE04C-082F-CE51-BBD0-7A8EC6A4ED7C}"/>
              </a:ext>
            </a:extLst>
          </p:cNvPr>
          <p:cNvCxnSpPr>
            <a:cxnSpLocks/>
            <a:stCxn id="7" idx="2"/>
            <a:endCxn id="9" idx="1"/>
          </p:cNvCxnSpPr>
          <p:nvPr/>
        </p:nvCxnSpPr>
        <p:spPr>
          <a:xfrm rot="16200000" flipH="1">
            <a:off x="3855414" y="2550471"/>
            <a:ext cx="449202" cy="1218747"/>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16ABC65-D01D-2B50-FE3C-E508E89332B9}"/>
              </a:ext>
            </a:extLst>
          </p:cNvPr>
          <p:cNvSpPr/>
          <p:nvPr/>
        </p:nvSpPr>
        <p:spPr>
          <a:xfrm>
            <a:off x="4158099" y="3880356"/>
            <a:ext cx="2484001" cy="531006"/>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Komme forbi EDR/AV produkt</a:t>
            </a:r>
            <a:endParaRPr lang="en-US" b="1" dirty="0">
              <a:solidFill>
                <a:schemeClr val="bg1"/>
              </a:solidFill>
            </a:endParaRPr>
          </a:p>
        </p:txBody>
      </p:sp>
      <p:cxnSp>
        <p:nvCxnSpPr>
          <p:cNvPr id="16" name="Connector: Elbow 15">
            <a:extLst>
              <a:ext uri="{FF2B5EF4-FFF2-40B4-BE49-F238E27FC236}">
                <a16:creationId xmlns:a16="http://schemas.microsoft.com/office/drawing/2014/main" id="{A34C02D9-DA6C-7B3A-16C3-37D52BE5A988}"/>
              </a:ext>
            </a:extLst>
          </p:cNvPr>
          <p:cNvCxnSpPr>
            <a:cxnSpLocks/>
            <a:endCxn id="15" idx="1"/>
          </p:cNvCxnSpPr>
          <p:nvPr/>
        </p:nvCxnSpPr>
        <p:spPr>
          <a:xfrm rot="16200000" flipH="1">
            <a:off x="3224508" y="3212268"/>
            <a:ext cx="1179724" cy="687458"/>
          </a:xfrm>
          <a:prstGeom prst="bentConnector2">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Penetration Testing Active Directory, Part II | hausec">
            <a:extLst>
              <a:ext uri="{FF2B5EF4-FFF2-40B4-BE49-F238E27FC236}">
                <a16:creationId xmlns:a16="http://schemas.microsoft.com/office/drawing/2014/main" id="{6E13C56B-B948-BB8D-79E6-E7D7DFB4D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641" y="1542514"/>
            <a:ext cx="4351509" cy="213835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4FD0FB9F-F654-4299-ADB6-6AEF282FC67B}"/>
              </a:ext>
            </a:extLst>
          </p:cNvPr>
          <p:cNvSpPr/>
          <p:nvPr/>
        </p:nvSpPr>
        <p:spPr>
          <a:xfrm>
            <a:off x="5645151" y="5111570"/>
            <a:ext cx="2399098" cy="615787"/>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Administrator tilgang</a:t>
            </a:r>
            <a:endParaRPr lang="en-US" b="1">
              <a:solidFill>
                <a:schemeClr val="bg1"/>
              </a:solidFill>
            </a:endParaRPr>
          </a:p>
        </p:txBody>
      </p:sp>
      <p:cxnSp>
        <p:nvCxnSpPr>
          <p:cNvPr id="24" name="Connector: Elbow 23">
            <a:extLst>
              <a:ext uri="{FF2B5EF4-FFF2-40B4-BE49-F238E27FC236}">
                <a16:creationId xmlns:a16="http://schemas.microsoft.com/office/drawing/2014/main" id="{A01912B8-04AF-744F-AF0D-201F6018BAF6}"/>
              </a:ext>
            </a:extLst>
          </p:cNvPr>
          <p:cNvCxnSpPr>
            <a:cxnSpLocks/>
            <a:stCxn id="15" idx="2"/>
            <a:endCxn id="22" idx="1"/>
          </p:cNvCxnSpPr>
          <p:nvPr/>
        </p:nvCxnSpPr>
        <p:spPr>
          <a:xfrm rot="16200000" flipH="1">
            <a:off x="5018574" y="4792887"/>
            <a:ext cx="1008102" cy="24505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520F15FD-BD53-32D5-7FB2-F153F31E6D42}"/>
              </a:ext>
            </a:extLst>
          </p:cNvPr>
          <p:cNvSpPr/>
          <p:nvPr/>
        </p:nvSpPr>
        <p:spPr>
          <a:xfrm>
            <a:off x="8460913" y="3864668"/>
            <a:ext cx="2400300" cy="596121"/>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a:solidFill>
                  <a:schemeClr val="bg1"/>
                </a:solidFill>
              </a:rPr>
              <a:t>Tilgang til virtualiseringslag</a:t>
            </a:r>
            <a:endParaRPr lang="en-US">
              <a:solidFill>
                <a:schemeClr val="bg1"/>
              </a:solidFill>
            </a:endParaRPr>
          </a:p>
        </p:txBody>
      </p:sp>
      <p:cxnSp>
        <p:nvCxnSpPr>
          <p:cNvPr id="34" name="Connector: Elbow 33">
            <a:extLst>
              <a:ext uri="{FF2B5EF4-FFF2-40B4-BE49-F238E27FC236}">
                <a16:creationId xmlns:a16="http://schemas.microsoft.com/office/drawing/2014/main" id="{D455C044-25FE-18E6-E74B-5BA924D11411}"/>
              </a:ext>
            </a:extLst>
          </p:cNvPr>
          <p:cNvCxnSpPr>
            <a:cxnSpLocks/>
            <a:stCxn id="9" idx="0"/>
            <a:endCxn id="4098" idx="1"/>
          </p:cNvCxnSpPr>
          <p:nvPr/>
        </p:nvCxnSpPr>
        <p:spPr>
          <a:xfrm rot="5400000" flipH="1" flipV="1">
            <a:off x="6277088" y="1975467"/>
            <a:ext cx="476325" cy="1748781"/>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BC15124-28FB-A00D-A9E1-290E6A5AD8C1}"/>
              </a:ext>
            </a:extLst>
          </p:cNvPr>
          <p:cNvSpPr/>
          <p:nvPr/>
        </p:nvSpPr>
        <p:spPr>
          <a:xfrm>
            <a:off x="8461257" y="5602156"/>
            <a:ext cx="2400300" cy="576222"/>
          </a:xfrm>
          <a:prstGeom prst="round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a:solidFill>
                  <a:schemeClr val="bg1"/>
                </a:solidFill>
              </a:rPr>
              <a:t>Tilgang til domenekontrollere</a:t>
            </a:r>
            <a:endParaRPr lang="en-US">
              <a:solidFill>
                <a:schemeClr val="bg1"/>
              </a:solidFill>
            </a:endParaRPr>
          </a:p>
        </p:txBody>
      </p:sp>
      <p:cxnSp>
        <p:nvCxnSpPr>
          <p:cNvPr id="37" name="Connector: Elbow 36">
            <a:extLst>
              <a:ext uri="{FF2B5EF4-FFF2-40B4-BE49-F238E27FC236}">
                <a16:creationId xmlns:a16="http://schemas.microsoft.com/office/drawing/2014/main" id="{F1763E67-E010-967D-6E26-4D21F3D50780}"/>
              </a:ext>
            </a:extLst>
          </p:cNvPr>
          <p:cNvCxnSpPr>
            <a:cxnSpLocks/>
            <a:stCxn id="22" idx="0"/>
            <a:endCxn id="25" idx="1"/>
          </p:cNvCxnSpPr>
          <p:nvPr/>
        </p:nvCxnSpPr>
        <p:spPr>
          <a:xfrm rot="5400000" flipH="1" flipV="1">
            <a:off x="7178386" y="3829044"/>
            <a:ext cx="948841" cy="1616213"/>
          </a:xfrm>
          <a:prstGeom prst="bentConnector2">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5BF3597-06CC-A9CD-E67B-1637AC7F1626}"/>
              </a:ext>
            </a:extLst>
          </p:cNvPr>
          <p:cNvCxnSpPr>
            <a:cxnSpLocks/>
            <a:stCxn id="25" idx="2"/>
            <a:endCxn id="26" idx="0"/>
          </p:cNvCxnSpPr>
          <p:nvPr/>
        </p:nvCxnSpPr>
        <p:spPr>
          <a:xfrm rot="16200000" flipH="1">
            <a:off x="10052212" y="4069639"/>
            <a:ext cx="284432" cy="1066731"/>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025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FF4D7-E6B4-C246-0DD2-B7F385AB0C72}"/>
              </a:ext>
            </a:extLst>
          </p:cNvPr>
          <p:cNvSpPr>
            <a:spLocks noGrp="1"/>
          </p:cNvSpPr>
          <p:nvPr>
            <p:ph type="title"/>
          </p:nvPr>
        </p:nvSpPr>
        <p:spPr/>
        <p:txBody>
          <a:bodyPr/>
          <a:lstStyle/>
          <a:p>
            <a:r>
              <a:rPr lang="nb-NO"/>
              <a:t>Verktøy og Script observert i Ransomware angrep</a:t>
            </a:r>
            <a:endParaRPr lang="en-US"/>
          </a:p>
        </p:txBody>
      </p:sp>
      <p:sp>
        <p:nvSpPr>
          <p:cNvPr id="4" name="TextBox 3">
            <a:extLst>
              <a:ext uri="{FF2B5EF4-FFF2-40B4-BE49-F238E27FC236}">
                <a16:creationId xmlns:a16="http://schemas.microsoft.com/office/drawing/2014/main" id="{461485BD-7AC0-93D1-1EC5-27317D937A5C}"/>
              </a:ext>
            </a:extLst>
          </p:cNvPr>
          <p:cNvSpPr txBox="1"/>
          <p:nvPr/>
        </p:nvSpPr>
        <p:spPr>
          <a:xfrm>
            <a:off x="719137" y="1362902"/>
            <a:ext cx="2201680" cy="5262979"/>
          </a:xfrm>
          <a:prstGeom prst="rect">
            <a:avLst/>
          </a:prstGeom>
          <a:noFill/>
        </p:spPr>
        <p:txBody>
          <a:bodyPr wrap="square">
            <a:spAutoFit/>
          </a:bodyPr>
          <a:lstStyle/>
          <a:p>
            <a:r>
              <a:rPr lang="en-US" sz="1600" dirty="0" err="1"/>
              <a:t>ADFind</a:t>
            </a:r>
            <a:endParaRPr lang="en-US" sz="1600" dirty="0"/>
          </a:p>
          <a:p>
            <a:r>
              <a:rPr lang="en-US" sz="1600" dirty="0" err="1"/>
              <a:t>Sharpview</a:t>
            </a:r>
            <a:endParaRPr lang="en-US" sz="1600" dirty="0"/>
          </a:p>
          <a:p>
            <a:r>
              <a:rPr lang="en-US" sz="1600" dirty="0"/>
              <a:t>Net Use</a:t>
            </a:r>
          </a:p>
          <a:p>
            <a:r>
              <a:rPr lang="en-US" sz="1600" dirty="0" err="1"/>
              <a:t>NetScan</a:t>
            </a:r>
            <a:endParaRPr lang="en-US" sz="1600" dirty="0"/>
          </a:p>
          <a:p>
            <a:r>
              <a:rPr lang="en-US" sz="1600" dirty="0" err="1"/>
              <a:t>Esentutl</a:t>
            </a:r>
            <a:endParaRPr lang="en-US" sz="1600" dirty="0"/>
          </a:p>
          <a:p>
            <a:r>
              <a:rPr lang="en-US" sz="1600" dirty="0"/>
              <a:t>WMIC</a:t>
            </a:r>
          </a:p>
          <a:p>
            <a:r>
              <a:rPr lang="en-US" sz="1600" dirty="0" err="1"/>
              <a:t>nltest</a:t>
            </a:r>
            <a:endParaRPr lang="en-US" sz="1600" dirty="0"/>
          </a:p>
          <a:p>
            <a:r>
              <a:rPr lang="en-US" sz="1600" dirty="0" err="1"/>
              <a:t>Anydesk</a:t>
            </a:r>
            <a:r>
              <a:rPr lang="en-US" sz="1600" dirty="0"/>
              <a:t>/</a:t>
            </a:r>
            <a:r>
              <a:rPr lang="en-US" sz="1600" dirty="0" err="1"/>
              <a:t>Teamviewer</a:t>
            </a:r>
            <a:endParaRPr lang="en-US" sz="1600" dirty="0"/>
          </a:p>
          <a:p>
            <a:r>
              <a:rPr lang="en-US" sz="1600" dirty="0" err="1"/>
              <a:t>Atera</a:t>
            </a:r>
            <a:endParaRPr lang="en-US" sz="1600" dirty="0"/>
          </a:p>
          <a:p>
            <a:r>
              <a:rPr lang="en-US" sz="1600" dirty="0" err="1"/>
              <a:t>DcSync</a:t>
            </a:r>
            <a:endParaRPr lang="en-US" sz="1600" dirty="0"/>
          </a:p>
          <a:p>
            <a:r>
              <a:rPr lang="en-US" sz="1600" dirty="0" err="1"/>
              <a:t>RouterScan</a:t>
            </a:r>
            <a:endParaRPr lang="en-US" sz="1600" dirty="0"/>
          </a:p>
          <a:p>
            <a:r>
              <a:rPr lang="en-US" sz="1600" dirty="0" err="1"/>
              <a:t>Mimikatz</a:t>
            </a:r>
            <a:endParaRPr lang="en-US" sz="1600" dirty="0"/>
          </a:p>
          <a:p>
            <a:r>
              <a:rPr lang="en-US" sz="1600" dirty="0" err="1"/>
              <a:t>Lazagne</a:t>
            </a:r>
            <a:endParaRPr lang="en-US" sz="1600" dirty="0"/>
          </a:p>
          <a:p>
            <a:r>
              <a:rPr lang="en-US" sz="1600" dirty="0"/>
              <a:t>Check.exe</a:t>
            </a:r>
          </a:p>
          <a:p>
            <a:r>
              <a:rPr lang="en-US" sz="1600" dirty="0"/>
              <a:t>Wscript.exe</a:t>
            </a:r>
          </a:p>
          <a:p>
            <a:r>
              <a:rPr lang="en-US" sz="1600" dirty="0" err="1"/>
              <a:t>Vssadmin</a:t>
            </a:r>
            <a:endParaRPr lang="en-US" sz="1600" dirty="0"/>
          </a:p>
          <a:p>
            <a:r>
              <a:rPr lang="en-US" sz="1600" dirty="0" err="1"/>
              <a:t>Lubrute</a:t>
            </a:r>
            <a:endParaRPr lang="en-US" sz="1600" dirty="0"/>
          </a:p>
          <a:p>
            <a:r>
              <a:rPr lang="en-US" sz="1600" dirty="0" err="1"/>
              <a:t>NetADPC</a:t>
            </a:r>
            <a:endParaRPr lang="en-US" sz="1600" dirty="0"/>
          </a:p>
          <a:p>
            <a:endParaRPr lang="en-US" sz="1600" dirty="0"/>
          </a:p>
          <a:p>
            <a:endParaRPr lang="en-US" sz="1600" dirty="0"/>
          </a:p>
          <a:p>
            <a:endParaRPr lang="en-US" sz="1600" dirty="0"/>
          </a:p>
        </p:txBody>
      </p:sp>
      <p:sp>
        <p:nvSpPr>
          <p:cNvPr id="5" name="TextBox 4">
            <a:extLst>
              <a:ext uri="{FF2B5EF4-FFF2-40B4-BE49-F238E27FC236}">
                <a16:creationId xmlns:a16="http://schemas.microsoft.com/office/drawing/2014/main" id="{316E0803-7DFF-364D-9748-DE697C1C208B}"/>
              </a:ext>
            </a:extLst>
          </p:cNvPr>
          <p:cNvSpPr txBox="1"/>
          <p:nvPr/>
        </p:nvSpPr>
        <p:spPr>
          <a:xfrm>
            <a:off x="3022036" y="1361977"/>
            <a:ext cx="2326217" cy="5262979"/>
          </a:xfrm>
          <a:prstGeom prst="rect">
            <a:avLst/>
          </a:prstGeom>
          <a:noFill/>
        </p:spPr>
        <p:txBody>
          <a:bodyPr wrap="square">
            <a:spAutoFit/>
          </a:bodyPr>
          <a:lstStyle/>
          <a:p>
            <a:r>
              <a:rPr lang="en-US" sz="1600"/>
              <a:t>Cobalt Strike</a:t>
            </a:r>
          </a:p>
          <a:p>
            <a:r>
              <a:rPr lang="en-US" sz="1600" err="1"/>
              <a:t>Wdigest</a:t>
            </a:r>
            <a:endParaRPr lang="en-US" sz="1600"/>
          </a:p>
          <a:p>
            <a:r>
              <a:rPr lang="en-US" sz="1600" err="1"/>
              <a:t>Getuin</a:t>
            </a:r>
            <a:endParaRPr lang="en-US" sz="1600"/>
          </a:p>
          <a:p>
            <a:r>
              <a:rPr lang="en-US" sz="1600"/>
              <a:t>Invoke-SMBAutoBrute</a:t>
            </a:r>
          </a:p>
          <a:p>
            <a:r>
              <a:rPr lang="en-US" sz="1600"/>
              <a:t>Net-</a:t>
            </a:r>
            <a:r>
              <a:rPr lang="en-US" sz="1600" err="1"/>
              <a:t>GPPPassword</a:t>
            </a:r>
            <a:endParaRPr lang="en-US" sz="1600"/>
          </a:p>
          <a:p>
            <a:r>
              <a:rPr lang="en-US" sz="1600" err="1"/>
              <a:t>ShartChrome</a:t>
            </a:r>
            <a:endParaRPr lang="en-US" sz="1600"/>
          </a:p>
          <a:p>
            <a:r>
              <a:rPr lang="en-US" sz="1600" err="1"/>
              <a:t>SeatBelto</a:t>
            </a:r>
            <a:endParaRPr lang="en-US" sz="1600"/>
          </a:p>
          <a:p>
            <a:r>
              <a:rPr lang="en-US" sz="1600"/>
              <a:t>Kerberoast</a:t>
            </a:r>
          </a:p>
          <a:p>
            <a:r>
              <a:rPr lang="en-US" sz="1600"/>
              <a:t>Invoke-</a:t>
            </a:r>
            <a:r>
              <a:rPr lang="en-US" sz="1600" err="1"/>
              <a:t>ShareFinder</a:t>
            </a:r>
            <a:endParaRPr lang="en-US" sz="1600"/>
          </a:p>
          <a:p>
            <a:r>
              <a:rPr lang="en-US" sz="1600" err="1"/>
              <a:t>PowerView</a:t>
            </a:r>
            <a:endParaRPr lang="en-US" sz="1600"/>
          </a:p>
          <a:p>
            <a:r>
              <a:rPr lang="en-US" sz="1600" err="1"/>
              <a:t>ProcessHacker</a:t>
            </a:r>
            <a:endParaRPr lang="en-US" sz="1600"/>
          </a:p>
          <a:p>
            <a:r>
              <a:rPr lang="en-US" sz="1600"/>
              <a:t>FileZilla SFTP</a:t>
            </a:r>
          </a:p>
          <a:p>
            <a:r>
              <a:rPr lang="en-US" sz="1600"/>
              <a:t>Advanced IP Scanner</a:t>
            </a:r>
          </a:p>
          <a:p>
            <a:r>
              <a:rPr lang="en-US" sz="1600"/>
              <a:t>MSSQLUDPScanner</a:t>
            </a:r>
          </a:p>
          <a:p>
            <a:r>
              <a:rPr lang="en-US" sz="1600"/>
              <a:t>Zero.exe</a:t>
            </a:r>
          </a:p>
          <a:p>
            <a:r>
              <a:rPr lang="en-US" sz="1600" err="1"/>
              <a:t>Splashtop</a:t>
            </a:r>
            <a:r>
              <a:rPr lang="en-US" sz="1600"/>
              <a:t> Remote </a:t>
            </a:r>
          </a:p>
          <a:p>
            <a:r>
              <a:rPr lang="en-US" sz="1600"/>
              <a:t>SQLCMD</a:t>
            </a:r>
          </a:p>
          <a:p>
            <a:r>
              <a:rPr lang="en-US" sz="1600"/>
              <a:t>Bloodhound</a:t>
            </a:r>
          </a:p>
          <a:p>
            <a:r>
              <a:rPr lang="en-US" sz="1600"/>
              <a:t>UAC-</a:t>
            </a:r>
            <a:r>
              <a:rPr lang="en-US" sz="1600" err="1"/>
              <a:t>Tokenmagic</a:t>
            </a:r>
            <a:endParaRPr lang="en-US" sz="1600"/>
          </a:p>
          <a:p>
            <a:r>
              <a:rPr lang="en-US" sz="1600"/>
              <a:t>Bloodhound</a:t>
            </a:r>
          </a:p>
          <a:p>
            <a:r>
              <a:rPr lang="en-US" sz="1600" err="1"/>
              <a:t>BITSAdmin</a:t>
            </a:r>
            <a:endParaRPr lang="en-US" sz="1600"/>
          </a:p>
        </p:txBody>
      </p:sp>
      <p:sp>
        <p:nvSpPr>
          <p:cNvPr id="6" name="TextBox 5">
            <a:extLst>
              <a:ext uri="{FF2B5EF4-FFF2-40B4-BE49-F238E27FC236}">
                <a16:creationId xmlns:a16="http://schemas.microsoft.com/office/drawing/2014/main" id="{1EBD6C0F-2013-A1A1-D4B7-D3EDA3929BA0}"/>
              </a:ext>
            </a:extLst>
          </p:cNvPr>
          <p:cNvSpPr txBox="1"/>
          <p:nvPr/>
        </p:nvSpPr>
        <p:spPr>
          <a:xfrm>
            <a:off x="5423403" y="1338907"/>
            <a:ext cx="2174669" cy="3785652"/>
          </a:xfrm>
          <a:prstGeom prst="rect">
            <a:avLst/>
          </a:prstGeom>
          <a:noFill/>
        </p:spPr>
        <p:txBody>
          <a:bodyPr wrap="square">
            <a:spAutoFit/>
          </a:bodyPr>
          <a:lstStyle/>
          <a:p>
            <a:r>
              <a:rPr lang="en-US" sz="1600" err="1"/>
              <a:t>Rclone</a:t>
            </a:r>
            <a:endParaRPr lang="en-US" sz="1600"/>
          </a:p>
          <a:p>
            <a:r>
              <a:rPr lang="en-US" sz="1600"/>
              <a:t>Seatbelt</a:t>
            </a:r>
          </a:p>
          <a:p>
            <a:r>
              <a:rPr lang="en-US" sz="1600"/>
              <a:t>WinSCP</a:t>
            </a:r>
          </a:p>
          <a:p>
            <a:r>
              <a:rPr lang="en-US" sz="1600"/>
              <a:t>Rubeus</a:t>
            </a:r>
          </a:p>
          <a:p>
            <a:r>
              <a:rPr lang="en-US" sz="1600"/>
              <a:t>Net user</a:t>
            </a:r>
          </a:p>
          <a:p>
            <a:r>
              <a:rPr lang="en-US" sz="1600" err="1"/>
              <a:t>Schtasks</a:t>
            </a:r>
            <a:endParaRPr lang="en-US" sz="1600"/>
          </a:p>
          <a:p>
            <a:r>
              <a:rPr lang="en-US" sz="1600" err="1"/>
              <a:t>Dsquery</a:t>
            </a:r>
            <a:endParaRPr lang="en-US" sz="1600"/>
          </a:p>
          <a:p>
            <a:r>
              <a:rPr lang="en-US" sz="1600" err="1"/>
              <a:t>Psexec</a:t>
            </a:r>
            <a:endParaRPr lang="en-US" sz="1600"/>
          </a:p>
          <a:p>
            <a:r>
              <a:rPr lang="en-US" sz="1600" err="1"/>
              <a:t>Ntdsutil</a:t>
            </a:r>
            <a:endParaRPr lang="en-US" sz="1600"/>
          </a:p>
          <a:p>
            <a:r>
              <a:rPr lang="en-US" sz="1600" err="1"/>
              <a:t>Kportscan</a:t>
            </a:r>
            <a:endParaRPr lang="en-US" sz="1600"/>
          </a:p>
          <a:p>
            <a:r>
              <a:rPr lang="en-US" sz="1600"/>
              <a:t>WMIC</a:t>
            </a:r>
          </a:p>
          <a:p>
            <a:r>
              <a:rPr lang="en-US" sz="1600" err="1"/>
              <a:t>Masscan</a:t>
            </a:r>
            <a:endParaRPr lang="en-US" sz="1600"/>
          </a:p>
          <a:p>
            <a:r>
              <a:rPr lang="en-US" sz="1600"/>
              <a:t>MSSQLUDPScanner</a:t>
            </a:r>
          </a:p>
          <a:p>
            <a:r>
              <a:rPr lang="en-US" sz="1600"/>
              <a:t>FileZilla</a:t>
            </a:r>
          </a:p>
          <a:p>
            <a:endParaRPr lang="en-US" sz="1600"/>
          </a:p>
        </p:txBody>
      </p:sp>
    </p:spTree>
    <p:extLst>
      <p:ext uri="{BB962C8B-B14F-4D97-AF65-F5344CB8AC3E}">
        <p14:creationId xmlns:p14="http://schemas.microsoft.com/office/powerpoint/2010/main" val="622677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E8CA1F34-5138-4B43-9A7B-6980042B2367}"/>
              </a:ext>
            </a:extLst>
          </p:cNvPr>
          <p:cNvSpPr>
            <a:spLocks noGrp="1"/>
          </p:cNvSpPr>
          <p:nvPr>
            <p:ph idx="1"/>
          </p:nvPr>
        </p:nvSpPr>
        <p:spPr>
          <a:xfrm>
            <a:off x="475232" y="1529653"/>
            <a:ext cx="10515600" cy="4778868"/>
          </a:xfrm>
        </p:spPr>
        <p:txBody>
          <a:bodyPr vert="horz" lIns="91440" tIns="45720" rIns="91440" bIns="45720" rtlCol="0" anchor="t">
            <a:normAutofit/>
          </a:bodyPr>
          <a:lstStyle/>
          <a:p>
            <a:r>
              <a:rPr lang="nb-NO" sz="2000" b="1">
                <a:cs typeface="Arial" panose="020B0604020202020204" pitchFamily="34" charset="0"/>
              </a:rPr>
              <a:t>CVE-2020-1472 Zerologon Sårbarhet</a:t>
            </a:r>
          </a:p>
          <a:p>
            <a:pPr lvl="1"/>
            <a:r>
              <a:rPr lang="nb-NO" sz="1600">
                <a:cs typeface="Arial" panose="020B0604020202020204" pitchFamily="34" charset="0"/>
              </a:rPr>
              <a:t>Sikkerhetsoppdatering - August 11, 2020</a:t>
            </a:r>
          </a:p>
          <a:p>
            <a:pPr lvl="1"/>
            <a:r>
              <a:rPr lang="nb-NO" sz="1600">
                <a:cs typeface="Arial" panose="020B0604020202020204" pitchFamily="34" charset="0"/>
              </a:rPr>
              <a:t>Exploit Offentlig - 5 September, 2020 </a:t>
            </a:r>
          </a:p>
          <a:p>
            <a:pPr lvl="1"/>
            <a:endParaRPr lang="nb-NO" sz="1600">
              <a:cs typeface="Arial" panose="020B0604020202020204" pitchFamily="34" charset="0"/>
            </a:endParaRPr>
          </a:p>
          <a:p>
            <a:r>
              <a:rPr lang="nb-NO" sz="2000" b="1">
                <a:cs typeface="Arial" panose="020B0604020202020204" pitchFamily="34" charset="0"/>
              </a:rPr>
              <a:t>CVE-2019-19781</a:t>
            </a:r>
          </a:p>
          <a:p>
            <a:pPr lvl="1"/>
            <a:r>
              <a:rPr lang="nb-NO" sz="1600">
                <a:cs typeface="Arial" panose="020B0604020202020204" pitchFamily="34" charset="0"/>
              </a:rPr>
              <a:t>Sikkerhetsoppdatering - 20 Januar 2020</a:t>
            </a:r>
          </a:p>
          <a:p>
            <a:pPr lvl="1"/>
            <a:r>
              <a:rPr lang="nb-NO" sz="1600">
                <a:cs typeface="Arial" panose="020B0604020202020204" pitchFamily="34" charset="0"/>
              </a:rPr>
              <a:t>Exploit Offentlig - 31 Desember, 2019</a:t>
            </a:r>
          </a:p>
          <a:p>
            <a:pPr lvl="1"/>
            <a:r>
              <a:rPr lang="nb-NO" sz="1600">
                <a:cs typeface="Arial" panose="020B0604020202020204" pitchFamily="34" charset="0"/>
              </a:rPr>
              <a:t>Ga full aksess til et Citrix miljø</a:t>
            </a:r>
            <a:br>
              <a:rPr lang="nb-NO" sz="1600">
                <a:cs typeface="Arial" panose="020B0604020202020204" pitchFamily="34" charset="0"/>
              </a:rPr>
            </a:br>
            <a:endParaRPr lang="nb-NO" sz="1600">
              <a:cs typeface="Arial" panose="020B0604020202020204" pitchFamily="34" charset="0"/>
            </a:endParaRPr>
          </a:p>
          <a:p>
            <a:r>
              <a:rPr lang="nb-NO" sz="2000" b="1">
                <a:cs typeface="Arial" panose="020B0604020202020204" pitchFamily="34" charset="0"/>
              </a:rPr>
              <a:t>Log4J VMware Horizon</a:t>
            </a:r>
          </a:p>
          <a:p>
            <a:pPr lvl="1"/>
            <a:r>
              <a:rPr lang="nb-NO" sz="1600">
                <a:cs typeface="Arial" panose="020B0604020202020204" pitchFamily="34" charset="0"/>
              </a:rPr>
              <a:t>Sikkerhetsoppdatering 14 Desember 2021</a:t>
            </a:r>
          </a:p>
          <a:p>
            <a:pPr lvl="1"/>
            <a:r>
              <a:rPr lang="nb-NO" sz="1600">
                <a:cs typeface="Arial" panose="020B0604020202020204" pitchFamily="34" charset="0"/>
              </a:rPr>
              <a:t>Benyttet i ransomware angrep 4 Januar 2022</a:t>
            </a:r>
          </a:p>
          <a:p>
            <a:pPr lvl="1"/>
            <a:endParaRPr lang="nb-NO" sz="1600">
              <a:cs typeface="Arial" panose="020B0604020202020204" pitchFamily="34" charset="0"/>
            </a:endParaRPr>
          </a:p>
          <a:p>
            <a:pPr lvl="1"/>
            <a:endParaRPr lang="nb-NO" sz="1600">
              <a:cs typeface="Arial" panose="020B0604020202020204" pitchFamily="34" charset="0"/>
            </a:endParaRPr>
          </a:p>
          <a:p>
            <a:endParaRPr lang="nb-NO" sz="2000">
              <a:cs typeface="Arial" panose="020B0604020202020204" pitchFamily="34" charset="0"/>
            </a:endParaRPr>
          </a:p>
        </p:txBody>
      </p:sp>
      <p:sp>
        <p:nvSpPr>
          <p:cNvPr id="15" name="Title 1">
            <a:extLst>
              <a:ext uri="{FF2B5EF4-FFF2-40B4-BE49-F238E27FC236}">
                <a16:creationId xmlns:a16="http://schemas.microsoft.com/office/drawing/2014/main" id="{EFA43F51-3565-4C1A-8FB5-8F7D8E750B5A}"/>
              </a:ext>
            </a:extLst>
          </p:cNvPr>
          <p:cNvSpPr txBox="1">
            <a:spLocks/>
          </p:cNvSpPr>
          <p:nvPr/>
        </p:nvSpPr>
        <p:spPr>
          <a:xfrm>
            <a:off x="838200" y="20409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b-NO" sz="2800" b="1" spc="-50">
                <a:ln w="3175">
                  <a:noFill/>
                </a:ln>
                <a:latin typeface="+mn-lt"/>
                <a:cs typeface="Segoe UI Semibold" panose="020B0702040204020203" pitchFamily="34" charset="0"/>
              </a:rPr>
              <a:t>Hvor raskt får man oppdatert?</a:t>
            </a:r>
            <a:endParaRPr lang="en-US" sz="2800" b="1" spc="-50">
              <a:ln w="3175">
                <a:noFill/>
              </a:ln>
              <a:latin typeface="+mn-lt"/>
              <a:cs typeface="Segoe UI Semibold" panose="020B0702040204020203" pitchFamily="34" charset="0"/>
            </a:endParaRPr>
          </a:p>
        </p:txBody>
      </p:sp>
      <p:pic>
        <p:nvPicPr>
          <p:cNvPr id="4" name="Picture 2" descr="image">
            <a:extLst>
              <a:ext uri="{FF2B5EF4-FFF2-40B4-BE49-F238E27FC236}">
                <a16:creationId xmlns:a16="http://schemas.microsoft.com/office/drawing/2014/main" id="{C15A0E74-5D7C-89B2-B1A3-AB22DFA99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2009" y="1760240"/>
            <a:ext cx="5360912" cy="29578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357285-8636-03C9-AEC3-08775027B7A8}"/>
              </a:ext>
            </a:extLst>
          </p:cNvPr>
          <p:cNvSpPr txBox="1"/>
          <p:nvPr/>
        </p:nvSpPr>
        <p:spPr>
          <a:xfrm>
            <a:off x="7344017" y="1390908"/>
            <a:ext cx="2880320" cy="369332"/>
          </a:xfrm>
          <a:prstGeom prst="rect">
            <a:avLst/>
          </a:prstGeom>
          <a:noFill/>
        </p:spPr>
        <p:txBody>
          <a:bodyPr wrap="square" rtlCol="0">
            <a:spAutoFit/>
          </a:bodyPr>
          <a:lstStyle/>
          <a:p>
            <a:r>
              <a:rPr lang="nb-NO" b="1"/>
              <a:t>Citrix CVE-2019-19871</a:t>
            </a:r>
            <a:endParaRPr lang="en-US" b="1"/>
          </a:p>
        </p:txBody>
      </p:sp>
      <p:sp>
        <p:nvSpPr>
          <p:cNvPr id="2" name="TextBox 1">
            <a:extLst>
              <a:ext uri="{FF2B5EF4-FFF2-40B4-BE49-F238E27FC236}">
                <a16:creationId xmlns:a16="http://schemas.microsoft.com/office/drawing/2014/main" id="{FE3FD0E1-5871-B2F2-1F6A-FBF174D793E0}"/>
              </a:ext>
            </a:extLst>
          </p:cNvPr>
          <p:cNvSpPr txBox="1"/>
          <p:nvPr/>
        </p:nvSpPr>
        <p:spPr>
          <a:xfrm>
            <a:off x="2688863" y="5896848"/>
            <a:ext cx="6130924" cy="584775"/>
          </a:xfrm>
          <a:prstGeom prst="rect">
            <a:avLst/>
          </a:prstGeom>
          <a:noFill/>
        </p:spPr>
        <p:txBody>
          <a:bodyPr wrap="square">
            <a:spAutoFit/>
          </a:bodyPr>
          <a:lstStyle/>
          <a:p>
            <a:pPr algn="ctr"/>
            <a:r>
              <a:rPr lang="en-US" sz="1600">
                <a:cs typeface="Arial" panose="020B0604020202020204" pitchFamily="34" charset="0"/>
                <a:hlinkClick r:id="rId3"/>
              </a:rPr>
              <a:t>Known Exploited Vulnerabilities Catalog | CISA (Cybersecurity &amp; Infrastructure Security Agency)</a:t>
            </a:r>
            <a:endParaRPr lang="en-US" sz="1600">
              <a:cs typeface="Arial" panose="020B0604020202020204" pitchFamily="34" charset="0"/>
            </a:endParaRPr>
          </a:p>
        </p:txBody>
      </p:sp>
    </p:spTree>
    <p:extLst>
      <p:ext uri="{BB962C8B-B14F-4D97-AF65-F5344CB8AC3E}">
        <p14:creationId xmlns:p14="http://schemas.microsoft.com/office/powerpoint/2010/main" val="1907764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E92F3B6-4E5E-BC84-8568-E7FA3A2EAF40}"/>
              </a:ext>
            </a:extLst>
          </p:cNvPr>
          <p:cNvSpPr txBox="1">
            <a:spLocks/>
          </p:cNvSpPr>
          <p:nvPr/>
        </p:nvSpPr>
        <p:spPr>
          <a:xfrm>
            <a:off x="49768" y="737724"/>
            <a:ext cx="12041318"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pPr algn="ctr"/>
            <a:r>
              <a:rPr lang="en-GB" sz="3200" b="1" dirty="0" err="1">
                <a:solidFill>
                  <a:schemeClr val="tx1"/>
                </a:solidFill>
                <a:latin typeface="+mn-lt"/>
                <a:cs typeface="Segoe UI Semibold" panose="020B0702040204020203" pitchFamily="34" charset="0"/>
              </a:rPr>
              <a:t>Fjellvettregler</a:t>
            </a:r>
            <a:r>
              <a:rPr lang="en-GB" sz="3200" b="1" dirty="0">
                <a:solidFill>
                  <a:schemeClr val="tx1"/>
                </a:solidFill>
                <a:latin typeface="+mn-lt"/>
                <a:cs typeface="Segoe UI Semibold" panose="020B0702040204020203" pitchFamily="34" charset="0"/>
              </a:rPr>
              <a:t> for IT-</a:t>
            </a:r>
            <a:r>
              <a:rPr lang="en-GB" sz="3200" b="1" dirty="0" err="1">
                <a:solidFill>
                  <a:schemeClr val="tx1"/>
                </a:solidFill>
                <a:latin typeface="+mn-lt"/>
                <a:cs typeface="Segoe UI Semibold" panose="020B0702040204020203" pitchFamily="34" charset="0"/>
              </a:rPr>
              <a:t>sikkerhet</a:t>
            </a:r>
            <a:endParaRPr lang="en-GB" sz="3200" b="1" dirty="0">
              <a:solidFill>
                <a:schemeClr val="tx1"/>
              </a:solidFill>
              <a:latin typeface="+mn-lt"/>
              <a:cs typeface="Segoe UI Semibold" panose="020B0702040204020203" pitchFamily="34" charset="0"/>
            </a:endParaRPr>
          </a:p>
        </p:txBody>
      </p:sp>
      <p:sp>
        <p:nvSpPr>
          <p:cNvPr id="2" name="Content Placeholder 2">
            <a:extLst>
              <a:ext uri="{FF2B5EF4-FFF2-40B4-BE49-F238E27FC236}">
                <a16:creationId xmlns:a16="http://schemas.microsoft.com/office/drawing/2014/main" id="{DC488975-8D9E-1F09-A9ED-9E5EF940DCC5}"/>
              </a:ext>
            </a:extLst>
          </p:cNvPr>
          <p:cNvSpPr txBox="1">
            <a:spLocks/>
          </p:cNvSpPr>
          <p:nvPr/>
        </p:nvSpPr>
        <p:spPr>
          <a:xfrm>
            <a:off x="838200" y="1283724"/>
            <a:ext cx="10515600" cy="5219939"/>
          </a:xfrm>
          <a:prstGeom prst="rect">
            <a:avLst/>
          </a:prstGeom>
        </p:spPr>
        <p:txBody>
          <a:bodyPr vert="horz" lIns="91440" tIns="45720" rIns="91440" bIns="45720" rtlCol="0" anchor="t">
            <a:normAutofit fontScale="92500" lnSpcReduction="1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tx1"/>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nb-NO" sz="2400" b="1" dirty="0">
                <a:cs typeface="Arial" panose="020B0604020202020204" pitchFamily="34" charset="0"/>
              </a:rPr>
              <a:t>Fjern internett tilgang på komponenter som ikke trenger det</a:t>
            </a:r>
          </a:p>
          <a:p>
            <a:pPr lvl="1">
              <a:lnSpc>
                <a:spcPct val="150000"/>
              </a:lnSpc>
              <a:buFont typeface="Wingdings" panose="05000000000000000000" pitchFamily="2" charset="2"/>
              <a:buChar char="ü"/>
            </a:pPr>
            <a:r>
              <a:rPr lang="nb-NO" sz="2000" dirty="0">
                <a:cs typeface="Arial" panose="020B0604020202020204" pitchFamily="34" charset="0"/>
              </a:rPr>
              <a:t>Domene kontrollere, fil, </a:t>
            </a:r>
            <a:r>
              <a:rPr lang="nb-NO" sz="2000" dirty="0" err="1">
                <a:cs typeface="Arial" panose="020B0604020202020204" pitchFamily="34" charset="0"/>
              </a:rPr>
              <a:t>print</a:t>
            </a:r>
            <a:r>
              <a:rPr lang="nb-NO" sz="2000" dirty="0">
                <a:cs typeface="Arial" panose="020B0604020202020204" pitchFamily="34" charset="0"/>
              </a:rPr>
              <a:t> servere trenger ikke tilgang ut mot internett</a:t>
            </a:r>
          </a:p>
          <a:p>
            <a:pPr marL="0" indent="0">
              <a:lnSpc>
                <a:spcPct val="150000"/>
              </a:lnSpc>
              <a:buNone/>
            </a:pPr>
            <a:r>
              <a:rPr lang="nb-NO" sz="2400" b="1" dirty="0">
                <a:cs typeface="Arial" panose="020B0604020202020204" pitchFamily="34" charset="0"/>
              </a:rPr>
              <a:t>Ikke plasser tjenester offentlig tilgjengelig som ikke trenger det</a:t>
            </a:r>
          </a:p>
          <a:p>
            <a:pPr lvl="1">
              <a:lnSpc>
                <a:spcPct val="150000"/>
              </a:lnSpc>
              <a:buFont typeface="Wingdings" panose="05000000000000000000" pitchFamily="2" charset="2"/>
              <a:buChar char="ü"/>
            </a:pPr>
            <a:r>
              <a:rPr lang="nb-NO" sz="2000" dirty="0">
                <a:cs typeface="Arial" panose="020B0604020202020204" pitchFamily="34" charset="0"/>
              </a:rPr>
              <a:t>Spesielt relevant for tjenester i offentlig sky – Legg på sentral policystyring</a:t>
            </a:r>
          </a:p>
          <a:p>
            <a:pPr lvl="1">
              <a:lnSpc>
                <a:spcPct val="150000"/>
              </a:lnSpc>
              <a:buFont typeface="Wingdings" panose="05000000000000000000" pitchFamily="2" charset="2"/>
              <a:buChar char="ü"/>
            </a:pPr>
            <a:r>
              <a:rPr lang="nb-NO" sz="2000" dirty="0">
                <a:cs typeface="Arial" panose="020B0604020202020204" pitchFamily="34" charset="0"/>
              </a:rPr>
              <a:t>Også skru på tilstrekkelig logging – Det er ikke på som standard</a:t>
            </a:r>
          </a:p>
          <a:p>
            <a:pPr marL="0" indent="0">
              <a:lnSpc>
                <a:spcPct val="150000"/>
              </a:lnSpc>
              <a:buNone/>
            </a:pPr>
            <a:r>
              <a:rPr lang="nb-NO" sz="2400" b="1" dirty="0">
                <a:cs typeface="Arial" panose="020B0604020202020204" pitchFamily="34" charset="0"/>
              </a:rPr>
              <a:t>Ha kontroll på sårbarheter og patchenivå</a:t>
            </a:r>
          </a:p>
          <a:p>
            <a:pPr lvl="1">
              <a:lnSpc>
                <a:spcPct val="150000"/>
              </a:lnSpc>
              <a:buFont typeface="Wingdings" panose="05000000000000000000" pitchFamily="2" charset="2"/>
              <a:buChar char="ü"/>
            </a:pPr>
            <a:r>
              <a:rPr lang="nb-NO" sz="2000" dirty="0">
                <a:cs typeface="Arial" panose="020B0604020202020204" pitchFamily="34" charset="0"/>
              </a:rPr>
              <a:t>Ikke bare Windows infrastrukturen mens også resten</a:t>
            </a:r>
          </a:p>
          <a:p>
            <a:pPr marL="0" indent="0">
              <a:lnSpc>
                <a:spcPct val="150000"/>
              </a:lnSpc>
              <a:buNone/>
            </a:pPr>
            <a:r>
              <a:rPr lang="nb-NO" sz="2400" b="1" dirty="0">
                <a:cs typeface="Arial" panose="020B0604020202020204" pitchFamily="34" charset="0"/>
              </a:rPr>
              <a:t>Ha kontroll på brukeridentitet på tvers av tjenestene </a:t>
            </a:r>
          </a:p>
          <a:p>
            <a:pPr lvl="1">
              <a:lnSpc>
                <a:spcPct val="150000"/>
              </a:lnSpc>
              <a:buFont typeface="Wingdings" panose="05000000000000000000" pitchFamily="2" charset="2"/>
              <a:buChar char="ü"/>
            </a:pPr>
            <a:r>
              <a:rPr lang="nb-NO" sz="2000" dirty="0">
                <a:cs typeface="Arial" panose="020B0604020202020204" pitchFamily="34" charset="0"/>
              </a:rPr>
              <a:t>Eks: SAML, SCIM og betinget tilgang – Helst med helse kontekst fra bruker &amp; enhet</a:t>
            </a:r>
          </a:p>
          <a:p>
            <a:pPr lvl="1">
              <a:lnSpc>
                <a:spcPct val="150000"/>
              </a:lnSpc>
              <a:buFont typeface="Wingdings" panose="05000000000000000000" pitchFamily="2" charset="2"/>
              <a:buChar char="ü"/>
            </a:pPr>
            <a:r>
              <a:rPr lang="nb-NO" sz="2000" dirty="0" err="1">
                <a:cs typeface="Arial" panose="020B0604020202020204" pitchFamily="34" charset="0"/>
              </a:rPr>
              <a:t>Phishing</a:t>
            </a:r>
            <a:r>
              <a:rPr lang="nb-NO" sz="2000" dirty="0">
                <a:cs typeface="Arial" panose="020B0604020202020204" pitchFamily="34" charset="0"/>
              </a:rPr>
              <a:t> resistent MFA (</a:t>
            </a:r>
            <a:r>
              <a:rPr lang="nb-NO" sz="2000" dirty="0" err="1">
                <a:cs typeface="Arial" panose="020B0604020202020204" pitchFamily="34" charset="0"/>
              </a:rPr>
              <a:t>number</a:t>
            </a:r>
            <a:r>
              <a:rPr lang="nb-NO" sz="2000" dirty="0">
                <a:cs typeface="Arial" panose="020B0604020202020204" pitchFamily="34" charset="0"/>
              </a:rPr>
              <a:t> matching) </a:t>
            </a:r>
          </a:p>
          <a:p>
            <a:endParaRPr lang="nb-NO" sz="2400" dirty="0">
              <a:cs typeface="Arial" panose="020B0604020202020204" pitchFamily="34" charset="0"/>
            </a:endParaRPr>
          </a:p>
          <a:p>
            <a:endParaRPr lang="nb-NO" sz="2800" b="1" dirty="0">
              <a:cs typeface="Arial" panose="020B0604020202020204" pitchFamily="34" charset="0"/>
            </a:endParaRPr>
          </a:p>
          <a:p>
            <a:endParaRPr lang="nb-NO" sz="2000" b="1" dirty="0">
              <a:cs typeface="Arial" panose="020B0604020202020204" pitchFamily="34" charset="0"/>
            </a:endParaRPr>
          </a:p>
          <a:p>
            <a:endParaRPr lang="nb-NO" sz="1600" dirty="0">
              <a:cs typeface="Arial" panose="020B0604020202020204" pitchFamily="34" charset="0"/>
            </a:endParaRPr>
          </a:p>
          <a:p>
            <a:pPr lvl="1"/>
            <a:endParaRPr lang="nb-NO" sz="1600" dirty="0">
              <a:cs typeface="Arial" panose="020B0604020202020204" pitchFamily="34" charset="0"/>
            </a:endParaRPr>
          </a:p>
          <a:p>
            <a:pPr lvl="1"/>
            <a:endParaRPr lang="nb-NO" sz="1600" dirty="0">
              <a:cs typeface="Arial" panose="020B0604020202020204" pitchFamily="34" charset="0"/>
            </a:endParaRPr>
          </a:p>
          <a:p>
            <a:endParaRPr lang="nb-NO" sz="2000" dirty="0">
              <a:cs typeface="Arial" panose="020B0604020202020204" pitchFamily="34" charset="0"/>
            </a:endParaRPr>
          </a:p>
        </p:txBody>
      </p:sp>
    </p:spTree>
    <p:extLst>
      <p:ext uri="{BB962C8B-B14F-4D97-AF65-F5344CB8AC3E}">
        <p14:creationId xmlns:p14="http://schemas.microsoft.com/office/powerpoint/2010/main" val="1747103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E92F3B6-4E5E-BC84-8568-E7FA3A2EAF40}"/>
              </a:ext>
            </a:extLst>
          </p:cNvPr>
          <p:cNvSpPr txBox="1">
            <a:spLocks/>
          </p:cNvSpPr>
          <p:nvPr/>
        </p:nvSpPr>
        <p:spPr>
          <a:xfrm>
            <a:off x="49768" y="737724"/>
            <a:ext cx="12041318" cy="546000"/>
          </a:xfrm>
          <a:prstGeom prst="rect">
            <a:avLst/>
          </a:prstGeom>
        </p:spPr>
        <p:txBody>
          <a:bodyPr/>
          <a:lst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a:lstStyle>
          <a:p>
            <a:pPr algn="ctr"/>
            <a:r>
              <a:rPr lang="en-GB" sz="3200" b="1" dirty="0" err="1">
                <a:solidFill>
                  <a:schemeClr val="tx1"/>
                </a:solidFill>
                <a:latin typeface="+mn-lt"/>
                <a:cs typeface="Segoe UI Semibold" panose="020B0702040204020203" pitchFamily="34" charset="0"/>
              </a:rPr>
              <a:t>Fjellvettregler</a:t>
            </a:r>
            <a:r>
              <a:rPr lang="en-GB" sz="3200" b="1" dirty="0">
                <a:solidFill>
                  <a:schemeClr val="tx1"/>
                </a:solidFill>
                <a:latin typeface="+mn-lt"/>
                <a:cs typeface="Segoe UI Semibold" panose="020B0702040204020203" pitchFamily="34" charset="0"/>
              </a:rPr>
              <a:t> for IT-</a:t>
            </a:r>
            <a:r>
              <a:rPr lang="en-GB" sz="3200" b="1" dirty="0" err="1">
                <a:solidFill>
                  <a:schemeClr val="tx1"/>
                </a:solidFill>
                <a:latin typeface="+mn-lt"/>
                <a:cs typeface="Segoe UI Semibold" panose="020B0702040204020203" pitchFamily="34" charset="0"/>
              </a:rPr>
              <a:t>sikkerhet</a:t>
            </a:r>
            <a:endParaRPr lang="en-GB" sz="3200" b="1" dirty="0">
              <a:solidFill>
                <a:schemeClr val="tx1"/>
              </a:solidFill>
              <a:latin typeface="+mn-lt"/>
              <a:cs typeface="Segoe UI Semibold" panose="020B0702040204020203" pitchFamily="34" charset="0"/>
            </a:endParaRPr>
          </a:p>
        </p:txBody>
      </p:sp>
      <p:sp>
        <p:nvSpPr>
          <p:cNvPr id="2" name="Content Placeholder 2">
            <a:extLst>
              <a:ext uri="{FF2B5EF4-FFF2-40B4-BE49-F238E27FC236}">
                <a16:creationId xmlns:a16="http://schemas.microsoft.com/office/drawing/2014/main" id="{DC488975-8D9E-1F09-A9ED-9E5EF940DCC5}"/>
              </a:ext>
            </a:extLst>
          </p:cNvPr>
          <p:cNvSpPr txBox="1">
            <a:spLocks/>
          </p:cNvSpPr>
          <p:nvPr/>
        </p:nvSpPr>
        <p:spPr>
          <a:xfrm>
            <a:off x="847627" y="1283723"/>
            <a:ext cx="10515600" cy="5032235"/>
          </a:xfrm>
          <a:prstGeom prst="rect">
            <a:avLst/>
          </a:prstGeom>
        </p:spPr>
        <p:txBody>
          <a:bodyPr vert="horz" lIns="91440" tIns="45720" rIns="91440" bIns="45720" rtlCol="0" anchor="t">
            <a:normAutofit lnSpcReduction="1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tx1"/>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nb-NO" sz="2400" b="1" dirty="0">
                <a:cs typeface="Arial" panose="020B0604020202020204" pitchFamily="34" charset="0"/>
              </a:rPr>
              <a:t>Begrens avhengigheten til Active Directory</a:t>
            </a:r>
          </a:p>
          <a:p>
            <a:pPr lvl="1">
              <a:lnSpc>
                <a:spcPct val="150000"/>
              </a:lnSpc>
              <a:buFont typeface="Wingdings" panose="05000000000000000000" pitchFamily="2" charset="2"/>
              <a:buChar char="ü"/>
            </a:pPr>
            <a:r>
              <a:rPr lang="nb-NO" sz="2000" dirty="0">
                <a:cs typeface="Arial" panose="020B0604020202020204" pitchFamily="34" charset="0"/>
              </a:rPr>
              <a:t>	Vanskelig å bygge basert på zero-trust prinsipper med full-trust</a:t>
            </a:r>
          </a:p>
          <a:p>
            <a:pPr lvl="1">
              <a:lnSpc>
                <a:spcPct val="150000"/>
              </a:lnSpc>
              <a:buFont typeface="Wingdings" panose="05000000000000000000" pitchFamily="2" charset="2"/>
              <a:buChar char="ü"/>
            </a:pPr>
            <a:r>
              <a:rPr lang="nb-NO" sz="2000" dirty="0">
                <a:cs typeface="Arial" panose="020B0604020202020204" pitchFamily="34" charset="0"/>
              </a:rPr>
              <a:t>	Flytt til bruk av Azure AD på endepunkt hvor mulig</a:t>
            </a:r>
          </a:p>
          <a:p>
            <a:pPr marL="0" indent="0">
              <a:lnSpc>
                <a:spcPct val="150000"/>
              </a:lnSpc>
              <a:buNone/>
            </a:pPr>
            <a:r>
              <a:rPr lang="nb-NO" sz="2400" b="1" dirty="0">
                <a:cs typeface="Arial" panose="020B0604020202020204" pitchFamily="34" charset="0"/>
              </a:rPr>
              <a:t>Få en helhetlig løsning på tilgangskontroll</a:t>
            </a:r>
          </a:p>
          <a:p>
            <a:pPr lvl="1">
              <a:lnSpc>
                <a:spcPct val="150000"/>
              </a:lnSpc>
              <a:buFont typeface="Wingdings" panose="05000000000000000000" pitchFamily="2" charset="2"/>
              <a:buChar char="ü"/>
            </a:pPr>
            <a:r>
              <a:rPr lang="nb-NO" sz="2000" dirty="0">
                <a:cs typeface="Arial" panose="020B0604020202020204" pitchFamily="34" charset="0"/>
              </a:rPr>
              <a:t>   Hvordan når sluttbrukere tjenester? (Web, </a:t>
            </a:r>
            <a:r>
              <a:rPr lang="nb-NO" sz="2000" dirty="0" err="1">
                <a:cs typeface="Arial" panose="020B0604020202020204" pitchFamily="34" charset="0"/>
              </a:rPr>
              <a:t>SaaS</a:t>
            </a:r>
            <a:r>
              <a:rPr lang="nb-NO" sz="2000" dirty="0">
                <a:cs typeface="Arial" panose="020B0604020202020204" pitchFamily="34" charset="0"/>
              </a:rPr>
              <a:t>, VPN, VDI)</a:t>
            </a:r>
          </a:p>
          <a:p>
            <a:pPr marL="0" indent="0">
              <a:lnSpc>
                <a:spcPct val="150000"/>
              </a:lnSpc>
              <a:buNone/>
            </a:pPr>
            <a:r>
              <a:rPr lang="nb-NO" sz="2400" b="1" dirty="0">
                <a:cs typeface="Arial" panose="020B0604020202020204" pitchFamily="34" charset="0"/>
              </a:rPr>
              <a:t>Kartlegg </a:t>
            </a:r>
            <a:r>
              <a:rPr lang="nb-NO" sz="2400" b="1" dirty="0" err="1">
                <a:cs typeface="Arial" panose="020B0604020202020204" pitchFamily="34" charset="0"/>
              </a:rPr>
              <a:t>angrepsflaten</a:t>
            </a:r>
            <a:endParaRPr lang="nb-NO" sz="2400" b="1" dirty="0">
              <a:cs typeface="Arial" panose="020B0604020202020204" pitchFamily="34" charset="0"/>
            </a:endParaRPr>
          </a:p>
          <a:p>
            <a:pPr lvl="1">
              <a:lnSpc>
                <a:spcPct val="150000"/>
              </a:lnSpc>
              <a:buFont typeface="Wingdings" panose="05000000000000000000" pitchFamily="2" charset="2"/>
              <a:buChar char="ü"/>
            </a:pPr>
            <a:r>
              <a:rPr lang="nb-NO" sz="2000" b="1" dirty="0">
                <a:cs typeface="Arial" panose="020B0604020202020204" pitchFamily="34" charset="0"/>
              </a:rPr>
              <a:t>   </a:t>
            </a:r>
            <a:r>
              <a:rPr lang="nb-NO" sz="2000" dirty="0">
                <a:cs typeface="Arial" panose="020B0604020202020204" pitchFamily="34" charset="0"/>
              </a:rPr>
              <a:t>Se etter det som en potensiell angriper ser</a:t>
            </a:r>
          </a:p>
          <a:p>
            <a:pPr marL="0" indent="0">
              <a:lnSpc>
                <a:spcPct val="150000"/>
              </a:lnSpc>
              <a:buNone/>
            </a:pPr>
            <a:r>
              <a:rPr lang="nb-NO" sz="2400" b="1" dirty="0">
                <a:cs typeface="Arial" panose="020B0604020202020204" pitchFamily="34" charset="0"/>
              </a:rPr>
              <a:t>Få innsikt i helheten med </a:t>
            </a:r>
            <a:r>
              <a:rPr lang="nb-NO" sz="2400" b="1" dirty="0" err="1">
                <a:cs typeface="Arial" panose="020B0604020202020204" pitchFamily="34" charset="0"/>
              </a:rPr>
              <a:t>sikkerhetsmonitorering</a:t>
            </a:r>
            <a:endParaRPr lang="nb-NO" sz="2400" b="1" dirty="0">
              <a:cs typeface="Arial" panose="020B0604020202020204" pitchFamily="34" charset="0"/>
            </a:endParaRPr>
          </a:p>
          <a:p>
            <a:pPr lvl="1">
              <a:lnSpc>
                <a:spcPct val="150000"/>
              </a:lnSpc>
              <a:buFont typeface="Wingdings" panose="05000000000000000000" pitchFamily="2" charset="2"/>
              <a:buChar char="ü"/>
            </a:pPr>
            <a:r>
              <a:rPr lang="nb-NO" sz="2000" dirty="0">
                <a:cs typeface="Arial" panose="020B0604020202020204" pitchFamily="34" charset="0"/>
              </a:rPr>
              <a:t>  Det overlater jeg til Truls </a:t>
            </a:r>
            <a:r>
              <a:rPr lang="nb-NO" sz="2000" dirty="0">
                <a:cs typeface="Arial" panose="020B0604020202020204" pitchFamily="34" charset="0"/>
                <a:sym typeface="Wingdings" panose="05000000000000000000" pitchFamily="2" charset="2"/>
              </a:rPr>
              <a:t></a:t>
            </a:r>
            <a:endParaRPr lang="nb-NO" sz="2000" dirty="0">
              <a:cs typeface="Arial" panose="020B0604020202020204" pitchFamily="34" charset="0"/>
            </a:endParaRPr>
          </a:p>
          <a:p>
            <a:pPr lvl="1">
              <a:buFont typeface="Wingdings" panose="05000000000000000000" pitchFamily="2" charset="2"/>
              <a:buChar char="ü"/>
            </a:pPr>
            <a:endParaRPr lang="nb-NO" sz="2000" dirty="0">
              <a:cs typeface="Arial" panose="020B0604020202020204" pitchFamily="34" charset="0"/>
            </a:endParaRPr>
          </a:p>
          <a:p>
            <a:endParaRPr lang="nb-NO" sz="2800" b="1" dirty="0">
              <a:cs typeface="Arial" panose="020B0604020202020204" pitchFamily="34" charset="0"/>
            </a:endParaRPr>
          </a:p>
          <a:p>
            <a:endParaRPr lang="nb-NO" sz="2000" b="1" dirty="0">
              <a:cs typeface="Arial" panose="020B0604020202020204" pitchFamily="34" charset="0"/>
            </a:endParaRPr>
          </a:p>
          <a:p>
            <a:endParaRPr lang="nb-NO" sz="1600" dirty="0">
              <a:cs typeface="Arial" panose="020B0604020202020204" pitchFamily="34" charset="0"/>
            </a:endParaRPr>
          </a:p>
          <a:p>
            <a:pPr lvl="1"/>
            <a:endParaRPr lang="nb-NO" sz="1600" dirty="0">
              <a:cs typeface="Arial" panose="020B0604020202020204" pitchFamily="34" charset="0"/>
            </a:endParaRPr>
          </a:p>
          <a:p>
            <a:pPr lvl="1"/>
            <a:endParaRPr lang="nb-NO" sz="1600" dirty="0">
              <a:cs typeface="Arial" panose="020B0604020202020204" pitchFamily="34" charset="0"/>
            </a:endParaRPr>
          </a:p>
          <a:p>
            <a:endParaRPr lang="nb-NO" sz="2000" dirty="0">
              <a:cs typeface="Arial" panose="020B0604020202020204" pitchFamily="34" charset="0"/>
            </a:endParaRPr>
          </a:p>
        </p:txBody>
      </p:sp>
    </p:spTree>
    <p:extLst>
      <p:ext uri="{BB962C8B-B14F-4D97-AF65-F5344CB8AC3E}">
        <p14:creationId xmlns:p14="http://schemas.microsoft.com/office/powerpoint/2010/main" val="166381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3504A9AE-FC27-3443-8E9C-785A2B316D13}"/>
              </a:ext>
            </a:extLst>
          </p:cNvPr>
          <p:cNvPicPr>
            <a:picLocks noGrp="1" noChangeAspect="1"/>
          </p:cNvPicPr>
          <p:nvPr>
            <p:ph type="pic" idx="13"/>
          </p:nvPr>
        </p:nvPicPr>
        <p:blipFill rotWithShape="1">
          <a:blip r:embed="rId3"/>
          <a:srcRect t="20881" r="17069" b="23762"/>
          <a:stretch/>
        </p:blipFill>
        <p:spPr>
          <a:xfrm>
            <a:off x="0" y="-6263"/>
            <a:ext cx="11473200" cy="5417345"/>
          </a:xfrm>
        </p:spPr>
      </p:pic>
      <p:sp>
        <p:nvSpPr>
          <p:cNvPr id="4" name="Title 3">
            <a:extLst>
              <a:ext uri="{FF2B5EF4-FFF2-40B4-BE49-F238E27FC236}">
                <a16:creationId xmlns:a16="http://schemas.microsoft.com/office/drawing/2014/main" id="{99B4E640-CE08-8B43-A40E-7D179D382AC5}"/>
              </a:ext>
            </a:extLst>
          </p:cNvPr>
          <p:cNvSpPr>
            <a:spLocks noGrp="1"/>
          </p:cNvSpPr>
          <p:nvPr>
            <p:ph type="ctrTitle"/>
          </p:nvPr>
        </p:nvSpPr>
        <p:spPr>
          <a:xfrm>
            <a:off x="-330896" y="2101850"/>
            <a:ext cx="9290050" cy="4125097"/>
          </a:xfrm>
          <a:gradFill>
            <a:gsLst>
              <a:gs pos="90000">
                <a:srgbClr val="5C5C5C">
                  <a:alpha val="0"/>
                </a:srgbClr>
              </a:gs>
              <a:gs pos="36000">
                <a:schemeClr val="tx1">
                  <a:lumMod val="75000"/>
                  <a:alpha val="0"/>
                </a:schemeClr>
              </a:gs>
              <a:gs pos="99000">
                <a:schemeClr val="accent1">
                  <a:lumMod val="30000"/>
                  <a:lumOff val="70000"/>
                  <a:alpha val="0"/>
                </a:schemeClr>
              </a:gs>
            </a:gsLst>
          </a:gradFill>
        </p:spPr>
        <p:txBody>
          <a:bodyPr>
            <a:normAutofit fontScale="90000"/>
          </a:bodyPr>
          <a:lstStyle/>
          <a:p>
            <a:br>
              <a:rPr lang="nb-NO" sz="3200" dirty="0"/>
            </a:br>
            <a:br>
              <a:rPr lang="nb-NO" sz="3200" dirty="0"/>
            </a:br>
            <a:br>
              <a:rPr lang="nb-NO" sz="3200" dirty="0"/>
            </a:br>
            <a:br>
              <a:rPr lang="nb-NO" sz="3200" dirty="0"/>
            </a:br>
            <a:br>
              <a:rPr lang="nb-NO" sz="3200" dirty="0"/>
            </a:br>
            <a:br>
              <a:rPr lang="nb-NO" sz="3200" dirty="0"/>
            </a:br>
            <a:br>
              <a:rPr lang="nb-NO" sz="3200" dirty="0"/>
            </a:br>
            <a:br>
              <a:rPr lang="nb-NO" sz="3200" dirty="0"/>
            </a:br>
            <a:br>
              <a:rPr lang="nb-NO" sz="3200" dirty="0"/>
            </a:br>
            <a:br>
              <a:rPr lang="nb-NO" sz="3200" dirty="0"/>
            </a:br>
            <a:r>
              <a:rPr lang="nb-NO" sz="3200" dirty="0"/>
              <a:t>Spørsmål</a:t>
            </a:r>
            <a:r>
              <a:rPr lang="nb-NO" sz="3600" dirty="0"/>
              <a:t> </a:t>
            </a:r>
            <a:r>
              <a:rPr lang="nb-NO" sz="3600" dirty="0">
                <a:sym typeface="Wingdings" panose="05000000000000000000" pitchFamily="2" charset="2"/>
              </a:rPr>
              <a:t></a:t>
            </a:r>
            <a:br>
              <a:rPr lang="nb-NO" sz="3200" dirty="0"/>
            </a:br>
            <a:r>
              <a:rPr lang="nb-NO" sz="3200" dirty="0">
                <a:solidFill>
                  <a:schemeClr val="tx1">
                    <a:lumMod val="50000"/>
                  </a:schemeClr>
                </a:solidFill>
                <a:hlinkClick r:id="rId4"/>
              </a:rPr>
              <a:t>Marius.sandbu@soprasteria.com</a:t>
            </a:r>
            <a:br>
              <a:rPr lang="nb-NO" sz="3200" dirty="0">
                <a:solidFill>
                  <a:schemeClr val="tx1">
                    <a:lumMod val="50000"/>
                  </a:schemeClr>
                </a:solidFill>
              </a:rPr>
            </a:br>
            <a:r>
              <a:rPr lang="nb-NO" sz="3200" dirty="0">
                <a:solidFill>
                  <a:schemeClr val="tx1">
                    <a:lumMod val="50000"/>
                  </a:schemeClr>
                </a:solidFill>
              </a:rPr>
              <a:t>Link til presentasjon: </a:t>
            </a:r>
            <a:br>
              <a:rPr lang="nb-NO" sz="3200" dirty="0">
                <a:solidFill>
                  <a:schemeClr val="tx1">
                    <a:lumMod val="50000"/>
                  </a:schemeClr>
                </a:solidFill>
              </a:rPr>
            </a:br>
            <a:endParaRPr lang="nb-NO" sz="3200" dirty="0">
              <a:solidFill>
                <a:schemeClr val="tx1">
                  <a:lumMod val="50000"/>
                </a:schemeClr>
              </a:solidFill>
            </a:endParaRPr>
          </a:p>
        </p:txBody>
      </p:sp>
      <p:sp>
        <p:nvSpPr>
          <p:cNvPr id="18" name="TekstSylinder 17">
            <a:extLst>
              <a:ext uri="{FF2B5EF4-FFF2-40B4-BE49-F238E27FC236}">
                <a16:creationId xmlns:a16="http://schemas.microsoft.com/office/drawing/2014/main" id="{0DDBFED7-A6AF-FF48-AA11-91A97835937F}"/>
              </a:ext>
            </a:extLst>
          </p:cNvPr>
          <p:cNvSpPr txBox="1"/>
          <p:nvPr/>
        </p:nvSpPr>
        <p:spPr>
          <a:xfrm>
            <a:off x="7234518" y="-578224"/>
            <a:ext cx="184731" cy="369332"/>
          </a:xfrm>
          <a:prstGeom prst="rect">
            <a:avLst/>
          </a:prstGeom>
          <a:noFill/>
        </p:spPr>
        <p:txBody>
          <a:bodyPr wrap="none" rtlCol="0">
            <a:spAutoFit/>
          </a:bodyPr>
          <a:lstStyle/>
          <a:p>
            <a:endParaRPr lang="en-GB"/>
          </a:p>
        </p:txBody>
      </p:sp>
    </p:spTree>
    <p:extLst>
      <p:ext uri="{BB962C8B-B14F-4D97-AF65-F5344CB8AC3E}">
        <p14:creationId xmlns:p14="http://schemas.microsoft.com/office/powerpoint/2010/main" val="225328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450318-32EF-8C82-78BF-4450ECC6EB13}"/>
              </a:ext>
            </a:extLst>
          </p:cNvPr>
          <p:cNvSpPr/>
          <p:nvPr/>
        </p:nvSpPr>
        <p:spPr>
          <a:xfrm>
            <a:off x="8446689" y="683373"/>
            <a:ext cx="2999758" cy="1224368"/>
          </a:xfrm>
          <a:prstGeom prst="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err="1">
                <a:solidFill>
                  <a:schemeClr val="bg1"/>
                </a:solidFill>
              </a:rPr>
              <a:t>Ransomware</a:t>
            </a:r>
            <a:r>
              <a:rPr lang="nb-NO" b="1" dirty="0">
                <a:solidFill>
                  <a:schemeClr val="bg1"/>
                </a:solidFill>
              </a:rPr>
              <a:t> kostet den offentlige sektoren i USA over </a:t>
            </a:r>
          </a:p>
          <a:p>
            <a:pPr algn="ctr"/>
            <a:r>
              <a:rPr lang="nb-NO" b="1" dirty="0">
                <a:solidFill>
                  <a:srgbClr val="FFFF00"/>
                </a:solidFill>
              </a:rPr>
              <a:t>6 milliarder </a:t>
            </a:r>
            <a:r>
              <a:rPr lang="nb-NO" b="1" dirty="0">
                <a:solidFill>
                  <a:schemeClr val="bg1"/>
                </a:solidFill>
              </a:rPr>
              <a:t>i 2021</a:t>
            </a:r>
            <a:endParaRPr lang="en-US" b="1" dirty="0">
              <a:solidFill>
                <a:schemeClr val="bg1"/>
              </a:solidFill>
            </a:endParaRPr>
          </a:p>
        </p:txBody>
      </p:sp>
      <p:sp>
        <p:nvSpPr>
          <p:cNvPr id="3" name="Rectangle 2">
            <a:extLst>
              <a:ext uri="{FF2B5EF4-FFF2-40B4-BE49-F238E27FC236}">
                <a16:creationId xmlns:a16="http://schemas.microsoft.com/office/drawing/2014/main" id="{812B4DE2-BA55-868B-9141-ABE48BEACE03}"/>
              </a:ext>
            </a:extLst>
          </p:cNvPr>
          <p:cNvSpPr/>
          <p:nvPr/>
        </p:nvSpPr>
        <p:spPr>
          <a:xfrm>
            <a:off x="8446689" y="2098302"/>
            <a:ext cx="2999757" cy="813999"/>
          </a:xfrm>
          <a:prstGeom prst="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Data ble eksfiltrert i </a:t>
            </a:r>
            <a:r>
              <a:rPr lang="nb-NO" b="1">
                <a:solidFill>
                  <a:srgbClr val="FFFF00"/>
                </a:solidFill>
              </a:rPr>
              <a:t>40%</a:t>
            </a:r>
            <a:r>
              <a:rPr lang="nb-NO" b="1">
                <a:solidFill>
                  <a:srgbClr val="002060"/>
                </a:solidFill>
              </a:rPr>
              <a:t> </a:t>
            </a:r>
            <a:r>
              <a:rPr lang="nb-NO" b="1">
                <a:solidFill>
                  <a:schemeClr val="bg1"/>
                </a:solidFill>
              </a:rPr>
              <a:t>av tilfelle</a:t>
            </a:r>
            <a:endParaRPr lang="en-US" b="1">
              <a:solidFill>
                <a:schemeClr val="bg1"/>
              </a:solidFill>
            </a:endParaRPr>
          </a:p>
        </p:txBody>
      </p:sp>
      <p:sp>
        <p:nvSpPr>
          <p:cNvPr id="4" name="Rectangle 3">
            <a:extLst>
              <a:ext uri="{FF2B5EF4-FFF2-40B4-BE49-F238E27FC236}">
                <a16:creationId xmlns:a16="http://schemas.microsoft.com/office/drawing/2014/main" id="{A384372A-CFA3-5FFC-F7B8-31785222E8D7}"/>
              </a:ext>
            </a:extLst>
          </p:cNvPr>
          <p:cNvSpPr/>
          <p:nvPr/>
        </p:nvSpPr>
        <p:spPr>
          <a:xfrm>
            <a:off x="8446689" y="3187874"/>
            <a:ext cx="2999757" cy="1216317"/>
          </a:xfrm>
          <a:prstGeom prst="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Av de organisasjonene som betalte løsepenger fikk kun </a:t>
            </a:r>
            <a:r>
              <a:rPr lang="nb-NO" b="1">
                <a:solidFill>
                  <a:srgbClr val="FFFF00"/>
                </a:solidFill>
              </a:rPr>
              <a:t>4% </a:t>
            </a:r>
            <a:r>
              <a:rPr lang="nb-NO" b="1">
                <a:solidFill>
                  <a:schemeClr val="bg1"/>
                </a:solidFill>
              </a:rPr>
              <a:t>All data tilbake*</a:t>
            </a:r>
            <a:endParaRPr lang="en-US" b="1">
              <a:solidFill>
                <a:schemeClr val="bg1"/>
              </a:solidFill>
            </a:endParaRPr>
          </a:p>
        </p:txBody>
      </p:sp>
      <p:pic>
        <p:nvPicPr>
          <p:cNvPr id="5" name="Picture 2">
            <a:extLst>
              <a:ext uri="{FF2B5EF4-FFF2-40B4-BE49-F238E27FC236}">
                <a16:creationId xmlns:a16="http://schemas.microsoft.com/office/drawing/2014/main" id="{FE7A38AC-6F06-E98E-5E9F-07FE66B37F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372" y="753679"/>
            <a:ext cx="7457443" cy="30702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2656A30-3FC4-A10A-77C2-C423587D749B}"/>
              </a:ext>
            </a:extLst>
          </p:cNvPr>
          <p:cNvSpPr/>
          <p:nvPr/>
        </p:nvSpPr>
        <p:spPr>
          <a:xfrm>
            <a:off x="8446689" y="4556591"/>
            <a:ext cx="2999757" cy="1052546"/>
          </a:xfrm>
          <a:prstGeom prst="rect">
            <a:avLst/>
          </a:prstGeom>
          <a:solidFill>
            <a:srgbClr val="C0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Noen organisasjoner har blitt rammet flere ganger</a:t>
            </a:r>
            <a:endParaRPr lang="en-US" b="1">
              <a:solidFill>
                <a:schemeClr val="bg1"/>
              </a:solidFill>
            </a:endParaRPr>
          </a:p>
        </p:txBody>
      </p:sp>
      <p:sp>
        <p:nvSpPr>
          <p:cNvPr id="9" name="TextBox 8">
            <a:extLst>
              <a:ext uri="{FF2B5EF4-FFF2-40B4-BE49-F238E27FC236}">
                <a16:creationId xmlns:a16="http://schemas.microsoft.com/office/drawing/2014/main" id="{DA36C31B-B23E-9772-9EDC-BC5AE8DEE199}"/>
              </a:ext>
            </a:extLst>
          </p:cNvPr>
          <p:cNvSpPr txBox="1"/>
          <p:nvPr/>
        </p:nvSpPr>
        <p:spPr>
          <a:xfrm>
            <a:off x="107576" y="6467962"/>
            <a:ext cx="7705164" cy="261610"/>
          </a:xfrm>
          <a:prstGeom prst="rect">
            <a:avLst/>
          </a:prstGeom>
          <a:noFill/>
        </p:spPr>
        <p:txBody>
          <a:bodyPr wrap="square">
            <a:spAutoFit/>
          </a:bodyPr>
          <a:lstStyle/>
          <a:p>
            <a:r>
              <a:rPr lang="en-US" sz="1100">
                <a:hlinkClick r:id="rId3"/>
              </a:rPr>
              <a:t>*Sophos State of Ransomware 2022</a:t>
            </a:r>
            <a:endParaRPr lang="en-US" sz="1100"/>
          </a:p>
        </p:txBody>
      </p:sp>
      <p:pic>
        <p:nvPicPr>
          <p:cNvPr id="2050" name="Picture 2" descr="Image">
            <a:extLst>
              <a:ext uri="{FF2B5EF4-FFF2-40B4-BE49-F238E27FC236}">
                <a16:creationId xmlns:a16="http://schemas.microsoft.com/office/drawing/2014/main" id="{ABE38C73-A5EE-B673-5678-C50FB2685E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08" y="897074"/>
            <a:ext cx="8246240" cy="4808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9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CBD2949D-0099-8842-DB8E-2AA38556378B}"/>
              </a:ext>
            </a:extLst>
          </p:cNvPr>
          <p:cNvSpPr>
            <a:spLocks noGrp="1"/>
          </p:cNvSpPr>
          <p:nvPr>
            <p:ph type="ctrTitle"/>
          </p:nvPr>
        </p:nvSpPr>
        <p:spPr/>
        <p:txBody>
          <a:bodyPr/>
          <a:lstStyle/>
          <a:p>
            <a:r>
              <a:rPr lang="nb-NO" sz="4000" dirty="0">
                <a:solidFill>
                  <a:schemeClr val="tx1">
                    <a:lumMod val="50000"/>
                  </a:schemeClr>
                </a:solidFill>
              </a:rPr>
              <a:t>Tekniske tiltak for å redusere risikoen</a:t>
            </a:r>
            <a:endParaRPr lang="nb-NO" dirty="0"/>
          </a:p>
        </p:txBody>
      </p:sp>
    </p:spTree>
    <p:extLst>
      <p:ext uri="{BB962C8B-B14F-4D97-AF65-F5344CB8AC3E}">
        <p14:creationId xmlns:p14="http://schemas.microsoft.com/office/powerpoint/2010/main" val="327712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5208-9032-4671-BE82-867B336955A5}"/>
              </a:ext>
            </a:extLst>
          </p:cNvPr>
          <p:cNvSpPr>
            <a:spLocks noGrp="1"/>
          </p:cNvSpPr>
          <p:nvPr>
            <p:ph type="title"/>
          </p:nvPr>
        </p:nvSpPr>
        <p:spPr/>
        <p:txBody>
          <a:bodyPr/>
          <a:lstStyle/>
          <a:p>
            <a:r>
              <a:rPr lang="nb-NO">
                <a:latin typeface="+mn-lt"/>
                <a:cs typeface="Segoe UI Semibold" panose="020B0702040204020203" pitchFamily="34" charset="0"/>
              </a:rPr>
              <a:t>Endepunkt</a:t>
            </a:r>
            <a:endParaRPr lang="en-US">
              <a:latin typeface="+mn-lt"/>
              <a:cs typeface="Segoe UI Semibold" panose="020B0702040204020203" pitchFamily="34" charset="0"/>
            </a:endParaRPr>
          </a:p>
        </p:txBody>
      </p:sp>
      <p:sp>
        <p:nvSpPr>
          <p:cNvPr id="11" name="Content Placeholder 2">
            <a:extLst>
              <a:ext uri="{FF2B5EF4-FFF2-40B4-BE49-F238E27FC236}">
                <a16:creationId xmlns:a16="http://schemas.microsoft.com/office/drawing/2014/main" id="{4C5EA0A6-12BE-4DA4-B31B-929A6829B37A}"/>
              </a:ext>
            </a:extLst>
          </p:cNvPr>
          <p:cNvSpPr>
            <a:spLocks noGrp="1"/>
          </p:cNvSpPr>
          <p:nvPr>
            <p:ph idx="1"/>
          </p:nvPr>
        </p:nvSpPr>
        <p:spPr>
          <a:xfrm>
            <a:off x="838200" y="1286380"/>
            <a:ext cx="10515600" cy="5351655"/>
          </a:xfrm>
        </p:spPr>
        <p:txBody>
          <a:bodyPr vert="horz" lIns="91440" tIns="45720" rIns="91440" bIns="45720" rtlCol="0" anchor="t">
            <a:normAutofit/>
          </a:bodyPr>
          <a:lstStyle/>
          <a:p>
            <a:r>
              <a:rPr lang="nb-NO" b="1" dirty="0">
                <a:cs typeface="Segoe UI Semibold" panose="020B0702040204020203" pitchFamily="34" charset="0"/>
              </a:rPr>
              <a:t>Attack Surface Reduction</a:t>
            </a:r>
            <a:r>
              <a:rPr lang="nb-NO" dirty="0">
                <a:cs typeface="Segoe UI Semibold" panose="020B0702040204020203" pitchFamily="34" charset="0"/>
              </a:rPr>
              <a:t> </a:t>
            </a:r>
            <a:r>
              <a:rPr lang="nb-NO" sz="1600" b="1" dirty="0">
                <a:hlinkClick r:id="rId2"/>
              </a:rPr>
              <a:t>https://bit.ly/sikkerasr</a:t>
            </a:r>
            <a:endParaRPr lang="nb-NO" sz="1600" b="1" dirty="0"/>
          </a:p>
          <a:p>
            <a:pPr lvl="1"/>
            <a:r>
              <a:rPr lang="nb-NO" sz="1600" dirty="0">
                <a:cs typeface="Segoe UI Semibold" panose="020B0702040204020203" pitchFamily="34" charset="0"/>
              </a:rPr>
              <a:t>Office spawning Child Processes</a:t>
            </a:r>
          </a:p>
          <a:p>
            <a:r>
              <a:rPr lang="nb-NO" b="1" dirty="0">
                <a:cs typeface="Segoe UI Semibold" panose="020B0702040204020203" pitchFamily="34" charset="0"/>
              </a:rPr>
              <a:t>Credential Guard &amp; Application Guard</a:t>
            </a:r>
          </a:p>
          <a:p>
            <a:r>
              <a:rPr lang="nb-NO" b="1" dirty="0">
                <a:cs typeface="Segoe UI Semibold" panose="020B0702040204020203" pitchFamily="34" charset="0"/>
              </a:rPr>
              <a:t>Windows Update For Business + (PatchmyPC)</a:t>
            </a:r>
          </a:p>
          <a:p>
            <a:pPr lvl="1"/>
            <a:r>
              <a:rPr lang="nb-NO" sz="1600" dirty="0">
                <a:cs typeface="Segoe UI Semibold" panose="020B0702040204020203" pitchFamily="34" charset="0"/>
              </a:rPr>
              <a:t>Autopatch</a:t>
            </a:r>
          </a:p>
          <a:p>
            <a:r>
              <a:rPr lang="nb-NO" b="1" dirty="0">
                <a:cs typeface="Segoe UI Semibold" panose="020B0702040204020203" pitchFamily="34" charset="0"/>
              </a:rPr>
              <a:t>Third-Party vulnerability Management </a:t>
            </a:r>
          </a:p>
          <a:p>
            <a:pPr lvl="1"/>
            <a:r>
              <a:rPr lang="nb-NO" sz="1600" dirty="0">
                <a:cs typeface="Segoe UI Semibold" panose="020B0702040204020203" pitchFamily="34" charset="0"/>
              </a:rPr>
              <a:t>Ha oversikt over sårbarheter knyttet til 3.parts applikasjoner</a:t>
            </a:r>
          </a:p>
          <a:p>
            <a:r>
              <a:rPr lang="nb-NO" b="1" dirty="0">
                <a:cs typeface="Segoe UI Semibold" panose="020B0702040204020203" pitchFamily="34" charset="0"/>
              </a:rPr>
              <a:t>Nettleser oppdateringer med Extension administrasjon</a:t>
            </a:r>
          </a:p>
          <a:p>
            <a:pPr lvl="1"/>
            <a:r>
              <a:rPr lang="nb-NO" sz="1600" dirty="0">
                <a:cs typeface="Segoe UI Semibold" panose="020B0702040204020203" pitchFamily="34" charset="0"/>
              </a:rPr>
              <a:t>Forsikre seg om at nettlesere restartes etter oppdateringer</a:t>
            </a:r>
          </a:p>
          <a:p>
            <a:r>
              <a:rPr lang="nb-NO" b="1" dirty="0">
                <a:cs typeface="Segoe UI Semibold" panose="020B0702040204020203" pitchFamily="34" charset="0"/>
              </a:rPr>
              <a:t>LAPS (Local Administrator Password Solution)</a:t>
            </a:r>
          </a:p>
          <a:p>
            <a:pPr lvl="1"/>
            <a:r>
              <a:rPr lang="nb-NO" sz="1600" dirty="0">
                <a:cs typeface="Segoe UI Semibold" panose="020B0702040204020203" pitchFamily="34" charset="0"/>
              </a:rPr>
              <a:t>Active Directory og Azure AD Community utgave</a:t>
            </a:r>
          </a:p>
          <a:p>
            <a:r>
              <a:rPr lang="nb-NO" b="1" dirty="0">
                <a:cs typeface="Segoe UI Semibold" panose="020B0702040204020203" pitchFamily="34" charset="0"/>
              </a:rPr>
              <a:t>«Sikker» DNS (f.eks Cisco eller Cloudflare)</a:t>
            </a:r>
          </a:p>
          <a:p>
            <a:pPr lvl="1"/>
            <a:r>
              <a:rPr lang="nb-NO" sz="1600" dirty="0">
                <a:cs typeface="Segoe UI Semibold" panose="020B0702040204020203" pitchFamily="34" charset="0"/>
              </a:rPr>
              <a:t>1.1.1.2 (No Malware DNS lookup by Cloudflare)</a:t>
            </a:r>
          </a:p>
          <a:p>
            <a:r>
              <a:rPr lang="nb-NO" sz="1800" b="1" dirty="0">
                <a:cs typeface="Segoe UI Semibold" panose="020B0702040204020203" pitchFamily="34" charset="0"/>
              </a:rPr>
              <a:t>Konfigurere standard file assosiasjoner </a:t>
            </a:r>
          </a:p>
          <a:p>
            <a:pPr lvl="1"/>
            <a:r>
              <a:rPr lang="nb-NO" sz="1400" dirty="0">
                <a:cs typeface="Segoe UI Semibold" panose="020B0702040204020203" pitchFamily="34" charset="0"/>
              </a:rPr>
              <a:t>HTA/JS/BAT/JSC/SCT/VBS/WSF/ISO</a:t>
            </a:r>
          </a:p>
          <a:p>
            <a:pPr marL="0" indent="0">
              <a:buNone/>
            </a:pPr>
            <a:endParaRPr lang="nb-NO" sz="2000" dirty="0">
              <a:cs typeface="Segoe UI Semibold" panose="020B0702040204020203" pitchFamily="34" charset="0"/>
            </a:endParaRPr>
          </a:p>
          <a:p>
            <a:endParaRPr lang="nb-NO" sz="2000" dirty="0">
              <a:cs typeface="Segoe UI Semibold" panose="020B0702040204020203" pitchFamily="34" charset="0"/>
            </a:endParaRPr>
          </a:p>
          <a:p>
            <a:endParaRPr lang="nb-NO" sz="2000" dirty="0">
              <a:cs typeface="Segoe UI Semibold" panose="020B0702040204020203" pitchFamily="34" charset="0"/>
            </a:endParaRPr>
          </a:p>
        </p:txBody>
      </p:sp>
      <p:pic>
        <p:nvPicPr>
          <p:cNvPr id="4" name="Picture 3">
            <a:extLst>
              <a:ext uri="{FF2B5EF4-FFF2-40B4-BE49-F238E27FC236}">
                <a16:creationId xmlns:a16="http://schemas.microsoft.com/office/drawing/2014/main" id="{0EB0DB3B-1B00-400C-9865-A73E2FB965FC}"/>
              </a:ext>
            </a:extLst>
          </p:cNvPr>
          <p:cNvPicPr>
            <a:picLocks noChangeAspect="1"/>
          </p:cNvPicPr>
          <p:nvPr/>
        </p:nvPicPr>
        <p:blipFill>
          <a:blip r:embed="rId3"/>
          <a:stretch>
            <a:fillRect/>
          </a:stretch>
        </p:blipFill>
        <p:spPr>
          <a:xfrm>
            <a:off x="7627461" y="948687"/>
            <a:ext cx="4209025" cy="3429576"/>
          </a:xfrm>
          <a:prstGeom prst="rect">
            <a:avLst/>
          </a:prstGeom>
        </p:spPr>
      </p:pic>
      <p:pic>
        <p:nvPicPr>
          <p:cNvPr id="1026" name="Picture 2" descr="relaunch to update Chrome">
            <a:extLst>
              <a:ext uri="{FF2B5EF4-FFF2-40B4-BE49-F238E27FC236}">
                <a16:creationId xmlns:a16="http://schemas.microsoft.com/office/drawing/2014/main" id="{6D817C35-04F1-5F32-7A4E-33C22416A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109" y="4527729"/>
            <a:ext cx="3940747" cy="175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174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5208-9032-4671-BE82-867B336955A5}"/>
              </a:ext>
            </a:extLst>
          </p:cNvPr>
          <p:cNvSpPr>
            <a:spLocks noGrp="1"/>
          </p:cNvSpPr>
          <p:nvPr>
            <p:ph type="title"/>
          </p:nvPr>
        </p:nvSpPr>
        <p:spPr/>
        <p:txBody>
          <a:bodyPr/>
          <a:lstStyle/>
          <a:p>
            <a:r>
              <a:rPr lang="nb-NO">
                <a:latin typeface="+mn-lt"/>
                <a:cs typeface="Segoe UI Semibold" panose="020B0702040204020203" pitchFamily="34" charset="0"/>
              </a:rPr>
              <a:t>Endepunkt</a:t>
            </a:r>
            <a:endParaRPr lang="en-US">
              <a:latin typeface="+mn-lt"/>
              <a:cs typeface="Segoe UI Semibold" panose="020B0702040204020203" pitchFamily="34" charset="0"/>
            </a:endParaRPr>
          </a:p>
        </p:txBody>
      </p:sp>
      <p:sp>
        <p:nvSpPr>
          <p:cNvPr id="11" name="Content Placeholder 2">
            <a:extLst>
              <a:ext uri="{FF2B5EF4-FFF2-40B4-BE49-F238E27FC236}">
                <a16:creationId xmlns:a16="http://schemas.microsoft.com/office/drawing/2014/main" id="{4C5EA0A6-12BE-4DA4-B31B-929A6829B37A}"/>
              </a:ext>
            </a:extLst>
          </p:cNvPr>
          <p:cNvSpPr>
            <a:spLocks noGrp="1"/>
          </p:cNvSpPr>
          <p:nvPr>
            <p:ph idx="1"/>
          </p:nvPr>
        </p:nvSpPr>
        <p:spPr>
          <a:xfrm>
            <a:off x="838200" y="1286380"/>
            <a:ext cx="10515600" cy="5351655"/>
          </a:xfrm>
        </p:spPr>
        <p:txBody>
          <a:bodyPr vert="horz" lIns="91440" tIns="45720" rIns="91440" bIns="45720" rtlCol="0" anchor="t">
            <a:normAutofit/>
          </a:bodyPr>
          <a:lstStyle/>
          <a:p>
            <a:r>
              <a:rPr lang="nb-NO" sz="1800" b="1" dirty="0">
                <a:cs typeface="Segoe UI Semibold" panose="020B0702040204020203" pitchFamily="34" charset="0"/>
              </a:rPr>
              <a:t>Deaktiver Offices Macros</a:t>
            </a:r>
          </a:p>
          <a:p>
            <a:pPr lvl="1"/>
            <a:r>
              <a:rPr lang="nb-NO" sz="1600" dirty="0">
                <a:cs typeface="Segoe UI Semibold" panose="020B0702040204020203" pitchFamily="34" charset="0"/>
              </a:rPr>
              <a:t>Deaktivert som standard med siste versjon</a:t>
            </a:r>
          </a:p>
          <a:p>
            <a:pPr lvl="1"/>
            <a:r>
              <a:rPr lang="nb-NO" sz="1600" dirty="0">
                <a:cs typeface="Segoe UI Semibold" panose="020B0702040204020203" pitchFamily="34" charset="0"/>
              </a:rPr>
              <a:t>Eventuelt Application Guard</a:t>
            </a:r>
          </a:p>
          <a:p>
            <a:r>
              <a:rPr lang="nb-NO" sz="1800" b="1" dirty="0">
                <a:cs typeface="Segoe UI Semibold" panose="020B0702040204020203" pitchFamily="34" charset="0"/>
              </a:rPr>
              <a:t>Unngå bruk av Lokal Admin </a:t>
            </a:r>
            <a:endParaRPr lang="nb-NO" b="1" dirty="0">
              <a:cs typeface="Segoe UI Semibold" panose="020B0702040204020203" pitchFamily="34" charset="0"/>
            </a:endParaRPr>
          </a:p>
          <a:p>
            <a:pPr lvl="1"/>
            <a:r>
              <a:rPr lang="nb-NO" sz="1600" dirty="0">
                <a:cs typeface="Segoe UI Semibold" panose="020B0702040204020203" pitchFamily="34" charset="0"/>
              </a:rPr>
              <a:t>Eks: bruk av MakeMeAdmin hvor nødvendig</a:t>
            </a:r>
          </a:p>
          <a:p>
            <a:r>
              <a:rPr lang="nb-NO" sz="1800" b="1" dirty="0">
                <a:cs typeface="Segoe UI Semibold" panose="020B0702040204020203" pitchFamily="34" charset="0"/>
              </a:rPr>
              <a:t>Deaktiver eldre versjoner av SMB protokollen</a:t>
            </a:r>
          </a:p>
          <a:p>
            <a:r>
              <a:rPr lang="nb-NO" sz="1800" b="1" dirty="0">
                <a:cs typeface="Segoe UI Semibold" panose="020B0702040204020203" pitchFamily="34" charset="0"/>
              </a:rPr>
              <a:t>Aktiver SMB Signering</a:t>
            </a:r>
          </a:p>
          <a:p>
            <a:r>
              <a:rPr lang="nb-NO" b="1" dirty="0">
                <a:cs typeface="Segoe UI Semibold" panose="020B0702040204020203" pitchFamily="34" charset="0"/>
              </a:rPr>
              <a:t>Sikkerhetsoppdateringer av OS / Office / Nettleser</a:t>
            </a:r>
          </a:p>
          <a:p>
            <a:pPr lvl="1"/>
            <a:r>
              <a:rPr lang="nb-NO" sz="1400" dirty="0">
                <a:cs typeface="Segoe UI Semibold" panose="020B0702040204020203" pitchFamily="34" charset="0"/>
              </a:rPr>
              <a:t>Whitelisting av eventuelt extensions til Nettleser</a:t>
            </a:r>
          </a:p>
          <a:p>
            <a:r>
              <a:rPr lang="nb-NO" sz="1800" b="1" dirty="0">
                <a:cs typeface="Segoe UI Semibold" panose="020B0702040204020203" pitchFamily="34" charset="0"/>
              </a:rPr>
              <a:t>Sysmon for process overvåkning (og blokkering!)</a:t>
            </a:r>
          </a:p>
          <a:p>
            <a:pPr lvl="1"/>
            <a:r>
              <a:rPr lang="nb-NO" sz="1400" dirty="0">
                <a:cs typeface="Segoe UI Semibold" panose="020B0702040204020203" pitchFamily="34" charset="0"/>
              </a:rPr>
              <a:t>Lolbins (Living of the land Binaries)</a:t>
            </a:r>
            <a:endParaRPr lang="nb-NO" dirty="0">
              <a:cs typeface="Segoe UI Semibold" panose="020B0702040204020203" pitchFamily="34" charset="0"/>
            </a:endParaRPr>
          </a:p>
          <a:p>
            <a:pPr lvl="1"/>
            <a:r>
              <a:rPr lang="en-US" sz="1400" dirty="0" err="1">
                <a:cs typeface="Segoe UI Semibold" panose="020B0702040204020203" pitchFamily="34" charset="0"/>
              </a:rPr>
              <a:t>Mimikatz</a:t>
            </a:r>
            <a:r>
              <a:rPr lang="en-US" sz="1400" dirty="0">
                <a:cs typeface="Segoe UI Semibold" panose="020B0702040204020203" pitchFamily="34" charset="0"/>
              </a:rPr>
              <a:t>, </a:t>
            </a:r>
            <a:r>
              <a:rPr lang="en-US" sz="1400" dirty="0" err="1">
                <a:cs typeface="Segoe UI Semibold" panose="020B0702040204020203" pitchFamily="34" charset="0"/>
              </a:rPr>
              <a:t>Procdump</a:t>
            </a:r>
            <a:r>
              <a:rPr lang="en-US" sz="1400" dirty="0">
                <a:cs typeface="Segoe UI Semibold" panose="020B0702040204020203" pitchFamily="34" charset="0"/>
              </a:rPr>
              <a:t>, Bloodhound, PSEXEC, </a:t>
            </a:r>
            <a:r>
              <a:rPr lang="en-US" sz="1400" dirty="0" err="1">
                <a:cs typeface="Segoe UI Semibold" panose="020B0702040204020203" pitchFamily="34" charset="0"/>
              </a:rPr>
              <a:t>AnyDesk</a:t>
            </a:r>
            <a:r>
              <a:rPr lang="en-US" sz="1400" dirty="0">
                <a:cs typeface="Segoe UI Semibold" panose="020B0702040204020203" pitchFamily="34" charset="0"/>
              </a:rPr>
              <a:t>, TeamViewer)</a:t>
            </a:r>
          </a:p>
          <a:p>
            <a:pPr lvl="1"/>
            <a:r>
              <a:rPr lang="en-US" sz="1400" dirty="0" err="1">
                <a:cs typeface="Segoe UI Semibold" panose="020B0702040204020203" pitchFamily="34" charset="0"/>
              </a:rPr>
              <a:t>Samle</a:t>
            </a:r>
            <a:r>
              <a:rPr lang="en-US" sz="1400" dirty="0">
                <a:cs typeface="Segoe UI Semibold" panose="020B0702040204020203" pitchFamily="34" charset="0"/>
              </a:rPr>
              <a:t> inn Sysmon logger </a:t>
            </a:r>
            <a:r>
              <a:rPr lang="en-US" sz="1400" dirty="0" err="1">
                <a:cs typeface="Segoe UI Semibold" panose="020B0702040204020203" pitchFamily="34" charset="0"/>
              </a:rPr>
              <a:t>sentralt</a:t>
            </a:r>
            <a:r>
              <a:rPr lang="en-US" sz="1400" dirty="0">
                <a:cs typeface="Segoe UI Semibold" panose="020B0702040204020203" pitchFamily="34" charset="0"/>
              </a:rPr>
              <a:t> </a:t>
            </a:r>
            <a:r>
              <a:rPr lang="en-US" sz="1050" b="1" i="0" dirty="0">
                <a:solidFill>
                  <a:schemeClr val="bg1"/>
                </a:solidFill>
                <a:effectLst/>
              </a:rPr>
              <a:t>Applications and Services Logs -&gt; Microsoft -&gt; Windows -&gt; Sysmon -&gt; Operational</a:t>
            </a:r>
            <a:endParaRPr lang="en-US" sz="1100" dirty="0">
              <a:solidFill>
                <a:schemeClr val="bg1"/>
              </a:solidFill>
              <a:cs typeface="Segoe UI Semibold" panose="020B0702040204020203" pitchFamily="34" charset="0"/>
            </a:endParaRPr>
          </a:p>
          <a:p>
            <a:r>
              <a:rPr lang="nb-NO" sz="1800" b="1" dirty="0">
                <a:cs typeface="Segoe UI Semibold" panose="020B0702040204020203" pitchFamily="34" charset="0"/>
              </a:rPr>
              <a:t>Helst et godt Antivirus og EDR produkt innstallert</a:t>
            </a:r>
          </a:p>
          <a:p>
            <a:pPr lvl="1"/>
            <a:r>
              <a:rPr lang="nb-NO" sz="1400" dirty="0"/>
              <a:t>AV Comparatives test for 2022 </a:t>
            </a:r>
            <a:r>
              <a:rPr lang="nb-NO" sz="1400" b="1" dirty="0">
                <a:hlinkClick r:id="rId2"/>
              </a:rPr>
              <a:t>https://bit.ly/antivirustesting</a:t>
            </a:r>
            <a:endParaRPr lang="nb-NO" sz="1400" b="1" dirty="0"/>
          </a:p>
          <a:p>
            <a:pPr lvl="1"/>
            <a:endParaRPr lang="nb-NO" sz="1400" dirty="0">
              <a:cs typeface="Segoe UI Semibold" panose="020B0702040204020203" pitchFamily="34" charset="0"/>
            </a:endParaRPr>
          </a:p>
          <a:p>
            <a:endParaRPr lang="nb-NO" sz="2000" dirty="0">
              <a:cs typeface="Segoe UI Semibold" panose="020B0702040204020203" pitchFamily="34" charset="0"/>
            </a:endParaRPr>
          </a:p>
          <a:p>
            <a:pPr lvl="1"/>
            <a:endParaRPr lang="nb-NO" sz="1600" dirty="0">
              <a:cs typeface="Segoe UI Semibold" panose="020B0702040204020203" pitchFamily="34" charset="0"/>
            </a:endParaRPr>
          </a:p>
        </p:txBody>
      </p:sp>
      <p:pic>
        <p:nvPicPr>
          <p:cNvPr id="4" name="Picture 5">
            <a:extLst>
              <a:ext uri="{FF2B5EF4-FFF2-40B4-BE49-F238E27FC236}">
                <a16:creationId xmlns:a16="http://schemas.microsoft.com/office/drawing/2014/main" id="{EADB3CEF-8233-41EC-81AB-79BB1826397C}"/>
              </a:ext>
            </a:extLst>
          </p:cNvPr>
          <p:cNvPicPr>
            <a:picLocks noChangeAspect="1"/>
          </p:cNvPicPr>
          <p:nvPr/>
        </p:nvPicPr>
        <p:blipFill>
          <a:blip r:embed="rId3"/>
          <a:stretch>
            <a:fillRect/>
          </a:stretch>
        </p:blipFill>
        <p:spPr>
          <a:xfrm>
            <a:off x="6269656" y="1286380"/>
            <a:ext cx="4868985" cy="756347"/>
          </a:xfrm>
          <a:prstGeom prst="rect">
            <a:avLst/>
          </a:prstGeom>
        </p:spPr>
      </p:pic>
      <p:pic>
        <p:nvPicPr>
          <p:cNvPr id="3074" name="Picture 2" descr="Make Me Admin UI">
            <a:extLst>
              <a:ext uri="{FF2B5EF4-FFF2-40B4-BE49-F238E27FC236}">
                <a16:creationId xmlns:a16="http://schemas.microsoft.com/office/drawing/2014/main" id="{134A5D6D-624C-4305-8F8B-AAD3FB927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948" y="4768535"/>
            <a:ext cx="2007797" cy="13503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2FC14FB-304D-4EE7-B644-E1B5AEA8EA2F}"/>
              </a:ext>
            </a:extLst>
          </p:cNvPr>
          <p:cNvPicPr>
            <a:picLocks noChangeAspect="1"/>
          </p:cNvPicPr>
          <p:nvPr/>
        </p:nvPicPr>
        <p:blipFill>
          <a:blip r:embed="rId5"/>
          <a:stretch>
            <a:fillRect/>
          </a:stretch>
        </p:blipFill>
        <p:spPr>
          <a:xfrm>
            <a:off x="7844527" y="2226006"/>
            <a:ext cx="3410961" cy="2391226"/>
          </a:xfrm>
          <a:prstGeom prst="rect">
            <a:avLst/>
          </a:prstGeom>
        </p:spPr>
      </p:pic>
    </p:spTree>
    <p:extLst>
      <p:ext uri="{BB962C8B-B14F-4D97-AF65-F5344CB8AC3E}">
        <p14:creationId xmlns:p14="http://schemas.microsoft.com/office/powerpoint/2010/main" val="2993561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5208-9032-4671-BE82-867B336955A5}"/>
              </a:ext>
            </a:extLst>
          </p:cNvPr>
          <p:cNvSpPr>
            <a:spLocks noGrp="1"/>
          </p:cNvSpPr>
          <p:nvPr>
            <p:ph type="title"/>
          </p:nvPr>
        </p:nvSpPr>
        <p:spPr/>
        <p:txBody>
          <a:bodyPr/>
          <a:lstStyle/>
          <a:p>
            <a:r>
              <a:rPr lang="nb-NO">
                <a:latin typeface="+mn-lt"/>
                <a:cs typeface="Segoe UI Semibold" panose="020B0702040204020203" pitchFamily="34" charset="0"/>
              </a:rPr>
              <a:t>Identitet</a:t>
            </a:r>
            <a:endParaRPr lang="en-US">
              <a:latin typeface="+mn-lt"/>
              <a:cs typeface="Segoe UI Semibold" panose="020B0702040204020203" pitchFamily="34" charset="0"/>
            </a:endParaRPr>
          </a:p>
        </p:txBody>
      </p:sp>
      <p:sp>
        <p:nvSpPr>
          <p:cNvPr id="11" name="Content Placeholder 2">
            <a:extLst>
              <a:ext uri="{FF2B5EF4-FFF2-40B4-BE49-F238E27FC236}">
                <a16:creationId xmlns:a16="http://schemas.microsoft.com/office/drawing/2014/main" id="{4C5EA0A6-12BE-4DA4-B31B-929A6829B37A}"/>
              </a:ext>
            </a:extLst>
          </p:cNvPr>
          <p:cNvSpPr>
            <a:spLocks noGrp="1"/>
          </p:cNvSpPr>
          <p:nvPr>
            <p:ph idx="1"/>
          </p:nvPr>
        </p:nvSpPr>
        <p:spPr>
          <a:xfrm>
            <a:off x="838200" y="1286380"/>
            <a:ext cx="10515600" cy="5351655"/>
          </a:xfrm>
        </p:spPr>
        <p:txBody>
          <a:bodyPr vert="horz" lIns="91440" tIns="45720" rIns="91440" bIns="45720" rtlCol="0" anchor="t">
            <a:normAutofit/>
          </a:bodyPr>
          <a:lstStyle/>
          <a:p>
            <a:r>
              <a:rPr lang="nb-NO" b="1" dirty="0">
                <a:cs typeface="Segoe UI Semibold" panose="020B0702040204020203" pitchFamily="34" charset="0"/>
              </a:rPr>
              <a:t>FIDO (Passwordless sign-in)</a:t>
            </a:r>
          </a:p>
          <a:p>
            <a:pPr lvl="1"/>
            <a:r>
              <a:rPr lang="nb-NO" sz="1600" dirty="0">
                <a:cs typeface="Segoe UI Semibold" panose="020B0702040204020203" pitchFamily="34" charset="0"/>
              </a:rPr>
              <a:t>Kan også benyttes lokalt</a:t>
            </a:r>
          </a:p>
          <a:p>
            <a:pPr lvl="1"/>
            <a:r>
              <a:rPr lang="nb-NO" sz="1600" dirty="0">
                <a:cs typeface="Segoe UI Semibold" panose="020B0702040204020203" pitchFamily="34" charset="0"/>
              </a:rPr>
              <a:t>Blokker Legacy Autentisering (Automatisk 1 Oktober 2022)</a:t>
            </a:r>
          </a:p>
          <a:p>
            <a:r>
              <a:rPr lang="nb-NO" b="1" dirty="0">
                <a:cs typeface="Segoe UI Semibold" panose="020B0702040204020203" pitchFamily="34" charset="0"/>
              </a:rPr>
              <a:t>Password Policy i Azure AD / Active Directory</a:t>
            </a:r>
          </a:p>
          <a:p>
            <a:r>
              <a:rPr lang="nb-NO" b="1" dirty="0">
                <a:cs typeface="Segoe UI Semibold" panose="020B0702040204020203" pitchFamily="34" charset="0"/>
              </a:rPr>
              <a:t>MFA overalt (Helst Azure AD)</a:t>
            </a:r>
          </a:p>
          <a:p>
            <a:pPr lvl="1"/>
            <a:r>
              <a:rPr lang="nb-NO" sz="1600" dirty="0">
                <a:cs typeface="Segoe UI Semibold" panose="020B0702040204020203" pitchFamily="34" charset="0"/>
              </a:rPr>
              <a:t>NPS Extension med MFA </a:t>
            </a:r>
          </a:p>
          <a:p>
            <a:r>
              <a:rPr lang="nb-NO" b="1" dirty="0">
                <a:cs typeface="Segoe UI Semibold" panose="020B0702040204020203" pitchFamily="34" charset="0"/>
              </a:rPr>
              <a:t>Banned Passwords</a:t>
            </a:r>
          </a:p>
          <a:p>
            <a:pPr lvl="1"/>
            <a:r>
              <a:rPr lang="nb-NO" sz="1600" dirty="0">
                <a:cs typeface="Segoe UI Semibold" panose="020B0702040204020203" pitchFamily="34" charset="0"/>
              </a:rPr>
              <a:t>Unngå bruk av svake passord </a:t>
            </a:r>
          </a:p>
          <a:p>
            <a:r>
              <a:rPr lang="nb-NO" b="1" dirty="0">
                <a:cs typeface="Segoe UI Semibold" panose="020B0702040204020203" pitchFamily="34" charset="0"/>
              </a:rPr>
              <a:t>Identity Governance</a:t>
            </a:r>
          </a:p>
          <a:p>
            <a:pPr lvl="1"/>
            <a:r>
              <a:rPr lang="nb-NO" sz="1600" dirty="0">
                <a:cs typeface="Segoe UI Semibold" panose="020B0702040204020203" pitchFamily="34" charset="0"/>
              </a:rPr>
              <a:t>Access Packages with Entitlement Manager (Azure AD / Teams / SharePoint )</a:t>
            </a:r>
          </a:p>
          <a:p>
            <a:pPr lvl="1"/>
            <a:r>
              <a:rPr lang="nb-NO" sz="1600" dirty="0">
                <a:cs typeface="Segoe UI Semibold" panose="020B0702040204020203" pitchFamily="34" charset="0"/>
              </a:rPr>
              <a:t>Privileged Identity Management</a:t>
            </a:r>
          </a:p>
          <a:p>
            <a:pPr lvl="1"/>
            <a:r>
              <a:rPr lang="nb-NO" sz="1600" dirty="0">
                <a:cs typeface="Segoe UI Semibold" panose="020B0702040204020203" pitchFamily="34" charset="0"/>
              </a:rPr>
              <a:t>Access Review</a:t>
            </a:r>
          </a:p>
          <a:p>
            <a:r>
              <a:rPr lang="nb-NO" b="1" dirty="0">
                <a:cs typeface="Segoe UI Semibold" panose="020B0702040204020203" pitchFamily="34" charset="0"/>
              </a:rPr>
              <a:t>Azure AD Smart lockout</a:t>
            </a:r>
          </a:p>
          <a:p>
            <a:pPr lvl="1"/>
            <a:r>
              <a:rPr lang="nb-NO" sz="1600" dirty="0">
                <a:cs typeface="Segoe UI Semibold" panose="020B0702040204020203" pitchFamily="34" charset="0"/>
              </a:rPr>
              <a:t>Default 10 attempts (60 seconds lockout)</a:t>
            </a:r>
          </a:p>
          <a:p>
            <a:r>
              <a:rPr lang="nb-NO" b="1" dirty="0">
                <a:cs typeface="Segoe UI Semibold" panose="020B0702040204020203" pitchFamily="34" charset="0"/>
              </a:rPr>
              <a:t>Ikke ha Administrator kontoer i AD synket til sky</a:t>
            </a:r>
            <a:endParaRPr lang="nb-NO" dirty="0">
              <a:cs typeface="Segoe UI Semibold" panose="020B0702040204020203" pitchFamily="34" charset="0"/>
            </a:endParaRPr>
          </a:p>
          <a:p>
            <a:endParaRPr lang="nb-NO" sz="2000" dirty="0">
              <a:cs typeface="Segoe UI Semibold" panose="020B0702040204020203" pitchFamily="34" charset="0"/>
            </a:endParaRPr>
          </a:p>
        </p:txBody>
      </p:sp>
      <p:pic>
        <p:nvPicPr>
          <p:cNvPr id="3" name="Picture 2">
            <a:extLst>
              <a:ext uri="{FF2B5EF4-FFF2-40B4-BE49-F238E27FC236}">
                <a16:creationId xmlns:a16="http://schemas.microsoft.com/office/drawing/2014/main" id="{A88EFFA1-70A9-0108-04AB-6C30A4CAC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9074" y="1446598"/>
            <a:ext cx="3758635" cy="254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479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5208-9032-4671-BE82-867B336955A5}"/>
              </a:ext>
            </a:extLst>
          </p:cNvPr>
          <p:cNvSpPr>
            <a:spLocks noGrp="1"/>
          </p:cNvSpPr>
          <p:nvPr>
            <p:ph type="title"/>
          </p:nvPr>
        </p:nvSpPr>
        <p:spPr/>
        <p:txBody>
          <a:bodyPr/>
          <a:lstStyle/>
          <a:p>
            <a:r>
              <a:rPr lang="nb-NO" dirty="0">
                <a:latin typeface="+mn-lt"/>
                <a:cs typeface="Segoe UI Semibold" panose="020B0702040204020203" pitchFamily="34" charset="0"/>
              </a:rPr>
              <a:t>Infrastruktur</a:t>
            </a:r>
            <a:endParaRPr lang="en-US" dirty="0">
              <a:latin typeface="+mn-lt"/>
              <a:cs typeface="Segoe UI Semibold" panose="020B0702040204020203" pitchFamily="34" charset="0"/>
            </a:endParaRPr>
          </a:p>
        </p:txBody>
      </p:sp>
      <p:sp>
        <p:nvSpPr>
          <p:cNvPr id="11" name="Content Placeholder 2">
            <a:extLst>
              <a:ext uri="{FF2B5EF4-FFF2-40B4-BE49-F238E27FC236}">
                <a16:creationId xmlns:a16="http://schemas.microsoft.com/office/drawing/2014/main" id="{4C5EA0A6-12BE-4DA4-B31B-929A6829B37A}"/>
              </a:ext>
            </a:extLst>
          </p:cNvPr>
          <p:cNvSpPr>
            <a:spLocks noGrp="1"/>
          </p:cNvSpPr>
          <p:nvPr>
            <p:ph idx="1"/>
          </p:nvPr>
        </p:nvSpPr>
        <p:spPr>
          <a:xfrm>
            <a:off x="838200" y="1286380"/>
            <a:ext cx="10515600" cy="5351655"/>
          </a:xfrm>
        </p:spPr>
        <p:txBody>
          <a:bodyPr vert="horz" lIns="91440" tIns="45720" rIns="91440" bIns="45720" rtlCol="0" anchor="t">
            <a:normAutofit/>
          </a:bodyPr>
          <a:lstStyle/>
          <a:p>
            <a:r>
              <a:rPr lang="nb-NO" b="1" dirty="0">
                <a:cs typeface="Segoe UI Semibold" panose="020B0702040204020203" pitchFamily="34" charset="0"/>
              </a:rPr>
              <a:t>Ha tilstrekkelig logging av infrastruktur</a:t>
            </a:r>
          </a:p>
          <a:p>
            <a:pPr lvl="1"/>
            <a:r>
              <a:rPr lang="nb-NO" dirty="0">
                <a:cs typeface="Segoe UI Semibold" panose="020B0702040204020203" pitchFamily="34" charset="0"/>
              </a:rPr>
              <a:t>Anbefalinger fra Microsoft (</a:t>
            </a:r>
            <a:r>
              <a:rPr lang="en-US" dirty="0">
                <a:hlinkClick r:id="rId2"/>
              </a:rPr>
              <a:t>Audit Policy Recommendations | Microsoft Learn</a:t>
            </a:r>
            <a:r>
              <a:rPr lang="en-US" dirty="0"/>
              <a:t>)</a:t>
            </a:r>
            <a:endParaRPr lang="nb-NO" dirty="0">
              <a:cs typeface="Segoe UI Semibold" panose="020B0702040204020203" pitchFamily="34" charset="0"/>
            </a:endParaRPr>
          </a:p>
          <a:p>
            <a:pPr lvl="1"/>
            <a:r>
              <a:rPr lang="en-US" sz="1600" dirty="0">
                <a:cs typeface="Arial" panose="020B0604020202020204" pitchFamily="34" charset="0"/>
              </a:rPr>
              <a:t>Event ID 4625 (Failed logon), 4740 (account locked out) 4688, 4782</a:t>
            </a:r>
          </a:p>
          <a:p>
            <a:pPr lvl="1"/>
            <a:r>
              <a:rPr lang="en-US" sz="1600" dirty="0">
                <a:cs typeface="Arial" panose="020B0604020202020204" pitchFamily="34" charset="0"/>
              </a:rPr>
              <a:t>Event ID 1100, 104 or 1102 (Event Cleared)</a:t>
            </a:r>
            <a:endParaRPr lang="nb-NO" sz="1600" dirty="0">
              <a:cs typeface="Segoe UI Semibold" panose="020B0702040204020203" pitchFamily="34" charset="0"/>
            </a:endParaRPr>
          </a:p>
          <a:p>
            <a:r>
              <a:rPr lang="nb-NO" b="1" dirty="0">
                <a:cs typeface="Segoe UI Semibold" panose="020B0702040204020203" pitchFamily="34" charset="0"/>
              </a:rPr>
              <a:t>Windows Event Forwarding / Splunk / ELK eller Sentinel</a:t>
            </a:r>
          </a:p>
          <a:p>
            <a:r>
              <a:rPr lang="nb-NO" b="1" dirty="0">
                <a:cs typeface="Segoe UI Semibold" panose="020B0702040204020203" pitchFamily="34" charset="0"/>
              </a:rPr>
              <a:t>Ha MFA for alle tjenester</a:t>
            </a:r>
          </a:p>
          <a:p>
            <a:pPr lvl="1"/>
            <a:r>
              <a:rPr lang="nb-NO" sz="1600" dirty="0">
                <a:cs typeface="Segoe UI Semibold" panose="020B0702040204020203" pitchFamily="34" charset="0"/>
              </a:rPr>
              <a:t>Ulike betingelser som gjelder enten man sitter internt eller eksternt</a:t>
            </a:r>
          </a:p>
          <a:p>
            <a:pPr lvl="1"/>
            <a:r>
              <a:rPr lang="nb-NO" sz="1600" dirty="0">
                <a:cs typeface="Segoe UI Semibold" panose="020B0702040204020203" pitchFamily="34" charset="0"/>
              </a:rPr>
              <a:t>ADFS and banned IP address</a:t>
            </a:r>
          </a:p>
          <a:p>
            <a:pPr lvl="1"/>
            <a:r>
              <a:rPr lang="nb-NO" sz="1600" dirty="0">
                <a:cs typeface="Segoe UI Semibold" panose="020B0702040204020203" pitchFamily="34" charset="0"/>
              </a:rPr>
              <a:t>ADFS and Azure MFA</a:t>
            </a:r>
          </a:p>
          <a:p>
            <a:pPr lvl="1"/>
            <a:r>
              <a:rPr lang="nb-NO" sz="1600" dirty="0">
                <a:cs typeface="Segoe UI Semibold" panose="020B0702040204020203" pitchFamily="34" charset="0"/>
              </a:rPr>
              <a:t>NPS and Azure MFA extension (Radius)</a:t>
            </a:r>
          </a:p>
          <a:p>
            <a:pPr>
              <a:lnSpc>
                <a:spcPct val="150000"/>
              </a:lnSpc>
            </a:pPr>
            <a:r>
              <a:rPr lang="nb-NO" b="1" dirty="0">
                <a:cs typeface="Segoe UI Semibold" panose="020B0702040204020203" pitchFamily="34" charset="0"/>
              </a:rPr>
              <a:t>Ha en backup løsning som </a:t>
            </a:r>
          </a:p>
          <a:p>
            <a:pPr lvl="1"/>
            <a:r>
              <a:rPr lang="nb-NO" sz="1600" dirty="0">
                <a:cs typeface="Segoe UI Semibold" panose="020B0702040204020203" pitchFamily="34" charset="0"/>
              </a:rPr>
              <a:t>Støtter Immuable backup lagring</a:t>
            </a:r>
          </a:p>
          <a:p>
            <a:pPr lvl="1"/>
            <a:r>
              <a:rPr lang="nb-NO" sz="1600" dirty="0">
                <a:cs typeface="Segoe UI Semibold" panose="020B0702040204020203" pitchFamily="34" charset="0"/>
              </a:rPr>
              <a:t>Backup som ivaretar 3-2-1 reglen og med offsite backup</a:t>
            </a:r>
          </a:p>
          <a:p>
            <a:pPr lvl="1"/>
            <a:r>
              <a:rPr lang="nb-NO" sz="1600" dirty="0">
                <a:cs typeface="Segoe UI Semibold" panose="020B0702040204020203" pitchFamily="34" charset="0"/>
              </a:rPr>
              <a:t>Frakoblet Active Directory og virtualiseringslaget </a:t>
            </a:r>
          </a:p>
          <a:p>
            <a:pPr lvl="1"/>
            <a:r>
              <a:rPr lang="nb-NO" sz="1600" dirty="0">
                <a:cs typeface="Segoe UI Semibold" panose="020B0702040204020203" pitchFamily="34" charset="0"/>
              </a:rPr>
              <a:t>Ha løsning som kan verifisere backup og data ved kontinuerlig</a:t>
            </a:r>
          </a:p>
        </p:txBody>
      </p:sp>
    </p:spTree>
    <p:extLst>
      <p:ext uri="{BB962C8B-B14F-4D97-AF65-F5344CB8AC3E}">
        <p14:creationId xmlns:p14="http://schemas.microsoft.com/office/powerpoint/2010/main" val="20378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5208-9032-4671-BE82-867B336955A5}"/>
              </a:ext>
            </a:extLst>
          </p:cNvPr>
          <p:cNvSpPr>
            <a:spLocks noGrp="1"/>
          </p:cNvSpPr>
          <p:nvPr>
            <p:ph type="title"/>
          </p:nvPr>
        </p:nvSpPr>
        <p:spPr/>
        <p:txBody>
          <a:bodyPr/>
          <a:lstStyle/>
          <a:p>
            <a:r>
              <a:rPr lang="nb-NO">
                <a:latin typeface="+mn-lt"/>
                <a:cs typeface="Segoe UI Semibold" panose="020B0702040204020203" pitchFamily="34" charset="0"/>
              </a:rPr>
              <a:t>Infrastruktur</a:t>
            </a:r>
            <a:endParaRPr lang="en-US">
              <a:latin typeface="Segoe UI Semibold" panose="020B0702040204020203" pitchFamily="34" charset="0"/>
              <a:cs typeface="Segoe UI Semibold" panose="020B0702040204020203" pitchFamily="34" charset="0"/>
            </a:endParaRPr>
          </a:p>
        </p:txBody>
      </p:sp>
      <p:sp>
        <p:nvSpPr>
          <p:cNvPr id="11" name="Content Placeholder 2">
            <a:extLst>
              <a:ext uri="{FF2B5EF4-FFF2-40B4-BE49-F238E27FC236}">
                <a16:creationId xmlns:a16="http://schemas.microsoft.com/office/drawing/2014/main" id="{4C5EA0A6-12BE-4DA4-B31B-929A6829B37A}"/>
              </a:ext>
            </a:extLst>
          </p:cNvPr>
          <p:cNvSpPr>
            <a:spLocks noGrp="1"/>
          </p:cNvSpPr>
          <p:nvPr>
            <p:ph idx="1"/>
          </p:nvPr>
        </p:nvSpPr>
        <p:spPr>
          <a:xfrm>
            <a:off x="357554" y="1210299"/>
            <a:ext cx="10515600" cy="5104959"/>
          </a:xfrm>
        </p:spPr>
        <p:txBody>
          <a:bodyPr vert="horz" lIns="91440" tIns="45720" rIns="91440" bIns="45720" rtlCol="0" anchor="t">
            <a:normAutofit/>
          </a:bodyPr>
          <a:lstStyle/>
          <a:p>
            <a:pPr lvl="1">
              <a:lnSpc>
                <a:spcPct val="150000"/>
              </a:lnSpc>
            </a:pPr>
            <a:r>
              <a:rPr lang="nb-NO" sz="1800" b="1" dirty="0">
                <a:cs typeface="Arial" panose="020B0604020202020204" pitchFamily="34" charset="0"/>
              </a:rPr>
              <a:t>Slå av sårbare protokoller </a:t>
            </a:r>
          </a:p>
          <a:p>
            <a:pPr lvl="2"/>
            <a:r>
              <a:rPr lang="nb-NO" sz="1600" dirty="0">
                <a:cs typeface="Arial" panose="020B0604020202020204" pitchFamily="34" charset="0"/>
              </a:rPr>
              <a:t>Slå av bruk av eldre SMB protokoll v1</a:t>
            </a:r>
          </a:p>
          <a:p>
            <a:pPr lvl="2"/>
            <a:r>
              <a:rPr lang="nb-NO" sz="1600" dirty="0">
                <a:cs typeface="Arial" panose="020B0604020202020204" pitchFamily="34" charset="0"/>
              </a:rPr>
              <a:t>Aktiver SMB signing (Group Policy)</a:t>
            </a:r>
          </a:p>
          <a:p>
            <a:pPr lvl="2"/>
            <a:r>
              <a:rPr lang="nb-NO" sz="1600" dirty="0">
                <a:cs typeface="Arial" panose="020B0604020202020204" pitchFamily="34" charset="0"/>
              </a:rPr>
              <a:t>Aktiver LDAP Server Signing ( unngå krbrelayup)</a:t>
            </a:r>
          </a:p>
          <a:p>
            <a:pPr lvl="2"/>
            <a:r>
              <a:rPr lang="nb-NO" sz="1600" dirty="0">
                <a:cs typeface="Arial" panose="020B0604020202020204" pitchFamily="34" charset="0"/>
              </a:rPr>
              <a:t>Aktiver LSA Protection</a:t>
            </a:r>
          </a:p>
          <a:p>
            <a:pPr lvl="1"/>
            <a:r>
              <a:rPr lang="nb-NO" b="1" dirty="0">
                <a:cs typeface="Arial" panose="020B0604020202020204" pitchFamily="34" charset="0"/>
              </a:rPr>
              <a:t>Unngå internett tilgang for infrastruktur</a:t>
            </a:r>
          </a:p>
          <a:p>
            <a:pPr lvl="1"/>
            <a:r>
              <a:rPr lang="nb-NO" b="1" dirty="0">
                <a:cs typeface="Arial" panose="020B0604020202020204" pitchFamily="34" charset="0"/>
              </a:rPr>
              <a:t>Skru av ikke nødvendig services</a:t>
            </a:r>
          </a:p>
          <a:p>
            <a:pPr lvl="2"/>
            <a:r>
              <a:rPr lang="nb-NO" sz="1600" dirty="0">
                <a:cs typeface="Arial" panose="020B0604020202020204" pitchFamily="34" charset="0"/>
              </a:rPr>
              <a:t>Eks: Print Spooler og Print Nightmare</a:t>
            </a:r>
          </a:p>
          <a:p>
            <a:pPr lvl="1"/>
            <a:r>
              <a:rPr lang="en-US" sz="1800" b="1" dirty="0">
                <a:cs typeface="Arial" panose="020B0604020202020204" pitchFamily="34" charset="0"/>
              </a:rPr>
              <a:t>Installer LAPS (Local Administrator Password Solution)</a:t>
            </a:r>
          </a:p>
          <a:p>
            <a:pPr lvl="2"/>
            <a:r>
              <a:rPr lang="en-US" sz="1600" dirty="0" err="1">
                <a:cs typeface="Arial" panose="020B0604020202020204" pitchFamily="34" charset="0"/>
              </a:rPr>
              <a:t>Roterer</a:t>
            </a:r>
            <a:r>
              <a:rPr lang="en-US" sz="1600" dirty="0">
                <a:cs typeface="Arial" panose="020B0604020202020204" pitchFamily="34" charset="0"/>
              </a:rPr>
              <a:t> </a:t>
            </a:r>
            <a:r>
              <a:rPr lang="en-US" sz="1600" dirty="0" err="1">
                <a:cs typeface="Arial" panose="020B0604020202020204" pitchFamily="34" charset="0"/>
              </a:rPr>
              <a:t>passord</a:t>
            </a:r>
            <a:r>
              <a:rPr lang="en-US" sz="1600" dirty="0">
                <a:cs typeface="Arial" panose="020B0604020202020204" pitchFamily="34" charset="0"/>
              </a:rPr>
              <a:t> </a:t>
            </a:r>
            <a:r>
              <a:rPr lang="en-US" sz="1600" dirty="0" err="1">
                <a:cs typeface="Arial" panose="020B0604020202020204" pitchFamily="34" charset="0"/>
              </a:rPr>
              <a:t>på</a:t>
            </a:r>
            <a:r>
              <a:rPr lang="en-US" sz="1600" dirty="0">
                <a:cs typeface="Arial" panose="020B0604020202020204" pitchFamily="34" charset="0"/>
              </a:rPr>
              <a:t> </a:t>
            </a:r>
            <a:r>
              <a:rPr lang="en-US" sz="1600" dirty="0" err="1">
                <a:cs typeface="Arial" panose="020B0604020202020204" pitchFamily="34" charset="0"/>
              </a:rPr>
              <a:t>lokale</a:t>
            </a:r>
            <a:r>
              <a:rPr lang="en-US" sz="1600" dirty="0">
                <a:cs typeface="Arial" panose="020B0604020202020204" pitchFamily="34" charset="0"/>
              </a:rPr>
              <a:t> administrator </a:t>
            </a:r>
            <a:r>
              <a:rPr lang="en-US" sz="1600" dirty="0" err="1">
                <a:cs typeface="Arial" panose="020B0604020202020204" pitchFamily="34" charset="0"/>
              </a:rPr>
              <a:t>kontoer</a:t>
            </a:r>
            <a:endParaRPr lang="en-US" sz="1600" dirty="0">
              <a:cs typeface="Arial" panose="020B0604020202020204" pitchFamily="34" charset="0"/>
            </a:endParaRPr>
          </a:p>
          <a:p>
            <a:pPr lvl="1"/>
            <a:r>
              <a:rPr lang="en-US" sz="1800" b="1" dirty="0">
                <a:cs typeface="Arial" panose="020B0604020202020204" pitchFamily="34" charset="0"/>
              </a:rPr>
              <a:t>Group Policy</a:t>
            </a:r>
          </a:p>
          <a:p>
            <a:pPr lvl="2"/>
            <a:r>
              <a:rPr lang="en-US" sz="1600" dirty="0">
                <a:cs typeface="Arial" panose="020B0604020202020204" pitchFamily="34" charset="0"/>
              </a:rPr>
              <a:t>Deny Access to this computer from the network log on</a:t>
            </a:r>
            <a:br>
              <a:rPr lang="en-US" sz="1600" dirty="0">
                <a:cs typeface="Arial" panose="020B0604020202020204" pitchFamily="34" charset="0"/>
              </a:rPr>
            </a:br>
            <a:r>
              <a:rPr lang="en-US" sz="1600" dirty="0">
                <a:cs typeface="Arial" panose="020B0604020202020204" pitchFamily="34" charset="0"/>
              </a:rPr>
              <a:t>trough Remote Desktop Services</a:t>
            </a:r>
          </a:p>
          <a:p>
            <a:pPr lvl="1"/>
            <a:r>
              <a:rPr lang="en-US" b="1" dirty="0" err="1">
                <a:cs typeface="Arial" panose="020B0604020202020204" pitchFamily="34" charset="0"/>
              </a:rPr>
              <a:t>Unngå</a:t>
            </a:r>
            <a:r>
              <a:rPr lang="en-US" b="1" dirty="0">
                <a:cs typeface="Arial" panose="020B0604020202020204" pitchFamily="34" charset="0"/>
              </a:rPr>
              <a:t> bruk av RDP for </a:t>
            </a:r>
            <a:r>
              <a:rPr lang="en-US" b="1" dirty="0" err="1">
                <a:cs typeface="Arial" panose="020B0604020202020204" pitchFamily="34" charset="0"/>
              </a:rPr>
              <a:t>fjernadministrasjon</a:t>
            </a:r>
            <a:endParaRPr lang="en-US" b="1" dirty="0">
              <a:cs typeface="Arial" panose="020B0604020202020204" pitchFamily="34" charset="0"/>
            </a:endParaRPr>
          </a:p>
          <a:p>
            <a:pPr lvl="2"/>
            <a:r>
              <a:rPr lang="en-US" sz="1600" dirty="0">
                <a:cs typeface="Arial" panose="020B0604020202020204" pitchFamily="34" charset="0"/>
              </a:rPr>
              <a:t>Windows Admin Center </a:t>
            </a:r>
            <a:r>
              <a:rPr lang="en-US" sz="1600" dirty="0" err="1">
                <a:cs typeface="Arial" panose="020B0604020202020204" pitchFamily="34" charset="0"/>
              </a:rPr>
              <a:t>eller</a:t>
            </a:r>
            <a:r>
              <a:rPr lang="en-US" sz="1600" dirty="0">
                <a:cs typeface="Arial" panose="020B0604020202020204" pitchFamily="34" charset="0"/>
              </a:rPr>
              <a:t> 3.parts </a:t>
            </a:r>
            <a:r>
              <a:rPr lang="en-US" sz="1600" dirty="0" err="1">
                <a:cs typeface="Arial" panose="020B0604020202020204" pitchFamily="34" charset="0"/>
              </a:rPr>
              <a:t>verktøy</a:t>
            </a:r>
            <a:endParaRPr lang="nb-NO" sz="1600" dirty="0">
              <a:cs typeface="Arial" panose="020B0604020202020204" pitchFamily="34" charset="0"/>
            </a:endParaRPr>
          </a:p>
          <a:p>
            <a:pPr lvl="1"/>
            <a:endParaRPr lang="nb-NO" sz="1600" dirty="0">
              <a:cs typeface="Arial" panose="020B0604020202020204" pitchFamily="34" charset="0"/>
            </a:endParaRPr>
          </a:p>
          <a:p>
            <a:endParaRPr lang="nb-NO" sz="2000" b="1" dirty="0">
              <a:cs typeface="Arial" panose="020B0604020202020204" pitchFamily="34" charset="0"/>
            </a:endParaRPr>
          </a:p>
          <a:p>
            <a:pPr marL="0" indent="0">
              <a:buNone/>
            </a:pPr>
            <a:endParaRPr lang="nb-NO" sz="2000" dirty="0">
              <a:cs typeface="Arial" panose="020B0604020202020204" pitchFamily="34" charset="0"/>
            </a:endParaRPr>
          </a:p>
        </p:txBody>
      </p:sp>
      <p:pic>
        <p:nvPicPr>
          <p:cNvPr id="4" name="Picture 3">
            <a:extLst>
              <a:ext uri="{FF2B5EF4-FFF2-40B4-BE49-F238E27FC236}">
                <a16:creationId xmlns:a16="http://schemas.microsoft.com/office/drawing/2014/main" id="{D052A5B3-7AD7-4638-AADD-F2437ACFE9A7}"/>
              </a:ext>
            </a:extLst>
          </p:cNvPr>
          <p:cNvPicPr>
            <a:picLocks noChangeAspect="1"/>
          </p:cNvPicPr>
          <p:nvPr/>
        </p:nvPicPr>
        <p:blipFill>
          <a:blip r:embed="rId2"/>
          <a:stretch>
            <a:fillRect/>
          </a:stretch>
        </p:blipFill>
        <p:spPr>
          <a:xfrm>
            <a:off x="7457825" y="3669174"/>
            <a:ext cx="3911770" cy="1846355"/>
          </a:xfrm>
          <a:prstGeom prst="rect">
            <a:avLst/>
          </a:prstGeom>
        </p:spPr>
      </p:pic>
      <p:pic>
        <p:nvPicPr>
          <p:cNvPr id="6" name="Picture 5">
            <a:extLst>
              <a:ext uri="{FF2B5EF4-FFF2-40B4-BE49-F238E27FC236}">
                <a16:creationId xmlns:a16="http://schemas.microsoft.com/office/drawing/2014/main" id="{5F41E398-D825-41AF-B885-77CEE6F36C1C}"/>
              </a:ext>
            </a:extLst>
          </p:cNvPr>
          <p:cNvPicPr>
            <a:picLocks noChangeAspect="1"/>
          </p:cNvPicPr>
          <p:nvPr/>
        </p:nvPicPr>
        <p:blipFill>
          <a:blip r:embed="rId3"/>
          <a:stretch>
            <a:fillRect/>
          </a:stretch>
        </p:blipFill>
        <p:spPr>
          <a:xfrm>
            <a:off x="7176214" y="1785939"/>
            <a:ext cx="4456518" cy="692274"/>
          </a:xfrm>
          <a:prstGeom prst="rect">
            <a:avLst/>
          </a:prstGeom>
        </p:spPr>
      </p:pic>
    </p:spTree>
    <p:extLst>
      <p:ext uri="{BB962C8B-B14F-4D97-AF65-F5344CB8AC3E}">
        <p14:creationId xmlns:p14="http://schemas.microsoft.com/office/powerpoint/2010/main" val="4067581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5208-9032-4671-BE82-867B336955A5}"/>
              </a:ext>
            </a:extLst>
          </p:cNvPr>
          <p:cNvSpPr>
            <a:spLocks noGrp="1"/>
          </p:cNvSpPr>
          <p:nvPr>
            <p:ph type="title"/>
          </p:nvPr>
        </p:nvSpPr>
        <p:spPr/>
        <p:txBody>
          <a:bodyPr/>
          <a:lstStyle/>
          <a:p>
            <a:r>
              <a:rPr lang="nb-NO">
                <a:latin typeface="+mn-lt"/>
                <a:cs typeface="Segoe UI Semibold" panose="020B0702040204020203" pitchFamily="34" charset="0"/>
              </a:rPr>
              <a:t>Epost – SaaS - Teams</a:t>
            </a:r>
            <a:endParaRPr lang="en-US">
              <a:latin typeface="+mn-lt"/>
              <a:cs typeface="Segoe UI Semibold" panose="020B0702040204020203" pitchFamily="34" charset="0"/>
            </a:endParaRPr>
          </a:p>
        </p:txBody>
      </p:sp>
      <p:sp>
        <p:nvSpPr>
          <p:cNvPr id="11" name="Content Placeholder 2">
            <a:extLst>
              <a:ext uri="{FF2B5EF4-FFF2-40B4-BE49-F238E27FC236}">
                <a16:creationId xmlns:a16="http://schemas.microsoft.com/office/drawing/2014/main" id="{4C5EA0A6-12BE-4DA4-B31B-929A6829B37A}"/>
              </a:ext>
            </a:extLst>
          </p:cNvPr>
          <p:cNvSpPr>
            <a:spLocks noGrp="1"/>
          </p:cNvSpPr>
          <p:nvPr>
            <p:ph idx="1"/>
          </p:nvPr>
        </p:nvSpPr>
        <p:spPr>
          <a:xfrm>
            <a:off x="719137" y="1286380"/>
            <a:ext cx="10515600" cy="5351655"/>
          </a:xfrm>
        </p:spPr>
        <p:txBody>
          <a:bodyPr vert="horz" lIns="91440" tIns="45720" rIns="91440" bIns="45720" rtlCol="0" anchor="t">
            <a:normAutofit/>
          </a:bodyPr>
          <a:lstStyle/>
          <a:p>
            <a:r>
              <a:rPr lang="nb-NO" sz="1800" b="1" dirty="0">
                <a:cs typeface="Segoe UI Semibold" panose="020B0702040204020203" pitchFamily="34" charset="0"/>
              </a:rPr>
              <a:t>Aktiver Unified Logging (for Office 365 og Azure AD)</a:t>
            </a:r>
          </a:p>
          <a:p>
            <a:r>
              <a:rPr lang="nb-NO" sz="1800" b="1" dirty="0">
                <a:cs typeface="Segoe UI Semibold" panose="020B0702040204020203" pitchFamily="34" charset="0"/>
              </a:rPr>
              <a:t>Monitering aktivert for </a:t>
            </a:r>
          </a:p>
          <a:p>
            <a:pPr lvl="1"/>
            <a:r>
              <a:rPr lang="nb-NO" sz="1600" dirty="0">
                <a:cs typeface="Segoe UI Semibold" panose="020B0702040204020203" pitchFamily="34" charset="0"/>
              </a:rPr>
              <a:t>Login fra mistenkelig lokasjoner</a:t>
            </a:r>
          </a:p>
          <a:p>
            <a:pPr lvl="1"/>
            <a:r>
              <a:rPr lang="nb-NO" sz="1600" dirty="0">
                <a:cs typeface="Segoe UI Semibold" panose="020B0702040204020203" pitchFamily="34" charset="0"/>
              </a:rPr>
              <a:t>Event ID 50126 (failed logon attempts)</a:t>
            </a:r>
          </a:p>
          <a:p>
            <a:pPr lvl="1"/>
            <a:r>
              <a:rPr lang="nb-NO" sz="1600" dirty="0">
                <a:cs typeface="Segoe UI Semibold" panose="020B0702040204020203" pitchFamily="34" charset="0"/>
              </a:rPr>
              <a:t>Høyt volum i utsendte epost</a:t>
            </a:r>
          </a:p>
          <a:p>
            <a:r>
              <a:rPr lang="nb-NO" sz="1800" b="1" dirty="0">
                <a:cs typeface="Segoe UI Semibold" panose="020B0702040204020203" pitchFamily="34" charset="0"/>
              </a:rPr>
              <a:t>Definer hva slags type filer som kan synkes til O365</a:t>
            </a:r>
          </a:p>
          <a:p>
            <a:r>
              <a:rPr lang="nb-NO" b="1" dirty="0">
                <a:cs typeface="Segoe UI Semibold" panose="020B0702040204020203" pitchFamily="34" charset="0"/>
              </a:rPr>
              <a:t>Deaktiver videresending av epost til eksterne domener</a:t>
            </a:r>
            <a:endParaRPr lang="nb-NO" sz="1800" b="1" dirty="0">
              <a:cs typeface="Segoe UI Semibold" panose="020B0702040204020203" pitchFamily="34" charset="0"/>
            </a:endParaRPr>
          </a:p>
          <a:p>
            <a:r>
              <a:rPr lang="nb-NO" b="1" dirty="0">
                <a:cs typeface="Segoe UI Semibold" panose="020B0702040204020203" pitchFamily="34" charset="0"/>
              </a:rPr>
              <a:t>Få etablert (SPF, DKIM and DMARC) for unngå epost spoofing</a:t>
            </a:r>
          </a:p>
          <a:p>
            <a:r>
              <a:rPr lang="nb-NO" b="1" dirty="0">
                <a:cs typeface="Segoe UI Semibold" panose="020B0702040204020203" pitchFamily="34" charset="0"/>
              </a:rPr>
              <a:t>Blokker filetyper som ikke trengs å sendes over</a:t>
            </a:r>
          </a:p>
          <a:p>
            <a:pPr lvl="1"/>
            <a:r>
              <a:rPr lang="pl-PL" sz="1600" dirty="0">
                <a:cs typeface="Segoe UI Semibold" panose="020B0702040204020203" pitchFamily="34" charset="0"/>
              </a:rPr>
              <a:t>zip, .rar, .tar, .tgz, .taz, .z, .gz</a:t>
            </a:r>
            <a:endParaRPr lang="nb-NO" sz="1600" dirty="0">
              <a:cs typeface="Segoe UI Semibold" panose="020B0702040204020203" pitchFamily="34" charset="0"/>
            </a:endParaRPr>
          </a:p>
          <a:p>
            <a:r>
              <a:rPr lang="nb-NO" b="1" dirty="0">
                <a:cs typeface="Segoe UI Semibold" panose="020B0702040204020203" pitchFamily="34" charset="0"/>
              </a:rPr>
              <a:t>Defender for Office 365 (Safe Attacments og Safe links)</a:t>
            </a:r>
          </a:p>
          <a:p>
            <a:pPr lvl="1"/>
            <a:endParaRPr lang="nb-NO" sz="1600" dirty="0">
              <a:cs typeface="Segoe UI Semibold" panose="020B0702040204020203" pitchFamily="34" charset="0"/>
            </a:endParaRPr>
          </a:p>
        </p:txBody>
      </p:sp>
      <p:sp>
        <p:nvSpPr>
          <p:cNvPr id="4" name="TextBox 3">
            <a:extLst>
              <a:ext uri="{FF2B5EF4-FFF2-40B4-BE49-F238E27FC236}">
                <a16:creationId xmlns:a16="http://schemas.microsoft.com/office/drawing/2014/main" id="{5F86956C-9F78-4542-A921-EF3706D92E2E}"/>
              </a:ext>
            </a:extLst>
          </p:cNvPr>
          <p:cNvSpPr txBox="1"/>
          <p:nvPr/>
        </p:nvSpPr>
        <p:spPr>
          <a:xfrm>
            <a:off x="8676932" y="1791613"/>
            <a:ext cx="2727717" cy="1006893"/>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fr-FR"/>
            </a:defPPr>
            <a:lvl1pPr algn="ctr">
              <a:defRPr sz="1600">
                <a:solidFill>
                  <a:schemeClr val="bg2">
                    <a:lumMod val="2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400" b="1" err="1"/>
              <a:t>Eks</a:t>
            </a:r>
            <a:r>
              <a:rPr lang="fr-FR" sz="1400" b="1"/>
              <a:t>: </a:t>
            </a:r>
            <a:r>
              <a:rPr lang="fr-FR" sz="1400"/>
              <a:t>Set-</a:t>
            </a:r>
            <a:r>
              <a:rPr lang="fr-FR" sz="1400" err="1"/>
              <a:t>SPOTenantSyncClientRestriction</a:t>
            </a:r>
            <a:r>
              <a:rPr lang="fr-FR" sz="1400"/>
              <a:t> -</a:t>
            </a:r>
            <a:r>
              <a:rPr lang="fr-FR" sz="1400" err="1"/>
              <a:t>ExcludedFileExtensions</a:t>
            </a:r>
            <a:r>
              <a:rPr lang="fr-FR" sz="1400"/>
              <a:t> « </a:t>
            </a:r>
            <a:r>
              <a:rPr lang="fr-FR" sz="1400" err="1"/>
              <a:t>exe;js;hts</a:t>
            </a:r>
            <a:r>
              <a:rPr lang="fr-FR" sz="1400"/>
              <a:t>"</a:t>
            </a:r>
            <a:endParaRPr lang="en-US" sz="1400"/>
          </a:p>
        </p:txBody>
      </p:sp>
      <p:sp>
        <p:nvSpPr>
          <p:cNvPr id="3" name="TextBox 2">
            <a:extLst>
              <a:ext uri="{FF2B5EF4-FFF2-40B4-BE49-F238E27FC236}">
                <a16:creationId xmlns:a16="http://schemas.microsoft.com/office/drawing/2014/main" id="{05DCFBB8-20DB-A2DD-AAB3-67901A97610C}"/>
              </a:ext>
            </a:extLst>
          </p:cNvPr>
          <p:cNvSpPr txBox="1"/>
          <p:nvPr/>
        </p:nvSpPr>
        <p:spPr>
          <a:xfrm>
            <a:off x="8657198" y="3128128"/>
            <a:ext cx="2727717" cy="1006893"/>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fr-FR"/>
            </a:defPPr>
            <a:lvl1pPr algn="ctr">
              <a:defRPr sz="1400" b="1">
                <a:solidFill>
                  <a:schemeClr val="bg2">
                    <a:lumMod val="2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err="1"/>
              <a:t>Eks</a:t>
            </a:r>
            <a:r>
              <a:rPr lang="fr-FR" dirty="0"/>
              <a:t>: </a:t>
            </a:r>
            <a:r>
              <a:rPr lang="en-US" b="0" dirty="0"/>
              <a:t>Set-AtpPolicyForO365 -</a:t>
            </a:r>
            <a:r>
              <a:rPr lang="en-US" b="0" dirty="0" err="1"/>
              <a:t>EnableATPForSPOTeamsODB</a:t>
            </a:r>
            <a:r>
              <a:rPr lang="en-US" b="0" dirty="0"/>
              <a:t> $true</a:t>
            </a:r>
          </a:p>
        </p:txBody>
      </p:sp>
    </p:spTree>
    <p:extLst>
      <p:ext uri="{BB962C8B-B14F-4D97-AF65-F5344CB8AC3E}">
        <p14:creationId xmlns:p14="http://schemas.microsoft.com/office/powerpoint/2010/main" val="668001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5208-9032-4671-BE82-867B336955A5}"/>
              </a:ext>
            </a:extLst>
          </p:cNvPr>
          <p:cNvSpPr>
            <a:spLocks noGrp="1"/>
          </p:cNvSpPr>
          <p:nvPr>
            <p:ph type="title"/>
          </p:nvPr>
        </p:nvSpPr>
        <p:spPr/>
        <p:txBody>
          <a:bodyPr/>
          <a:lstStyle/>
          <a:p>
            <a:r>
              <a:rPr lang="nb-NO">
                <a:latin typeface="+mn-lt"/>
                <a:cs typeface="Segoe UI Semibold" panose="020B0702040204020203" pitchFamily="34" charset="0"/>
              </a:rPr>
              <a:t>Sikring av informasjon og data</a:t>
            </a:r>
            <a:endParaRPr lang="en-US">
              <a:latin typeface="+mn-lt"/>
              <a:cs typeface="Segoe UI Semibold" panose="020B0702040204020203" pitchFamily="34" charset="0"/>
            </a:endParaRPr>
          </a:p>
        </p:txBody>
      </p:sp>
      <p:sp>
        <p:nvSpPr>
          <p:cNvPr id="11" name="Content Placeholder 2">
            <a:extLst>
              <a:ext uri="{FF2B5EF4-FFF2-40B4-BE49-F238E27FC236}">
                <a16:creationId xmlns:a16="http://schemas.microsoft.com/office/drawing/2014/main" id="{4C5EA0A6-12BE-4DA4-B31B-929A6829B37A}"/>
              </a:ext>
            </a:extLst>
          </p:cNvPr>
          <p:cNvSpPr>
            <a:spLocks noGrp="1"/>
          </p:cNvSpPr>
          <p:nvPr>
            <p:ph idx="1"/>
          </p:nvPr>
        </p:nvSpPr>
        <p:spPr>
          <a:xfrm>
            <a:off x="838200" y="1286380"/>
            <a:ext cx="10515600" cy="5351655"/>
          </a:xfrm>
        </p:spPr>
        <p:txBody>
          <a:bodyPr vert="horz" lIns="91440" tIns="45720" rIns="91440" bIns="45720" rtlCol="0" anchor="t">
            <a:normAutofit/>
          </a:bodyPr>
          <a:lstStyle/>
          <a:p>
            <a:pPr>
              <a:lnSpc>
                <a:spcPct val="150000"/>
              </a:lnSpc>
            </a:pPr>
            <a:r>
              <a:rPr lang="nb-NO" b="1" dirty="0">
                <a:cs typeface="Segoe UI Semibold" panose="020B0702040204020203" pitchFamily="34" charset="0"/>
              </a:rPr>
              <a:t>Er data som er sensitivt klassifisert og kryptert?</a:t>
            </a:r>
          </a:p>
          <a:p>
            <a:pPr>
              <a:lnSpc>
                <a:spcPct val="150000"/>
              </a:lnSpc>
            </a:pPr>
            <a:r>
              <a:rPr lang="nb-NO" b="1" dirty="0">
                <a:cs typeface="Segoe UI Semibold" panose="020B0702040204020203" pitchFamily="34" charset="0"/>
              </a:rPr>
              <a:t>Det finnes ulike mekanismer for å kryptere data</a:t>
            </a:r>
          </a:p>
          <a:p>
            <a:pPr lvl="1">
              <a:lnSpc>
                <a:spcPct val="150000"/>
              </a:lnSpc>
            </a:pPr>
            <a:r>
              <a:rPr lang="nb-NO" sz="1600" dirty="0">
                <a:cs typeface="Segoe UI Semibold" panose="020B0702040204020203" pitchFamily="34" charset="0"/>
              </a:rPr>
              <a:t>Office 365 = Azure Information Protection (AIP)</a:t>
            </a:r>
          </a:p>
          <a:p>
            <a:pPr lvl="1">
              <a:lnSpc>
                <a:spcPct val="150000"/>
              </a:lnSpc>
            </a:pPr>
            <a:r>
              <a:rPr lang="nb-NO" sz="1600" dirty="0">
                <a:cs typeface="Segoe UI Semibold" panose="020B0702040204020203" pitchFamily="34" charset="0"/>
              </a:rPr>
              <a:t>Filtjenester = AIP Scanner</a:t>
            </a:r>
          </a:p>
          <a:p>
            <a:pPr lvl="1">
              <a:lnSpc>
                <a:spcPct val="150000"/>
              </a:lnSpc>
            </a:pPr>
            <a:r>
              <a:rPr lang="nb-NO" sz="1600" dirty="0">
                <a:cs typeface="Segoe UI Semibold" panose="020B0702040204020203" pitchFamily="34" charset="0"/>
              </a:rPr>
              <a:t>SQL Server = Transparent data encryption </a:t>
            </a:r>
          </a:p>
          <a:p>
            <a:pPr lvl="1">
              <a:lnSpc>
                <a:spcPct val="150000"/>
              </a:lnSpc>
            </a:pPr>
            <a:r>
              <a:rPr lang="nb-NO" sz="1600" dirty="0">
                <a:cs typeface="Segoe UI Semibold" panose="020B0702040204020203" pitchFamily="34" charset="0"/>
              </a:rPr>
              <a:t>Windows Klienter = Microsoft Defender for Endpoint</a:t>
            </a:r>
          </a:p>
          <a:p>
            <a:pPr lvl="1">
              <a:lnSpc>
                <a:spcPct val="150000"/>
              </a:lnSpc>
            </a:pPr>
            <a:r>
              <a:rPr lang="nb-NO" sz="1600" dirty="0">
                <a:cs typeface="Segoe UI Semibold" panose="020B0702040204020203" pitchFamily="34" charset="0"/>
              </a:rPr>
              <a:t>Samt 3.parts leverandører for å forhindre at data kan leses</a:t>
            </a:r>
            <a:br>
              <a:rPr lang="nb-NO" sz="1600" dirty="0">
                <a:cs typeface="Segoe UI Semibold" panose="020B0702040204020203" pitchFamily="34" charset="0"/>
              </a:rPr>
            </a:br>
            <a:r>
              <a:rPr lang="nb-NO" sz="1600" dirty="0">
                <a:cs typeface="Segoe UI Semibold" panose="020B0702040204020203" pitchFamily="34" charset="0"/>
              </a:rPr>
              <a:t>i klartekst.</a:t>
            </a:r>
          </a:p>
          <a:p>
            <a:pPr marL="355600" lvl="1" indent="0">
              <a:buNone/>
            </a:pPr>
            <a:endParaRPr lang="nb-NO" sz="1600" dirty="0">
              <a:cs typeface="Segoe UI Semibold" panose="020B0702040204020203" pitchFamily="34" charset="0"/>
            </a:endParaRPr>
          </a:p>
          <a:p>
            <a:pPr lvl="1"/>
            <a:endParaRPr lang="nb-NO" sz="1600" dirty="0">
              <a:cs typeface="Segoe UI Semibold" panose="020B0702040204020203" pitchFamily="34" charset="0"/>
            </a:endParaRPr>
          </a:p>
        </p:txBody>
      </p:sp>
      <p:pic>
        <p:nvPicPr>
          <p:cNvPr id="4" name="Picture 3">
            <a:extLst>
              <a:ext uri="{FF2B5EF4-FFF2-40B4-BE49-F238E27FC236}">
                <a16:creationId xmlns:a16="http://schemas.microsoft.com/office/drawing/2014/main" id="{A1385C0C-9218-42DD-93A2-959AEA07CC33}"/>
              </a:ext>
            </a:extLst>
          </p:cNvPr>
          <p:cNvPicPr>
            <a:picLocks noChangeAspect="1"/>
          </p:cNvPicPr>
          <p:nvPr/>
        </p:nvPicPr>
        <p:blipFill>
          <a:blip r:embed="rId2"/>
          <a:stretch>
            <a:fillRect/>
          </a:stretch>
        </p:blipFill>
        <p:spPr>
          <a:xfrm>
            <a:off x="7075405" y="1286380"/>
            <a:ext cx="4697843" cy="4220191"/>
          </a:xfrm>
          <a:prstGeom prst="rect">
            <a:avLst/>
          </a:prstGeom>
        </p:spPr>
      </p:pic>
    </p:spTree>
    <p:extLst>
      <p:ext uri="{BB962C8B-B14F-4D97-AF65-F5344CB8AC3E}">
        <p14:creationId xmlns:p14="http://schemas.microsoft.com/office/powerpoint/2010/main" val="1843242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FF4D7-E6B4-C246-0DD2-B7F385AB0C72}"/>
              </a:ext>
            </a:extLst>
          </p:cNvPr>
          <p:cNvSpPr>
            <a:spLocks noGrp="1"/>
          </p:cNvSpPr>
          <p:nvPr>
            <p:ph type="title"/>
          </p:nvPr>
        </p:nvSpPr>
        <p:spPr/>
        <p:txBody>
          <a:bodyPr/>
          <a:lstStyle/>
          <a:p>
            <a:r>
              <a:rPr lang="nb-NO" dirty="0"/>
              <a:t>Verktøy og Script som ofte brukes i angrep</a:t>
            </a:r>
            <a:endParaRPr lang="en-US" dirty="0"/>
          </a:p>
        </p:txBody>
      </p:sp>
      <p:sp>
        <p:nvSpPr>
          <p:cNvPr id="4" name="TextBox 3">
            <a:extLst>
              <a:ext uri="{FF2B5EF4-FFF2-40B4-BE49-F238E27FC236}">
                <a16:creationId xmlns:a16="http://schemas.microsoft.com/office/drawing/2014/main" id="{461485BD-7AC0-93D1-1EC5-27317D937A5C}"/>
              </a:ext>
            </a:extLst>
          </p:cNvPr>
          <p:cNvSpPr txBox="1"/>
          <p:nvPr/>
        </p:nvSpPr>
        <p:spPr>
          <a:xfrm>
            <a:off x="719137" y="1362902"/>
            <a:ext cx="2201680" cy="4770537"/>
          </a:xfrm>
          <a:prstGeom prst="rect">
            <a:avLst/>
          </a:prstGeom>
          <a:noFill/>
        </p:spPr>
        <p:txBody>
          <a:bodyPr wrap="square">
            <a:spAutoFit/>
          </a:bodyPr>
          <a:lstStyle/>
          <a:p>
            <a:r>
              <a:rPr lang="en-US" sz="1600" err="1"/>
              <a:t>ADFind</a:t>
            </a:r>
            <a:endParaRPr lang="en-US" sz="1600"/>
          </a:p>
          <a:p>
            <a:r>
              <a:rPr lang="en-US" sz="1600" err="1"/>
              <a:t>Sharpview</a:t>
            </a:r>
            <a:endParaRPr lang="en-US" sz="1600"/>
          </a:p>
          <a:p>
            <a:r>
              <a:rPr lang="en-US" sz="1600"/>
              <a:t>Net Use</a:t>
            </a:r>
          </a:p>
          <a:p>
            <a:r>
              <a:rPr lang="en-US" sz="1600" err="1"/>
              <a:t>NetScan</a:t>
            </a:r>
            <a:endParaRPr lang="en-US" sz="1600"/>
          </a:p>
          <a:p>
            <a:r>
              <a:rPr lang="en-US" sz="1600" err="1"/>
              <a:t>Esentutl</a:t>
            </a:r>
            <a:endParaRPr lang="en-US" sz="1600"/>
          </a:p>
          <a:p>
            <a:r>
              <a:rPr lang="en-US" sz="1600"/>
              <a:t>WMIC</a:t>
            </a:r>
          </a:p>
          <a:p>
            <a:r>
              <a:rPr lang="en-US" sz="1600" err="1"/>
              <a:t>nltest</a:t>
            </a:r>
            <a:endParaRPr lang="en-US" sz="1600"/>
          </a:p>
          <a:p>
            <a:r>
              <a:rPr lang="en-US" sz="1600" err="1"/>
              <a:t>Anydesk</a:t>
            </a:r>
            <a:r>
              <a:rPr lang="en-US" sz="1600"/>
              <a:t>/</a:t>
            </a:r>
            <a:r>
              <a:rPr lang="en-US" sz="1600" err="1"/>
              <a:t>Teamviewer</a:t>
            </a:r>
            <a:endParaRPr lang="en-US" sz="1600"/>
          </a:p>
          <a:p>
            <a:r>
              <a:rPr lang="en-US" sz="1600" err="1"/>
              <a:t>Atera</a:t>
            </a:r>
            <a:endParaRPr lang="en-US" sz="1600"/>
          </a:p>
          <a:p>
            <a:r>
              <a:rPr lang="en-US" sz="1600" err="1"/>
              <a:t>DcSync</a:t>
            </a:r>
            <a:endParaRPr lang="en-US" sz="1600"/>
          </a:p>
          <a:p>
            <a:r>
              <a:rPr lang="en-US" sz="1600" err="1"/>
              <a:t>RouterScan</a:t>
            </a:r>
            <a:endParaRPr lang="en-US" sz="1600"/>
          </a:p>
          <a:p>
            <a:r>
              <a:rPr lang="en-US" sz="1600" err="1"/>
              <a:t>Mimikatz</a:t>
            </a:r>
            <a:endParaRPr lang="en-US" sz="1600"/>
          </a:p>
          <a:p>
            <a:r>
              <a:rPr lang="en-US" sz="1600" err="1"/>
              <a:t>Lazagne</a:t>
            </a:r>
            <a:endParaRPr lang="en-US" sz="1600"/>
          </a:p>
          <a:p>
            <a:r>
              <a:rPr lang="en-US" sz="1600"/>
              <a:t>Check.exe</a:t>
            </a:r>
          </a:p>
          <a:p>
            <a:r>
              <a:rPr lang="en-US" sz="1600"/>
              <a:t>Wscript.exe</a:t>
            </a:r>
          </a:p>
          <a:p>
            <a:r>
              <a:rPr lang="en-US" sz="1600" err="1"/>
              <a:t>vssadmin</a:t>
            </a:r>
            <a:endParaRPr lang="en-US" sz="1600"/>
          </a:p>
          <a:p>
            <a:endParaRPr lang="en-US" sz="1600"/>
          </a:p>
          <a:p>
            <a:endParaRPr lang="en-US" sz="1600"/>
          </a:p>
          <a:p>
            <a:endParaRPr lang="en-US" sz="1600"/>
          </a:p>
        </p:txBody>
      </p:sp>
      <p:sp>
        <p:nvSpPr>
          <p:cNvPr id="5" name="TextBox 4">
            <a:extLst>
              <a:ext uri="{FF2B5EF4-FFF2-40B4-BE49-F238E27FC236}">
                <a16:creationId xmlns:a16="http://schemas.microsoft.com/office/drawing/2014/main" id="{316E0803-7DFF-364D-9748-DE697C1C208B}"/>
              </a:ext>
            </a:extLst>
          </p:cNvPr>
          <p:cNvSpPr txBox="1"/>
          <p:nvPr/>
        </p:nvSpPr>
        <p:spPr>
          <a:xfrm>
            <a:off x="3022036" y="1361977"/>
            <a:ext cx="2326217" cy="5262979"/>
          </a:xfrm>
          <a:prstGeom prst="rect">
            <a:avLst/>
          </a:prstGeom>
          <a:noFill/>
        </p:spPr>
        <p:txBody>
          <a:bodyPr wrap="square">
            <a:spAutoFit/>
          </a:bodyPr>
          <a:lstStyle/>
          <a:p>
            <a:r>
              <a:rPr lang="en-US" sz="1600"/>
              <a:t>Cobalt Strike</a:t>
            </a:r>
          </a:p>
          <a:p>
            <a:r>
              <a:rPr lang="en-US" sz="1600" err="1"/>
              <a:t>Wdigest</a:t>
            </a:r>
            <a:endParaRPr lang="en-US" sz="1600"/>
          </a:p>
          <a:p>
            <a:r>
              <a:rPr lang="en-US" sz="1600" err="1"/>
              <a:t>Getuin</a:t>
            </a:r>
            <a:endParaRPr lang="en-US" sz="1600"/>
          </a:p>
          <a:p>
            <a:r>
              <a:rPr lang="en-US" sz="1600"/>
              <a:t>Invoke-SMBAutoBrute</a:t>
            </a:r>
          </a:p>
          <a:p>
            <a:r>
              <a:rPr lang="en-US" sz="1600"/>
              <a:t>Net-</a:t>
            </a:r>
            <a:r>
              <a:rPr lang="en-US" sz="1600" err="1"/>
              <a:t>GPPPassword</a:t>
            </a:r>
            <a:endParaRPr lang="en-US" sz="1600"/>
          </a:p>
          <a:p>
            <a:r>
              <a:rPr lang="en-US" sz="1600" err="1"/>
              <a:t>ShartChrome</a:t>
            </a:r>
            <a:endParaRPr lang="en-US" sz="1600"/>
          </a:p>
          <a:p>
            <a:r>
              <a:rPr lang="en-US" sz="1600" err="1"/>
              <a:t>SeatBelto</a:t>
            </a:r>
            <a:endParaRPr lang="en-US" sz="1600"/>
          </a:p>
          <a:p>
            <a:r>
              <a:rPr lang="en-US" sz="1600"/>
              <a:t>Kerberoast</a:t>
            </a:r>
          </a:p>
          <a:p>
            <a:r>
              <a:rPr lang="en-US" sz="1600"/>
              <a:t>Invoke-</a:t>
            </a:r>
            <a:r>
              <a:rPr lang="en-US" sz="1600" err="1"/>
              <a:t>ShareFinder</a:t>
            </a:r>
            <a:endParaRPr lang="en-US" sz="1600"/>
          </a:p>
          <a:p>
            <a:r>
              <a:rPr lang="en-US" sz="1600" err="1"/>
              <a:t>PowerView</a:t>
            </a:r>
            <a:endParaRPr lang="en-US" sz="1600"/>
          </a:p>
          <a:p>
            <a:r>
              <a:rPr lang="en-US" sz="1600" err="1"/>
              <a:t>ProcessHacker</a:t>
            </a:r>
            <a:endParaRPr lang="en-US" sz="1600"/>
          </a:p>
          <a:p>
            <a:r>
              <a:rPr lang="en-US" sz="1600"/>
              <a:t>FileZilla SFTP</a:t>
            </a:r>
          </a:p>
          <a:p>
            <a:r>
              <a:rPr lang="en-US" sz="1600"/>
              <a:t>Advanced IP Scanner</a:t>
            </a:r>
          </a:p>
          <a:p>
            <a:r>
              <a:rPr lang="en-US" sz="1600"/>
              <a:t>MSSQLUDPScanner</a:t>
            </a:r>
          </a:p>
          <a:p>
            <a:r>
              <a:rPr lang="en-US" sz="1600"/>
              <a:t>Zero.exe</a:t>
            </a:r>
          </a:p>
          <a:p>
            <a:r>
              <a:rPr lang="en-US" sz="1600" err="1"/>
              <a:t>Splashtop</a:t>
            </a:r>
            <a:r>
              <a:rPr lang="en-US" sz="1600"/>
              <a:t> Remote </a:t>
            </a:r>
          </a:p>
          <a:p>
            <a:r>
              <a:rPr lang="en-US" sz="1600"/>
              <a:t>SQLCMD</a:t>
            </a:r>
          </a:p>
          <a:p>
            <a:r>
              <a:rPr lang="en-US" sz="1600"/>
              <a:t>Bloodhound</a:t>
            </a:r>
          </a:p>
          <a:p>
            <a:r>
              <a:rPr lang="en-US" sz="1600"/>
              <a:t>UAC-</a:t>
            </a:r>
            <a:r>
              <a:rPr lang="en-US" sz="1600" err="1"/>
              <a:t>Tokenmagic</a:t>
            </a:r>
            <a:endParaRPr lang="en-US" sz="1600"/>
          </a:p>
          <a:p>
            <a:r>
              <a:rPr lang="en-US" sz="1600"/>
              <a:t>Bloodhound</a:t>
            </a:r>
          </a:p>
          <a:p>
            <a:r>
              <a:rPr lang="en-US" sz="1600" err="1"/>
              <a:t>BITSAdmin</a:t>
            </a:r>
            <a:endParaRPr lang="en-US" sz="1600"/>
          </a:p>
        </p:txBody>
      </p:sp>
      <p:sp>
        <p:nvSpPr>
          <p:cNvPr id="6" name="TextBox 5">
            <a:extLst>
              <a:ext uri="{FF2B5EF4-FFF2-40B4-BE49-F238E27FC236}">
                <a16:creationId xmlns:a16="http://schemas.microsoft.com/office/drawing/2014/main" id="{1EBD6C0F-2013-A1A1-D4B7-D3EDA3929BA0}"/>
              </a:ext>
            </a:extLst>
          </p:cNvPr>
          <p:cNvSpPr txBox="1"/>
          <p:nvPr/>
        </p:nvSpPr>
        <p:spPr>
          <a:xfrm>
            <a:off x="5423403" y="1338907"/>
            <a:ext cx="2174669" cy="3785652"/>
          </a:xfrm>
          <a:prstGeom prst="rect">
            <a:avLst/>
          </a:prstGeom>
          <a:noFill/>
        </p:spPr>
        <p:txBody>
          <a:bodyPr wrap="square">
            <a:spAutoFit/>
          </a:bodyPr>
          <a:lstStyle/>
          <a:p>
            <a:r>
              <a:rPr lang="en-US" sz="1600" err="1"/>
              <a:t>Rclone</a:t>
            </a:r>
            <a:endParaRPr lang="en-US" sz="1600"/>
          </a:p>
          <a:p>
            <a:r>
              <a:rPr lang="en-US" sz="1600"/>
              <a:t>Seatbelt</a:t>
            </a:r>
          </a:p>
          <a:p>
            <a:r>
              <a:rPr lang="en-US" sz="1600"/>
              <a:t>WinSCP</a:t>
            </a:r>
          </a:p>
          <a:p>
            <a:r>
              <a:rPr lang="en-US" sz="1600"/>
              <a:t>Rubeus</a:t>
            </a:r>
          </a:p>
          <a:p>
            <a:r>
              <a:rPr lang="en-US" sz="1600"/>
              <a:t>Net user</a:t>
            </a:r>
          </a:p>
          <a:p>
            <a:r>
              <a:rPr lang="en-US" sz="1600" err="1"/>
              <a:t>Schtasks</a:t>
            </a:r>
            <a:endParaRPr lang="en-US" sz="1600"/>
          </a:p>
          <a:p>
            <a:r>
              <a:rPr lang="en-US" sz="1600" err="1"/>
              <a:t>Dsquery</a:t>
            </a:r>
            <a:endParaRPr lang="en-US" sz="1600"/>
          </a:p>
          <a:p>
            <a:r>
              <a:rPr lang="en-US" sz="1600" err="1"/>
              <a:t>Psexec</a:t>
            </a:r>
            <a:endParaRPr lang="en-US" sz="1600"/>
          </a:p>
          <a:p>
            <a:r>
              <a:rPr lang="en-US" sz="1600" err="1"/>
              <a:t>Ntdsutil</a:t>
            </a:r>
            <a:endParaRPr lang="en-US" sz="1600"/>
          </a:p>
          <a:p>
            <a:r>
              <a:rPr lang="en-US" sz="1600" err="1"/>
              <a:t>Kportscan</a:t>
            </a:r>
            <a:endParaRPr lang="en-US" sz="1600"/>
          </a:p>
          <a:p>
            <a:r>
              <a:rPr lang="en-US" sz="1600"/>
              <a:t>WMIC</a:t>
            </a:r>
          </a:p>
          <a:p>
            <a:r>
              <a:rPr lang="en-US" sz="1600" err="1"/>
              <a:t>Masscan</a:t>
            </a:r>
            <a:endParaRPr lang="en-US" sz="1600"/>
          </a:p>
          <a:p>
            <a:r>
              <a:rPr lang="en-US" sz="1600"/>
              <a:t>MSSQLUDPScanner</a:t>
            </a:r>
          </a:p>
          <a:p>
            <a:r>
              <a:rPr lang="en-US" sz="1600"/>
              <a:t>FileZilla</a:t>
            </a:r>
          </a:p>
          <a:p>
            <a:endParaRPr lang="en-US" sz="1600"/>
          </a:p>
        </p:txBody>
      </p:sp>
      <p:sp>
        <p:nvSpPr>
          <p:cNvPr id="2" name="TextBox 1">
            <a:extLst>
              <a:ext uri="{FF2B5EF4-FFF2-40B4-BE49-F238E27FC236}">
                <a16:creationId xmlns:a16="http://schemas.microsoft.com/office/drawing/2014/main" id="{6CB6D63A-0BFD-9590-11F6-F80E818ABD00}"/>
              </a:ext>
            </a:extLst>
          </p:cNvPr>
          <p:cNvSpPr txBox="1"/>
          <p:nvPr/>
        </p:nvSpPr>
        <p:spPr>
          <a:xfrm>
            <a:off x="8218138" y="3313357"/>
            <a:ext cx="3505253" cy="584775"/>
          </a:xfrm>
          <a:prstGeom prst="rect">
            <a:avLst/>
          </a:prstGeom>
          <a:noFill/>
        </p:spPr>
        <p:txBody>
          <a:bodyPr wrap="square">
            <a:spAutoFit/>
          </a:bodyPr>
          <a:lstStyle/>
          <a:p>
            <a:r>
              <a:rPr lang="en-US" sz="1600">
                <a:hlinkClick r:id="rId2"/>
              </a:rPr>
              <a:t>Ransomware Note ID</a:t>
            </a:r>
            <a:r>
              <a:rPr lang="en-US" sz="1600"/>
              <a:t> (</a:t>
            </a:r>
            <a:r>
              <a:rPr lang="en-US" sz="1600" err="1"/>
              <a:t>Verktøy</a:t>
            </a:r>
            <a:r>
              <a:rPr lang="en-US" sz="1600"/>
              <a:t> </a:t>
            </a:r>
            <a:r>
              <a:rPr lang="en-US" sz="1600" err="1"/>
              <a:t>til</a:t>
            </a:r>
            <a:r>
              <a:rPr lang="en-US" sz="1600"/>
              <a:t> å </a:t>
            </a:r>
            <a:r>
              <a:rPr lang="en-US" sz="1600" err="1"/>
              <a:t>idenfisere</a:t>
            </a:r>
            <a:r>
              <a:rPr lang="en-US" sz="1600"/>
              <a:t> Ransomware </a:t>
            </a:r>
            <a:r>
              <a:rPr lang="en-US" sz="1600" err="1"/>
              <a:t>Varianten</a:t>
            </a:r>
            <a:r>
              <a:rPr lang="en-US" sz="1600"/>
              <a:t>)</a:t>
            </a:r>
          </a:p>
        </p:txBody>
      </p:sp>
      <p:sp>
        <p:nvSpPr>
          <p:cNvPr id="7" name="TextBox 6">
            <a:extLst>
              <a:ext uri="{FF2B5EF4-FFF2-40B4-BE49-F238E27FC236}">
                <a16:creationId xmlns:a16="http://schemas.microsoft.com/office/drawing/2014/main" id="{4D7B65BA-27DA-B95D-49FE-6B940FBE0FA5}"/>
              </a:ext>
            </a:extLst>
          </p:cNvPr>
          <p:cNvSpPr txBox="1"/>
          <p:nvPr/>
        </p:nvSpPr>
        <p:spPr>
          <a:xfrm>
            <a:off x="8218138" y="2590670"/>
            <a:ext cx="2695235" cy="584775"/>
          </a:xfrm>
          <a:prstGeom prst="rect">
            <a:avLst/>
          </a:prstGeom>
          <a:noFill/>
        </p:spPr>
        <p:txBody>
          <a:bodyPr wrap="square">
            <a:spAutoFit/>
          </a:bodyPr>
          <a:lstStyle/>
          <a:p>
            <a:r>
              <a:rPr lang="en-US" sz="1600" err="1">
                <a:hlinkClick r:id="rId3"/>
              </a:rPr>
              <a:t>Emsisoft</a:t>
            </a:r>
            <a:r>
              <a:rPr lang="en-US" sz="1600">
                <a:hlinkClick r:id="rId3"/>
              </a:rPr>
              <a:t>: Free Ransomware Decryption Tools</a:t>
            </a:r>
            <a:endParaRPr lang="en-US" sz="1600"/>
          </a:p>
        </p:txBody>
      </p:sp>
      <p:sp>
        <p:nvSpPr>
          <p:cNvPr id="8" name="TextBox 7">
            <a:extLst>
              <a:ext uri="{FF2B5EF4-FFF2-40B4-BE49-F238E27FC236}">
                <a16:creationId xmlns:a16="http://schemas.microsoft.com/office/drawing/2014/main" id="{FECF27E6-4B88-85B8-3239-0161B7E35AD4}"/>
              </a:ext>
            </a:extLst>
          </p:cNvPr>
          <p:cNvSpPr txBox="1"/>
          <p:nvPr/>
        </p:nvSpPr>
        <p:spPr>
          <a:xfrm>
            <a:off x="8218138" y="1569800"/>
            <a:ext cx="2695235" cy="830997"/>
          </a:xfrm>
          <a:prstGeom prst="rect">
            <a:avLst/>
          </a:prstGeom>
          <a:noFill/>
        </p:spPr>
        <p:txBody>
          <a:bodyPr wrap="square">
            <a:spAutoFit/>
          </a:bodyPr>
          <a:lstStyle/>
          <a:p>
            <a:r>
              <a:rPr lang="en-US" sz="1600">
                <a:hlinkClick r:id="rId4"/>
              </a:rPr>
              <a:t>No Ransom: Free ransomware file decryption tools by Kaspersky</a:t>
            </a:r>
            <a:endParaRPr lang="en-US" sz="1600"/>
          </a:p>
        </p:txBody>
      </p:sp>
      <p:sp>
        <p:nvSpPr>
          <p:cNvPr id="10" name="TextBox 9">
            <a:extLst>
              <a:ext uri="{FF2B5EF4-FFF2-40B4-BE49-F238E27FC236}">
                <a16:creationId xmlns:a16="http://schemas.microsoft.com/office/drawing/2014/main" id="{38405EDF-4AB3-C558-F1FB-AFAE2939DA63}"/>
              </a:ext>
            </a:extLst>
          </p:cNvPr>
          <p:cNvSpPr txBox="1"/>
          <p:nvPr/>
        </p:nvSpPr>
        <p:spPr>
          <a:xfrm>
            <a:off x="8218138" y="4120907"/>
            <a:ext cx="6131084" cy="338554"/>
          </a:xfrm>
          <a:prstGeom prst="rect">
            <a:avLst/>
          </a:prstGeom>
          <a:noFill/>
        </p:spPr>
        <p:txBody>
          <a:bodyPr wrap="square">
            <a:spAutoFit/>
          </a:bodyPr>
          <a:lstStyle/>
          <a:p>
            <a:r>
              <a:rPr lang="en-US" sz="1600" err="1">
                <a:hlinkClick r:id="rId5"/>
              </a:rPr>
              <a:t>Kjente</a:t>
            </a:r>
            <a:r>
              <a:rPr lang="en-US" sz="1600">
                <a:hlinkClick r:id="rId5"/>
              </a:rPr>
              <a:t> </a:t>
            </a:r>
            <a:r>
              <a:rPr lang="en-US" sz="1600" err="1">
                <a:hlinkClick r:id="rId5"/>
              </a:rPr>
              <a:t>Utnyttet</a:t>
            </a:r>
            <a:r>
              <a:rPr lang="en-US" sz="1600">
                <a:hlinkClick r:id="rId5"/>
              </a:rPr>
              <a:t> </a:t>
            </a:r>
            <a:r>
              <a:rPr lang="en-US" sz="1600" err="1">
                <a:hlinkClick r:id="rId5"/>
              </a:rPr>
              <a:t>Sårbarheter</a:t>
            </a:r>
            <a:r>
              <a:rPr lang="en-US" sz="1600">
                <a:hlinkClick r:id="rId5"/>
              </a:rPr>
              <a:t> | CISA</a:t>
            </a:r>
            <a:endParaRPr lang="en-US" sz="1600"/>
          </a:p>
        </p:txBody>
      </p:sp>
      <p:sp>
        <p:nvSpPr>
          <p:cNvPr id="12" name="TextBox 11">
            <a:extLst>
              <a:ext uri="{FF2B5EF4-FFF2-40B4-BE49-F238E27FC236}">
                <a16:creationId xmlns:a16="http://schemas.microsoft.com/office/drawing/2014/main" id="{E8B15DB9-8A26-F20B-4DAB-22DC1835801C}"/>
              </a:ext>
            </a:extLst>
          </p:cNvPr>
          <p:cNvSpPr txBox="1"/>
          <p:nvPr/>
        </p:nvSpPr>
        <p:spPr>
          <a:xfrm>
            <a:off x="8218138" y="4688123"/>
            <a:ext cx="3480802" cy="830997"/>
          </a:xfrm>
          <a:prstGeom prst="rect">
            <a:avLst/>
          </a:prstGeom>
          <a:noFill/>
        </p:spPr>
        <p:txBody>
          <a:bodyPr wrap="square">
            <a:spAutoFit/>
          </a:bodyPr>
          <a:lstStyle/>
          <a:p>
            <a:r>
              <a:rPr lang="nb-NO" sz="1600">
                <a:hlinkClick r:id="rId6"/>
              </a:rPr>
              <a:t>Hvordan redusere risikoen for å bli utsatt for Ransomware angrep | Trusselsky</a:t>
            </a:r>
            <a:endParaRPr lang="en-US" sz="1600"/>
          </a:p>
        </p:txBody>
      </p:sp>
    </p:spTree>
    <p:extLst>
      <p:ext uri="{BB962C8B-B14F-4D97-AF65-F5344CB8AC3E}">
        <p14:creationId xmlns:p14="http://schemas.microsoft.com/office/powerpoint/2010/main" val="955474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tel 2">
            <a:extLst>
              <a:ext uri="{FF2B5EF4-FFF2-40B4-BE49-F238E27FC236}">
                <a16:creationId xmlns:a16="http://schemas.microsoft.com/office/drawing/2014/main" id="{096B49EB-15D3-9215-1C10-03E3B5C79C25}"/>
              </a:ext>
            </a:extLst>
          </p:cNvPr>
          <p:cNvSpPr>
            <a:spLocks noGrp="1"/>
          </p:cNvSpPr>
          <p:nvPr>
            <p:ph type="title"/>
          </p:nvPr>
        </p:nvSpPr>
        <p:spPr>
          <a:xfrm>
            <a:off x="719137" y="739140"/>
            <a:ext cx="10751504" cy="468000"/>
          </a:xfrm>
        </p:spPr>
        <p:txBody>
          <a:bodyPr/>
          <a:lstStyle/>
          <a:p>
            <a:r>
              <a:rPr lang="nb-NO" dirty="0"/>
              <a:t>Hva slags sikkerhetstrusler ser vi mot </a:t>
            </a:r>
            <a:r>
              <a:rPr lang="nb-NO" dirty="0" err="1"/>
              <a:t>Kubernetes</a:t>
            </a:r>
            <a:r>
              <a:rPr lang="nb-NO" dirty="0"/>
              <a:t>?</a:t>
            </a:r>
          </a:p>
        </p:txBody>
      </p:sp>
      <p:sp>
        <p:nvSpPr>
          <p:cNvPr id="11" name="Rectangle: Rounded Corners 10">
            <a:extLst>
              <a:ext uri="{FF2B5EF4-FFF2-40B4-BE49-F238E27FC236}">
                <a16:creationId xmlns:a16="http://schemas.microsoft.com/office/drawing/2014/main" id="{13E957DD-ED1E-467D-72D8-59B1DC1700D7}"/>
              </a:ext>
            </a:extLst>
          </p:cNvPr>
          <p:cNvSpPr/>
          <p:nvPr/>
        </p:nvSpPr>
        <p:spPr>
          <a:xfrm>
            <a:off x="4027999" y="1634477"/>
            <a:ext cx="3330146" cy="571500"/>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dirty="0">
                <a:solidFill>
                  <a:schemeClr val="bg1"/>
                </a:solidFill>
              </a:rPr>
              <a:t>Container applikasjoner</a:t>
            </a:r>
            <a:endParaRPr lang="en-US" dirty="0">
              <a:solidFill>
                <a:schemeClr val="bg1"/>
              </a:solidFill>
            </a:endParaRPr>
          </a:p>
        </p:txBody>
      </p:sp>
      <p:sp>
        <p:nvSpPr>
          <p:cNvPr id="12" name="Rectangle: Rounded Corners 11">
            <a:extLst>
              <a:ext uri="{FF2B5EF4-FFF2-40B4-BE49-F238E27FC236}">
                <a16:creationId xmlns:a16="http://schemas.microsoft.com/office/drawing/2014/main" id="{2C7DA933-95A7-4205-97C1-930D2E41492E}"/>
              </a:ext>
            </a:extLst>
          </p:cNvPr>
          <p:cNvSpPr/>
          <p:nvPr/>
        </p:nvSpPr>
        <p:spPr>
          <a:xfrm>
            <a:off x="551632" y="1385281"/>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Uauthorisert tilgang til Kube API</a:t>
            </a:r>
            <a:endParaRPr lang="en-US" sz="1600" dirty="0">
              <a:solidFill>
                <a:schemeClr val="bg1"/>
              </a:solidFill>
            </a:endParaRPr>
          </a:p>
        </p:txBody>
      </p:sp>
      <p:sp>
        <p:nvSpPr>
          <p:cNvPr id="13" name="Rectangle: Rounded Corners 12">
            <a:extLst>
              <a:ext uri="{FF2B5EF4-FFF2-40B4-BE49-F238E27FC236}">
                <a16:creationId xmlns:a16="http://schemas.microsoft.com/office/drawing/2014/main" id="{79E09171-9667-1963-3391-D9688B794BB3}"/>
              </a:ext>
            </a:extLst>
          </p:cNvPr>
          <p:cNvSpPr/>
          <p:nvPr/>
        </p:nvSpPr>
        <p:spPr>
          <a:xfrm>
            <a:off x="551632" y="2108697"/>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Uauthorisert tilgang til CI/CD og kildekode</a:t>
            </a:r>
            <a:endParaRPr lang="en-US" sz="1600" dirty="0">
              <a:solidFill>
                <a:schemeClr val="bg1"/>
              </a:solidFill>
            </a:endParaRPr>
          </a:p>
        </p:txBody>
      </p:sp>
      <p:sp>
        <p:nvSpPr>
          <p:cNvPr id="14" name="Rectangle: Rounded Corners 13">
            <a:extLst>
              <a:ext uri="{FF2B5EF4-FFF2-40B4-BE49-F238E27FC236}">
                <a16:creationId xmlns:a16="http://schemas.microsoft.com/office/drawing/2014/main" id="{BA41E66A-49E3-A696-0A80-33E9CF61A760}"/>
              </a:ext>
            </a:extLst>
          </p:cNvPr>
          <p:cNvSpPr/>
          <p:nvPr/>
        </p:nvSpPr>
        <p:spPr>
          <a:xfrm>
            <a:off x="551632" y="2832659"/>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Sårbarheter i applikasjon eller container image</a:t>
            </a:r>
            <a:endParaRPr lang="en-US" sz="1600" dirty="0">
              <a:solidFill>
                <a:schemeClr val="bg1"/>
              </a:solidFill>
            </a:endParaRPr>
          </a:p>
        </p:txBody>
      </p:sp>
      <p:sp>
        <p:nvSpPr>
          <p:cNvPr id="15" name="Rectangle: Rounded Corners 14">
            <a:extLst>
              <a:ext uri="{FF2B5EF4-FFF2-40B4-BE49-F238E27FC236}">
                <a16:creationId xmlns:a16="http://schemas.microsoft.com/office/drawing/2014/main" id="{E47D6714-C540-5925-CD04-DDB6B1E2B550}"/>
              </a:ext>
            </a:extLst>
          </p:cNvPr>
          <p:cNvSpPr/>
          <p:nvPr/>
        </p:nvSpPr>
        <p:spPr>
          <a:xfrm>
            <a:off x="551632" y="3539177"/>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Mangel av segmentering internt mellom tjenester</a:t>
            </a:r>
            <a:endParaRPr lang="en-US" sz="1600" dirty="0">
              <a:solidFill>
                <a:schemeClr val="bg1"/>
              </a:solidFill>
            </a:endParaRPr>
          </a:p>
        </p:txBody>
      </p:sp>
      <p:sp>
        <p:nvSpPr>
          <p:cNvPr id="16" name="Rectangle: Rounded Corners 15">
            <a:extLst>
              <a:ext uri="{FF2B5EF4-FFF2-40B4-BE49-F238E27FC236}">
                <a16:creationId xmlns:a16="http://schemas.microsoft.com/office/drawing/2014/main" id="{9EAD3248-83DE-BF6C-5218-1F845303C00C}"/>
              </a:ext>
            </a:extLst>
          </p:cNvPr>
          <p:cNvSpPr/>
          <p:nvPr/>
        </p:nvSpPr>
        <p:spPr>
          <a:xfrm>
            <a:off x="551632" y="4263077"/>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Misbruk av ressurser i Cloud ved integrasjoner</a:t>
            </a:r>
            <a:endParaRPr lang="en-US" sz="1600" dirty="0">
              <a:solidFill>
                <a:schemeClr val="bg1"/>
              </a:solidFill>
            </a:endParaRPr>
          </a:p>
        </p:txBody>
      </p:sp>
      <p:sp>
        <p:nvSpPr>
          <p:cNvPr id="17" name="Rectangle: Rounded Corners 16">
            <a:extLst>
              <a:ext uri="{FF2B5EF4-FFF2-40B4-BE49-F238E27FC236}">
                <a16:creationId xmlns:a16="http://schemas.microsoft.com/office/drawing/2014/main" id="{B7DA8B3F-A63C-BF22-5F10-9D7EFD29634C}"/>
              </a:ext>
            </a:extLst>
          </p:cNvPr>
          <p:cNvSpPr/>
          <p:nvPr/>
        </p:nvSpPr>
        <p:spPr>
          <a:xfrm>
            <a:off x="551632" y="4985165"/>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Nøkler og passord lagret i klartekst i container</a:t>
            </a:r>
            <a:endParaRPr lang="en-US" sz="1600" dirty="0">
              <a:solidFill>
                <a:schemeClr val="bg1"/>
              </a:solidFill>
            </a:endParaRPr>
          </a:p>
        </p:txBody>
      </p:sp>
      <p:sp>
        <p:nvSpPr>
          <p:cNvPr id="19" name="Rectangle: Rounded Corners 18">
            <a:extLst>
              <a:ext uri="{FF2B5EF4-FFF2-40B4-BE49-F238E27FC236}">
                <a16:creationId xmlns:a16="http://schemas.microsoft.com/office/drawing/2014/main" id="{879E4F0E-7484-B5DD-B319-F6431DA7D315}"/>
              </a:ext>
            </a:extLst>
          </p:cNvPr>
          <p:cNvSpPr/>
          <p:nvPr/>
        </p:nvSpPr>
        <p:spPr>
          <a:xfrm>
            <a:off x="7739145" y="1348727"/>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Sårbarheter i Kubernetes</a:t>
            </a:r>
            <a:endParaRPr lang="en-US" sz="1600" dirty="0">
              <a:solidFill>
                <a:schemeClr val="bg1"/>
              </a:solidFill>
            </a:endParaRPr>
          </a:p>
        </p:txBody>
      </p:sp>
      <p:sp>
        <p:nvSpPr>
          <p:cNvPr id="20" name="Rectangle: Rounded Corners 19">
            <a:extLst>
              <a:ext uri="{FF2B5EF4-FFF2-40B4-BE49-F238E27FC236}">
                <a16:creationId xmlns:a16="http://schemas.microsoft.com/office/drawing/2014/main" id="{4F492FD4-9F93-704F-BCC2-2C463EEA9474}"/>
              </a:ext>
            </a:extLst>
          </p:cNvPr>
          <p:cNvSpPr/>
          <p:nvPr/>
        </p:nvSpPr>
        <p:spPr>
          <a:xfrm>
            <a:off x="7739145" y="2072627"/>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Container Escape</a:t>
            </a:r>
            <a:endParaRPr lang="en-US" sz="1600" dirty="0">
              <a:solidFill>
                <a:schemeClr val="bg1"/>
              </a:solidFill>
            </a:endParaRPr>
          </a:p>
        </p:txBody>
      </p:sp>
      <p:sp>
        <p:nvSpPr>
          <p:cNvPr id="21" name="Rectangle: Rounded Corners 20">
            <a:extLst>
              <a:ext uri="{FF2B5EF4-FFF2-40B4-BE49-F238E27FC236}">
                <a16:creationId xmlns:a16="http://schemas.microsoft.com/office/drawing/2014/main" id="{00D009DC-9303-7C0F-83A3-B4CCFF44F26E}"/>
              </a:ext>
            </a:extLst>
          </p:cNvPr>
          <p:cNvSpPr/>
          <p:nvPr/>
        </p:nvSpPr>
        <p:spPr>
          <a:xfrm>
            <a:off x="7739145" y="2796527"/>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Supply-chain svakheter</a:t>
            </a:r>
            <a:endParaRPr lang="en-US" sz="1600" dirty="0">
              <a:solidFill>
                <a:schemeClr val="bg1"/>
              </a:solidFill>
            </a:endParaRPr>
          </a:p>
        </p:txBody>
      </p:sp>
      <p:sp>
        <p:nvSpPr>
          <p:cNvPr id="22" name="Rectangle: Rounded Corners 21">
            <a:extLst>
              <a:ext uri="{FF2B5EF4-FFF2-40B4-BE49-F238E27FC236}">
                <a16:creationId xmlns:a16="http://schemas.microsoft.com/office/drawing/2014/main" id="{AE1D6CE9-C301-6A9D-5585-D83CF849D068}"/>
              </a:ext>
            </a:extLst>
          </p:cNvPr>
          <p:cNvSpPr/>
          <p:nvPr/>
        </p:nvSpPr>
        <p:spPr>
          <a:xfrm>
            <a:off x="7739145" y="3520427"/>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Mangel av trafikkinspeksjon på tjenester inn mot Kubernetes</a:t>
            </a:r>
            <a:endParaRPr lang="en-US" sz="1600" dirty="0">
              <a:solidFill>
                <a:schemeClr val="bg1"/>
              </a:solidFill>
            </a:endParaRPr>
          </a:p>
        </p:txBody>
      </p:sp>
      <p:sp>
        <p:nvSpPr>
          <p:cNvPr id="23" name="Rectangle: Rounded Corners 22">
            <a:extLst>
              <a:ext uri="{FF2B5EF4-FFF2-40B4-BE49-F238E27FC236}">
                <a16:creationId xmlns:a16="http://schemas.microsoft.com/office/drawing/2014/main" id="{E1F61D01-56A9-59C2-AC9C-A35067892CF4}"/>
              </a:ext>
            </a:extLst>
          </p:cNvPr>
          <p:cNvSpPr/>
          <p:nvPr/>
        </p:nvSpPr>
        <p:spPr>
          <a:xfrm>
            <a:off x="7739145" y="4244327"/>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Mangel av sikkerhetsbarrierer mot image registry</a:t>
            </a:r>
            <a:endParaRPr lang="en-US" sz="1600" dirty="0">
              <a:solidFill>
                <a:schemeClr val="bg1"/>
              </a:solidFill>
            </a:endParaRPr>
          </a:p>
        </p:txBody>
      </p:sp>
      <p:sp>
        <p:nvSpPr>
          <p:cNvPr id="24" name="Rectangle: Rounded Corners 23">
            <a:extLst>
              <a:ext uri="{FF2B5EF4-FFF2-40B4-BE49-F238E27FC236}">
                <a16:creationId xmlns:a16="http://schemas.microsoft.com/office/drawing/2014/main" id="{37080DAE-EE82-FAA0-A489-C30B799156C4}"/>
              </a:ext>
            </a:extLst>
          </p:cNvPr>
          <p:cNvSpPr/>
          <p:nvPr/>
        </p:nvSpPr>
        <p:spPr>
          <a:xfrm>
            <a:off x="7739145" y="4968227"/>
            <a:ext cx="3153033" cy="571500"/>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Mangelfull tilgangskontroll</a:t>
            </a:r>
            <a:endParaRPr lang="en-US" sz="1600" dirty="0">
              <a:solidFill>
                <a:schemeClr val="bg1"/>
              </a:solidFill>
            </a:endParaRPr>
          </a:p>
        </p:txBody>
      </p:sp>
      <p:pic>
        <p:nvPicPr>
          <p:cNvPr id="1026" name="Picture 2">
            <a:extLst>
              <a:ext uri="{FF2B5EF4-FFF2-40B4-BE49-F238E27FC236}">
                <a16:creationId xmlns:a16="http://schemas.microsoft.com/office/drawing/2014/main" id="{A09BEDF0-5A80-6B0F-65E3-EA841A610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5787" y="2229366"/>
            <a:ext cx="3514148" cy="219127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46F6297C-B4A0-DF59-FFF7-EAFB57553FA7}"/>
              </a:ext>
            </a:extLst>
          </p:cNvPr>
          <p:cNvSpPr/>
          <p:nvPr/>
        </p:nvSpPr>
        <p:spPr>
          <a:xfrm>
            <a:off x="4767345" y="2809380"/>
            <a:ext cx="1987683" cy="294226"/>
          </a:xfrm>
          <a:prstGeom prst="roundRect">
            <a:avLst/>
          </a:prstGeom>
          <a:solidFill>
            <a:srgbClr val="00206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Hva skjer inni her?!</a:t>
            </a:r>
            <a:endParaRPr lang="en-US" sz="1600" dirty="0">
              <a:solidFill>
                <a:schemeClr val="bg1"/>
              </a:solidFill>
            </a:endParaRPr>
          </a:p>
        </p:txBody>
      </p:sp>
      <p:sp>
        <p:nvSpPr>
          <p:cNvPr id="8" name="TextBox 7">
            <a:extLst>
              <a:ext uri="{FF2B5EF4-FFF2-40B4-BE49-F238E27FC236}">
                <a16:creationId xmlns:a16="http://schemas.microsoft.com/office/drawing/2014/main" id="{F7D70D80-ED5A-ABBF-C0D2-6BF01AD25621}"/>
              </a:ext>
            </a:extLst>
          </p:cNvPr>
          <p:cNvSpPr txBox="1"/>
          <p:nvPr/>
        </p:nvSpPr>
        <p:spPr>
          <a:xfrm>
            <a:off x="3150973" y="5601854"/>
            <a:ext cx="5387545" cy="584775"/>
          </a:xfrm>
          <a:prstGeom prst="rect">
            <a:avLst/>
          </a:prstGeom>
          <a:noFill/>
        </p:spPr>
        <p:txBody>
          <a:bodyPr wrap="square">
            <a:spAutoFit/>
          </a:bodyPr>
          <a:lstStyle/>
          <a:p>
            <a:pPr algn="ctr"/>
            <a:r>
              <a:rPr lang="en-US" sz="1600" dirty="0">
                <a:hlinkClick r:id="rId3"/>
              </a:rPr>
              <a:t>Tactics - Threat Matrix for Kubernetes https://microsoft.github.io/Threat-Matrix-for-Kubernetes/</a:t>
            </a:r>
            <a:endParaRPr lang="en-US" sz="1600" dirty="0"/>
          </a:p>
        </p:txBody>
      </p:sp>
    </p:spTree>
    <p:extLst>
      <p:ext uri="{BB962C8B-B14F-4D97-AF65-F5344CB8AC3E}">
        <p14:creationId xmlns:p14="http://schemas.microsoft.com/office/powerpoint/2010/main" val="181303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2">
            <a:extLst>
              <a:ext uri="{FF2B5EF4-FFF2-40B4-BE49-F238E27FC236}">
                <a16:creationId xmlns:a16="http://schemas.microsoft.com/office/drawing/2014/main" id="{3565D0F0-A335-638F-15E7-9304C846F18B}"/>
              </a:ext>
            </a:extLst>
          </p:cNvPr>
          <p:cNvSpPr>
            <a:spLocks noEditPoints="1"/>
          </p:cNvSpPr>
          <p:nvPr/>
        </p:nvSpPr>
        <p:spPr bwMode="auto">
          <a:xfrm>
            <a:off x="4791284" y="2507841"/>
            <a:ext cx="2517883" cy="3616876"/>
          </a:xfrm>
          <a:custGeom>
            <a:avLst/>
            <a:gdLst>
              <a:gd name="T0" fmla="*/ 206 w 400"/>
              <a:gd name="T1" fmla="*/ 577 h 577"/>
              <a:gd name="T2" fmla="*/ 206 w 400"/>
              <a:gd name="T3" fmla="*/ 577 h 577"/>
              <a:gd name="T4" fmla="*/ 279 w 400"/>
              <a:gd name="T5" fmla="*/ 471 h 577"/>
              <a:gd name="T6" fmla="*/ 278 w 400"/>
              <a:gd name="T7" fmla="*/ 471 h 577"/>
              <a:gd name="T8" fmla="*/ 306 w 400"/>
              <a:gd name="T9" fmla="*/ 430 h 577"/>
              <a:gd name="T10" fmla="*/ 400 w 400"/>
              <a:gd name="T11" fmla="*/ 200 h 577"/>
              <a:gd name="T12" fmla="*/ 200 w 400"/>
              <a:gd name="T13" fmla="*/ 0 h 577"/>
              <a:gd name="T14" fmla="*/ 0 w 400"/>
              <a:gd name="T15" fmla="*/ 200 h 577"/>
              <a:gd name="T16" fmla="*/ 94 w 400"/>
              <a:gd name="T17" fmla="*/ 430 h 577"/>
              <a:gd name="T18" fmla="*/ 122 w 400"/>
              <a:gd name="T19" fmla="*/ 471 h 577"/>
              <a:gd name="T20" fmla="*/ 121 w 400"/>
              <a:gd name="T21" fmla="*/ 471 h 577"/>
              <a:gd name="T22" fmla="*/ 279 w 400"/>
              <a:gd name="T23" fmla="*/ 498 h 577"/>
              <a:gd name="T24" fmla="*/ 279 w 400"/>
              <a:gd name="T25" fmla="*/ 49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77">
                <a:moveTo>
                  <a:pt x="206" y="577"/>
                </a:moveTo>
                <a:cubicBezTo>
                  <a:pt x="206" y="577"/>
                  <a:pt x="206" y="577"/>
                  <a:pt x="206" y="577"/>
                </a:cubicBezTo>
                <a:moveTo>
                  <a:pt x="279" y="471"/>
                </a:moveTo>
                <a:cubicBezTo>
                  <a:pt x="278" y="471"/>
                  <a:pt x="278" y="471"/>
                  <a:pt x="278" y="471"/>
                </a:cubicBezTo>
                <a:cubicBezTo>
                  <a:pt x="297" y="464"/>
                  <a:pt x="306" y="451"/>
                  <a:pt x="306" y="430"/>
                </a:cubicBezTo>
                <a:cubicBezTo>
                  <a:pt x="306" y="350"/>
                  <a:pt x="400" y="298"/>
                  <a:pt x="400" y="200"/>
                </a:cubicBezTo>
                <a:cubicBezTo>
                  <a:pt x="400" y="31"/>
                  <a:pt x="258" y="0"/>
                  <a:pt x="200" y="0"/>
                </a:cubicBezTo>
                <a:cubicBezTo>
                  <a:pt x="142" y="0"/>
                  <a:pt x="0" y="31"/>
                  <a:pt x="0" y="200"/>
                </a:cubicBezTo>
                <a:cubicBezTo>
                  <a:pt x="0" y="298"/>
                  <a:pt x="94" y="350"/>
                  <a:pt x="94" y="430"/>
                </a:cubicBezTo>
                <a:cubicBezTo>
                  <a:pt x="94" y="451"/>
                  <a:pt x="103" y="464"/>
                  <a:pt x="122" y="471"/>
                </a:cubicBezTo>
                <a:cubicBezTo>
                  <a:pt x="121" y="471"/>
                  <a:pt x="121" y="471"/>
                  <a:pt x="121" y="471"/>
                </a:cubicBezTo>
                <a:moveTo>
                  <a:pt x="279" y="498"/>
                </a:moveTo>
                <a:cubicBezTo>
                  <a:pt x="279" y="498"/>
                  <a:pt x="279" y="498"/>
                  <a:pt x="279" y="498"/>
                </a:cubicBezTo>
              </a:path>
            </a:pathLst>
          </a:custGeom>
          <a:solidFill>
            <a:schemeClr val="bg2"/>
          </a:solidFill>
          <a:ln>
            <a:solidFill>
              <a:schemeClr val="accent1"/>
            </a:solidFill>
          </a:ln>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effectLst/>
              <a:uLnTx/>
              <a:uFillTx/>
              <a:latin typeface="Tahoma"/>
              <a:ea typeface="+mn-ea"/>
              <a:cs typeface="+mn-cs"/>
            </a:endParaRPr>
          </a:p>
        </p:txBody>
      </p:sp>
      <p:sp>
        <p:nvSpPr>
          <p:cNvPr id="5" name="Espace réservé du texte 249">
            <a:extLst>
              <a:ext uri="{FF2B5EF4-FFF2-40B4-BE49-F238E27FC236}">
                <a16:creationId xmlns:a16="http://schemas.microsoft.com/office/drawing/2014/main" id="{B776297A-8E33-875F-7831-35B863492E30}"/>
              </a:ext>
            </a:extLst>
          </p:cNvPr>
          <p:cNvSpPr txBox="1">
            <a:spLocks noChangeAspect="1"/>
          </p:cNvSpPr>
          <p:nvPr/>
        </p:nvSpPr>
        <p:spPr>
          <a:xfrm>
            <a:off x="4898484" y="2626512"/>
            <a:ext cx="2303482" cy="3319200"/>
          </a:xfrm>
          <a:custGeom>
            <a:avLst/>
            <a:gdLst>
              <a:gd name="connsiteX0" fmla="*/ 1803727 w 3607454"/>
              <a:gd name="connsiteY0" fmla="*/ 0 h 5200882"/>
              <a:gd name="connsiteX1" fmla="*/ 3607454 w 3607454"/>
              <a:gd name="connsiteY1" fmla="*/ 1809002 h 5200882"/>
              <a:gd name="connsiteX2" fmla="*/ 2759801 w 3607454"/>
              <a:gd name="connsiteY2" fmla="*/ 3873625 h 5200882"/>
              <a:gd name="connsiteX3" fmla="*/ 2503534 w 3607454"/>
              <a:gd name="connsiteY3" fmla="*/ 4247223 h 5200882"/>
              <a:gd name="connsiteX4" fmla="*/ 2513390 w 3607454"/>
              <a:gd name="connsiteY4" fmla="*/ 4247223 h 5200882"/>
              <a:gd name="connsiteX5" fmla="*/ 2513390 w 3607454"/>
              <a:gd name="connsiteY5" fmla="*/ 4266886 h 5200882"/>
              <a:gd name="connsiteX6" fmla="*/ 2523247 w 3607454"/>
              <a:gd name="connsiteY6" fmla="*/ 4266886 h 5200882"/>
              <a:gd name="connsiteX7" fmla="*/ 2611955 w 3607454"/>
              <a:gd name="connsiteY7" fmla="*/ 4365202 h 5200882"/>
              <a:gd name="connsiteX8" fmla="*/ 2523247 w 3607454"/>
              <a:gd name="connsiteY8" fmla="*/ 4463517 h 5200882"/>
              <a:gd name="connsiteX9" fmla="*/ 2513390 w 3607454"/>
              <a:gd name="connsiteY9" fmla="*/ 4463517 h 5200882"/>
              <a:gd name="connsiteX10" fmla="*/ 2513390 w 3607454"/>
              <a:gd name="connsiteY10" fmla="*/ 4483180 h 5200882"/>
              <a:gd name="connsiteX11" fmla="*/ 2523247 w 3607454"/>
              <a:gd name="connsiteY11" fmla="*/ 4483180 h 5200882"/>
              <a:gd name="connsiteX12" fmla="*/ 2611955 w 3607454"/>
              <a:gd name="connsiteY12" fmla="*/ 4581496 h 5200882"/>
              <a:gd name="connsiteX13" fmla="*/ 2523247 w 3607454"/>
              <a:gd name="connsiteY13" fmla="*/ 4679811 h 5200882"/>
              <a:gd name="connsiteX14" fmla="*/ 2503534 w 3607454"/>
              <a:gd name="connsiteY14" fmla="*/ 4679811 h 5200882"/>
              <a:gd name="connsiteX15" fmla="*/ 2503534 w 3607454"/>
              <a:gd name="connsiteY15" fmla="*/ 4699474 h 5200882"/>
              <a:gd name="connsiteX16" fmla="*/ 2523247 w 3607454"/>
              <a:gd name="connsiteY16" fmla="*/ 4699474 h 5200882"/>
              <a:gd name="connsiteX17" fmla="*/ 2611955 w 3607454"/>
              <a:gd name="connsiteY17" fmla="*/ 4797789 h 5200882"/>
              <a:gd name="connsiteX18" fmla="*/ 2523247 w 3607454"/>
              <a:gd name="connsiteY18" fmla="*/ 4896105 h 5200882"/>
              <a:gd name="connsiteX19" fmla="*/ 2434539 w 3607454"/>
              <a:gd name="connsiteY19" fmla="*/ 4896105 h 5200882"/>
              <a:gd name="connsiteX20" fmla="*/ 1862866 w 3607454"/>
              <a:gd name="connsiteY20" fmla="*/ 5200882 h 5200882"/>
              <a:gd name="connsiteX21" fmla="*/ 1754445 w 3607454"/>
              <a:gd name="connsiteY21" fmla="*/ 5200882 h 5200882"/>
              <a:gd name="connsiteX22" fmla="*/ 1172916 w 3607454"/>
              <a:gd name="connsiteY22" fmla="*/ 4896105 h 5200882"/>
              <a:gd name="connsiteX23" fmla="*/ 1084208 w 3607454"/>
              <a:gd name="connsiteY23" fmla="*/ 4896105 h 5200882"/>
              <a:gd name="connsiteX24" fmla="*/ 995500 w 3607454"/>
              <a:gd name="connsiteY24" fmla="*/ 4797789 h 5200882"/>
              <a:gd name="connsiteX25" fmla="*/ 1084208 w 3607454"/>
              <a:gd name="connsiteY25" fmla="*/ 4699474 h 5200882"/>
              <a:gd name="connsiteX26" fmla="*/ 1103921 w 3607454"/>
              <a:gd name="connsiteY26" fmla="*/ 4699474 h 5200882"/>
              <a:gd name="connsiteX27" fmla="*/ 1103921 w 3607454"/>
              <a:gd name="connsiteY27" fmla="*/ 4679811 h 5200882"/>
              <a:gd name="connsiteX28" fmla="*/ 1084208 w 3607454"/>
              <a:gd name="connsiteY28" fmla="*/ 4679811 h 5200882"/>
              <a:gd name="connsiteX29" fmla="*/ 995500 w 3607454"/>
              <a:gd name="connsiteY29" fmla="*/ 4581496 h 5200882"/>
              <a:gd name="connsiteX30" fmla="*/ 1084208 w 3607454"/>
              <a:gd name="connsiteY30" fmla="*/ 4483180 h 5200882"/>
              <a:gd name="connsiteX31" fmla="*/ 1094064 w 3607454"/>
              <a:gd name="connsiteY31" fmla="*/ 4483180 h 5200882"/>
              <a:gd name="connsiteX32" fmla="*/ 1094064 w 3607454"/>
              <a:gd name="connsiteY32" fmla="*/ 4463517 h 5200882"/>
              <a:gd name="connsiteX33" fmla="*/ 1084208 w 3607454"/>
              <a:gd name="connsiteY33" fmla="*/ 4463517 h 5200882"/>
              <a:gd name="connsiteX34" fmla="*/ 995500 w 3607454"/>
              <a:gd name="connsiteY34" fmla="*/ 4365202 h 5200882"/>
              <a:gd name="connsiteX35" fmla="*/ 1084208 w 3607454"/>
              <a:gd name="connsiteY35" fmla="*/ 4266886 h 5200882"/>
              <a:gd name="connsiteX36" fmla="*/ 1094064 w 3607454"/>
              <a:gd name="connsiteY36" fmla="*/ 4266886 h 5200882"/>
              <a:gd name="connsiteX37" fmla="*/ 1094064 w 3607454"/>
              <a:gd name="connsiteY37" fmla="*/ 4247223 h 5200882"/>
              <a:gd name="connsiteX38" fmla="*/ 1103921 w 3607454"/>
              <a:gd name="connsiteY38" fmla="*/ 4247223 h 5200882"/>
              <a:gd name="connsiteX39" fmla="*/ 847653 w 3607454"/>
              <a:gd name="connsiteY39" fmla="*/ 3873625 h 5200882"/>
              <a:gd name="connsiteX40" fmla="*/ 0 w 3607454"/>
              <a:gd name="connsiteY40" fmla="*/ 1809002 h 5200882"/>
              <a:gd name="connsiteX41" fmla="*/ 1803727 w 3607454"/>
              <a:gd name="connsiteY41" fmla="*/ 0 h 520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07454" h="5200882">
                <a:moveTo>
                  <a:pt x="1803727" y="0"/>
                </a:moveTo>
                <a:cubicBezTo>
                  <a:pt x="2335974" y="0"/>
                  <a:pt x="3607454" y="285115"/>
                  <a:pt x="3607454" y="1809002"/>
                </a:cubicBezTo>
                <a:cubicBezTo>
                  <a:pt x="3607454" y="2684009"/>
                  <a:pt x="2759801" y="3155923"/>
                  <a:pt x="2759801" y="3873625"/>
                </a:cubicBezTo>
                <a:cubicBezTo>
                  <a:pt x="2759801" y="4070256"/>
                  <a:pt x="2680949" y="4178402"/>
                  <a:pt x="2503534" y="4247223"/>
                </a:cubicBezTo>
                <a:cubicBezTo>
                  <a:pt x="2503534" y="4247223"/>
                  <a:pt x="2503534" y="4247223"/>
                  <a:pt x="2513390" y="4247223"/>
                </a:cubicBezTo>
                <a:cubicBezTo>
                  <a:pt x="2513390" y="4247223"/>
                  <a:pt x="2513390" y="4247223"/>
                  <a:pt x="2513390" y="4266886"/>
                </a:cubicBezTo>
                <a:cubicBezTo>
                  <a:pt x="2513390" y="4266886"/>
                  <a:pt x="2513390" y="4266886"/>
                  <a:pt x="2523247" y="4266886"/>
                </a:cubicBezTo>
                <a:cubicBezTo>
                  <a:pt x="2572529" y="4266886"/>
                  <a:pt x="2611955" y="4316044"/>
                  <a:pt x="2611955" y="4365202"/>
                </a:cubicBezTo>
                <a:cubicBezTo>
                  <a:pt x="2611955" y="4424191"/>
                  <a:pt x="2572529" y="4463517"/>
                  <a:pt x="2523247" y="4463517"/>
                </a:cubicBezTo>
                <a:cubicBezTo>
                  <a:pt x="2523247" y="4463517"/>
                  <a:pt x="2523247" y="4463517"/>
                  <a:pt x="2513390" y="4463517"/>
                </a:cubicBezTo>
                <a:cubicBezTo>
                  <a:pt x="2513390" y="4463517"/>
                  <a:pt x="2513390" y="4463517"/>
                  <a:pt x="2513390" y="4483180"/>
                </a:cubicBezTo>
                <a:cubicBezTo>
                  <a:pt x="2513390" y="4483180"/>
                  <a:pt x="2513390" y="4483180"/>
                  <a:pt x="2523247" y="4483180"/>
                </a:cubicBezTo>
                <a:cubicBezTo>
                  <a:pt x="2572529" y="4483180"/>
                  <a:pt x="2611955" y="4532338"/>
                  <a:pt x="2611955" y="4581496"/>
                </a:cubicBezTo>
                <a:cubicBezTo>
                  <a:pt x="2611955" y="4640485"/>
                  <a:pt x="2572529" y="4679811"/>
                  <a:pt x="2523247" y="4679811"/>
                </a:cubicBezTo>
                <a:cubicBezTo>
                  <a:pt x="2523247" y="4679811"/>
                  <a:pt x="2523247" y="4679811"/>
                  <a:pt x="2503534" y="4679811"/>
                </a:cubicBezTo>
                <a:cubicBezTo>
                  <a:pt x="2503534" y="4689642"/>
                  <a:pt x="2503534" y="4699474"/>
                  <a:pt x="2503534" y="4699474"/>
                </a:cubicBezTo>
                <a:cubicBezTo>
                  <a:pt x="2503534" y="4699474"/>
                  <a:pt x="2503534" y="4699474"/>
                  <a:pt x="2523247" y="4699474"/>
                </a:cubicBezTo>
                <a:cubicBezTo>
                  <a:pt x="2572529" y="4699474"/>
                  <a:pt x="2611955" y="4748632"/>
                  <a:pt x="2611955" y="4797789"/>
                </a:cubicBezTo>
                <a:cubicBezTo>
                  <a:pt x="2611955" y="4846947"/>
                  <a:pt x="2572529" y="4896105"/>
                  <a:pt x="2523247" y="4896105"/>
                </a:cubicBezTo>
                <a:cubicBezTo>
                  <a:pt x="2523247" y="4896105"/>
                  <a:pt x="2523247" y="4896105"/>
                  <a:pt x="2434539" y="4896105"/>
                </a:cubicBezTo>
                <a:cubicBezTo>
                  <a:pt x="2326118" y="5073072"/>
                  <a:pt x="2109277" y="5200882"/>
                  <a:pt x="1862866" y="5200882"/>
                </a:cubicBezTo>
                <a:cubicBezTo>
                  <a:pt x="1862866" y="5200882"/>
                  <a:pt x="1862866" y="5200882"/>
                  <a:pt x="1754445" y="5200882"/>
                </a:cubicBezTo>
                <a:cubicBezTo>
                  <a:pt x="1498178" y="5200882"/>
                  <a:pt x="1291193" y="5073072"/>
                  <a:pt x="1172916" y="4896105"/>
                </a:cubicBezTo>
                <a:cubicBezTo>
                  <a:pt x="1172916" y="4896105"/>
                  <a:pt x="1172916" y="4896105"/>
                  <a:pt x="1084208" y="4896105"/>
                </a:cubicBezTo>
                <a:cubicBezTo>
                  <a:pt x="1034926" y="4896105"/>
                  <a:pt x="995500" y="4846947"/>
                  <a:pt x="995500" y="4797789"/>
                </a:cubicBezTo>
                <a:cubicBezTo>
                  <a:pt x="995500" y="4748632"/>
                  <a:pt x="1034926" y="4699474"/>
                  <a:pt x="1084208" y="4699474"/>
                </a:cubicBezTo>
                <a:cubicBezTo>
                  <a:pt x="1084208" y="4699474"/>
                  <a:pt x="1084208" y="4699474"/>
                  <a:pt x="1103921" y="4699474"/>
                </a:cubicBezTo>
                <a:cubicBezTo>
                  <a:pt x="1103921" y="4699474"/>
                  <a:pt x="1103921" y="4689642"/>
                  <a:pt x="1103921" y="4679811"/>
                </a:cubicBezTo>
                <a:cubicBezTo>
                  <a:pt x="1103921" y="4679811"/>
                  <a:pt x="1103921" y="4679811"/>
                  <a:pt x="1084208" y="4679811"/>
                </a:cubicBezTo>
                <a:cubicBezTo>
                  <a:pt x="1034926" y="4679811"/>
                  <a:pt x="995500" y="4640485"/>
                  <a:pt x="995500" y="4581496"/>
                </a:cubicBezTo>
                <a:cubicBezTo>
                  <a:pt x="995500" y="4532338"/>
                  <a:pt x="1034926" y="4483180"/>
                  <a:pt x="1084208" y="4483180"/>
                </a:cubicBezTo>
                <a:cubicBezTo>
                  <a:pt x="1084208" y="4483180"/>
                  <a:pt x="1084208" y="4483180"/>
                  <a:pt x="1094064" y="4483180"/>
                </a:cubicBezTo>
                <a:cubicBezTo>
                  <a:pt x="1094064" y="4483180"/>
                  <a:pt x="1094064" y="4483180"/>
                  <a:pt x="1094064" y="4463517"/>
                </a:cubicBezTo>
                <a:cubicBezTo>
                  <a:pt x="1094064" y="4463517"/>
                  <a:pt x="1094064" y="4463517"/>
                  <a:pt x="1084208" y="4463517"/>
                </a:cubicBezTo>
                <a:cubicBezTo>
                  <a:pt x="1034926" y="4463517"/>
                  <a:pt x="995500" y="4424191"/>
                  <a:pt x="995500" y="4365202"/>
                </a:cubicBezTo>
                <a:cubicBezTo>
                  <a:pt x="995500" y="4316044"/>
                  <a:pt x="1034926" y="4266886"/>
                  <a:pt x="1084208" y="4266886"/>
                </a:cubicBezTo>
                <a:cubicBezTo>
                  <a:pt x="1084208" y="4266886"/>
                  <a:pt x="1084208" y="4266886"/>
                  <a:pt x="1094064" y="4266886"/>
                </a:cubicBezTo>
                <a:cubicBezTo>
                  <a:pt x="1094064" y="4266886"/>
                  <a:pt x="1094064" y="4266886"/>
                  <a:pt x="1094064" y="4247223"/>
                </a:cubicBezTo>
                <a:cubicBezTo>
                  <a:pt x="1094064" y="4247223"/>
                  <a:pt x="1094064" y="4247223"/>
                  <a:pt x="1103921" y="4247223"/>
                </a:cubicBezTo>
                <a:cubicBezTo>
                  <a:pt x="926505" y="4178402"/>
                  <a:pt x="847653" y="4070256"/>
                  <a:pt x="847653" y="3873625"/>
                </a:cubicBezTo>
                <a:cubicBezTo>
                  <a:pt x="847653" y="3155923"/>
                  <a:pt x="0" y="2684009"/>
                  <a:pt x="0" y="1809002"/>
                </a:cubicBezTo>
                <a:cubicBezTo>
                  <a:pt x="0" y="285115"/>
                  <a:pt x="1281336" y="0"/>
                  <a:pt x="1803727" y="0"/>
                </a:cubicBezTo>
                <a:close/>
              </a:path>
            </a:pathLst>
          </a:custGeom>
          <a:solidFill>
            <a:schemeClr val="bg1"/>
          </a:solidFill>
          <a:ln w="3175">
            <a:solidFill>
              <a:schemeClr val="accent1"/>
            </a:solidFill>
          </a:ln>
        </p:spPr>
        <p:txBody>
          <a:bodyPr vert="horz" wrap="square" lIns="288000" tIns="180000" rIns="288000" bIns="1080000" rtlCol="0" anchor="ctr">
            <a:normAutofit/>
          </a:bodyPr>
          <a:lstStyle>
            <a:lvl1pPr marL="0" indent="0" algn="ctr" defTabSz="914400" rtl="0" eaLnBrk="1" latinLnBrk="0" hangingPunct="1">
              <a:lnSpc>
                <a:spcPct val="100000"/>
              </a:lnSpc>
              <a:spcBef>
                <a:spcPts val="600"/>
              </a:spcBef>
              <a:buClr>
                <a:schemeClr val="tx1"/>
              </a:buClr>
              <a:buSzPct val="100000"/>
              <a:buFont typeface="Arial" panose="020B0604020202020204" pitchFamily="34" charset="0"/>
              <a:buNone/>
              <a:defRPr sz="2000" b="0" kern="1200" cap="all" baseline="0">
                <a:solidFill>
                  <a:schemeClr val="tx2"/>
                </a:solidFill>
                <a:latin typeface="+mn-lt"/>
                <a:ea typeface="+mn-ea"/>
                <a:cs typeface="+mn-cs"/>
              </a:defRPr>
            </a:lvl1pPr>
            <a:lvl2pPr marL="0" indent="0" algn="ctr" defTabSz="914400" rtl="0" eaLnBrk="1" latinLnBrk="0" hangingPunct="1">
              <a:lnSpc>
                <a:spcPct val="100000"/>
              </a:lnSpc>
              <a:spcBef>
                <a:spcPts val="600"/>
              </a:spcBef>
              <a:buClr>
                <a:schemeClr val="accent1"/>
              </a:buClr>
              <a:buSzPct val="100000"/>
              <a:buFont typeface="Arial" panose="020B0604020202020204" pitchFamily="34" charset="0"/>
              <a:buNone/>
              <a:defRPr sz="1000" b="0" kern="1200">
                <a:solidFill>
                  <a:schemeClr val="tx2"/>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1600" b="1" i="0" u="none" strike="noStrike" kern="1200" cap="none" spc="0" normalizeH="0" baseline="0" noProof="0">
                <a:ln>
                  <a:noFill/>
                </a:ln>
                <a:solidFill>
                  <a:schemeClr val="tx1"/>
                </a:solidFill>
                <a:effectLst/>
                <a:uLnTx/>
                <a:uFillTx/>
                <a:latin typeface="Tahoma"/>
                <a:ea typeface="+mn-ea"/>
                <a:cs typeface="+mn-cs"/>
              </a:rPr>
              <a:t>Litt over </a:t>
            </a:r>
            <a:r>
              <a:rPr lang="nb-NO" altLang="en-US" sz="1600" b="1" cap="none">
                <a:solidFill>
                  <a:schemeClr val="tx1"/>
                </a:solidFill>
                <a:latin typeface="Tahoma"/>
              </a:rPr>
              <a:t>20</a:t>
            </a:r>
            <a:r>
              <a:rPr kumimoji="0" lang="nb-NO" altLang="en-US" sz="1600" b="1" i="0" u="none" strike="noStrike" kern="1200" cap="none" spc="0" normalizeH="0" baseline="0" noProof="0">
                <a:ln>
                  <a:noFill/>
                </a:ln>
                <a:solidFill>
                  <a:schemeClr val="tx1"/>
                </a:solidFill>
                <a:effectLst/>
                <a:uLnTx/>
                <a:uFillTx/>
                <a:latin typeface="Tahoma"/>
                <a:ea typeface="+mn-ea"/>
                <a:cs typeface="+mn-cs"/>
              </a:rPr>
              <a:t> 000 kritiske sårbarheter rapportert i 2021</a:t>
            </a:r>
            <a:endParaRPr kumimoji="0" lang="en-US" altLang="en-US" sz="1600" b="1" i="0" u="none" strike="noStrike" kern="1200" cap="none" spc="0" normalizeH="0" baseline="0" noProof="0">
              <a:ln>
                <a:noFill/>
              </a:ln>
              <a:solidFill>
                <a:schemeClr val="tx1"/>
              </a:solidFill>
              <a:effectLst/>
              <a:uLnTx/>
              <a:uFillTx/>
              <a:latin typeface="Tahoma"/>
              <a:ea typeface="+mn-ea"/>
              <a:cs typeface="+mn-cs"/>
            </a:endParaRPr>
          </a:p>
        </p:txBody>
      </p:sp>
      <p:sp>
        <p:nvSpPr>
          <p:cNvPr id="6" name="Espace réservé du texte 8">
            <a:extLst>
              <a:ext uri="{FF2B5EF4-FFF2-40B4-BE49-F238E27FC236}">
                <a16:creationId xmlns:a16="http://schemas.microsoft.com/office/drawing/2014/main" id="{DFCA389F-33B2-02F9-9ED4-0CCBC2832080}"/>
              </a:ext>
            </a:extLst>
          </p:cNvPr>
          <p:cNvSpPr txBox="1">
            <a:spLocks/>
          </p:cNvSpPr>
          <p:nvPr/>
        </p:nvSpPr>
        <p:spPr>
          <a:xfrm>
            <a:off x="1046701" y="1590077"/>
            <a:ext cx="2340000" cy="1385513"/>
          </a:xfrm>
          <a:prstGeom prst="rect">
            <a:avLst/>
          </a:prstGeom>
        </p:spPr>
        <p:txBody>
          <a:bodyPr lIns="91440" tIns="45720" rIns="91440" bIns="45720" anchor="t">
            <a:no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tx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1600" b="1" i="0" u="none" strike="noStrike" kern="1200" cap="none" spc="0" normalizeH="0" baseline="0" noProof="0">
                <a:ln>
                  <a:noFill/>
                </a:ln>
                <a:solidFill>
                  <a:schemeClr val="tx1"/>
                </a:solidFill>
                <a:effectLst/>
                <a:uLnTx/>
                <a:uFillTx/>
                <a:latin typeface="Tahoma"/>
                <a:ea typeface="Tahoma"/>
                <a:cs typeface="Tahoma"/>
              </a:rPr>
              <a:t>Majoriteten av angrep via phishing </a:t>
            </a:r>
            <a:r>
              <a:rPr kumimoji="0" lang="nb-NO" altLang="en-US" sz="1600" b="1" i="0" u="none" strike="noStrike" kern="1200" cap="none" spc="0" normalizeH="0" noProof="0">
                <a:ln>
                  <a:noFill/>
                </a:ln>
                <a:solidFill>
                  <a:schemeClr val="tx1"/>
                </a:solidFill>
                <a:effectLst/>
                <a:uLnTx/>
                <a:uFillTx/>
                <a:latin typeface="Tahoma"/>
                <a:ea typeface="Tahoma"/>
                <a:cs typeface="Tahoma"/>
              </a:rPr>
              <a:t>eller feilkonfiguert tjenester</a:t>
            </a:r>
            <a:endParaRPr kumimoji="0" lang="en-US" altLang="en-US" sz="1600" b="1" i="0" u="none" strike="noStrike" kern="1200" cap="none" spc="0" normalizeH="0" baseline="0" noProof="0">
              <a:ln>
                <a:noFill/>
              </a:ln>
              <a:solidFill>
                <a:schemeClr val="tx1"/>
              </a:solidFill>
              <a:effectLst/>
              <a:uLnTx/>
              <a:uFillTx/>
              <a:latin typeface="Tahoma"/>
              <a:ea typeface="Tahoma"/>
              <a:cs typeface="Tahoma"/>
            </a:endParaRPr>
          </a:p>
        </p:txBody>
      </p:sp>
      <p:sp>
        <p:nvSpPr>
          <p:cNvPr id="7" name="Espace réservé du texte 8">
            <a:extLst>
              <a:ext uri="{FF2B5EF4-FFF2-40B4-BE49-F238E27FC236}">
                <a16:creationId xmlns:a16="http://schemas.microsoft.com/office/drawing/2014/main" id="{5AA7A202-DC60-8733-089E-365AC2410D5D}"/>
              </a:ext>
            </a:extLst>
          </p:cNvPr>
          <p:cNvSpPr txBox="1">
            <a:spLocks/>
          </p:cNvSpPr>
          <p:nvPr/>
        </p:nvSpPr>
        <p:spPr>
          <a:xfrm>
            <a:off x="1101683" y="3223998"/>
            <a:ext cx="2340000" cy="108000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bg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1600" b="1"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$LAPSUS kompromiterte Samsung, NVIDIA, Microsoft og Okta</a:t>
            </a:r>
            <a:endParaRPr kumimoji="0" lang="en-US" altLang="en-US" sz="1600" b="1" i="0" u="none" strike="noStrike" kern="1200" cap="none" spc="0" normalizeH="0" baseline="0" noProof="0">
              <a:ln>
                <a:noFill/>
              </a:ln>
              <a:solidFill>
                <a:schemeClr val="tx1"/>
              </a:solidFill>
              <a:effectLst/>
              <a:uLnTx/>
              <a:uFillTx/>
              <a:latin typeface="Tahoma"/>
            </a:endParaRPr>
          </a:p>
        </p:txBody>
      </p:sp>
      <p:sp>
        <p:nvSpPr>
          <p:cNvPr id="8" name="Espace réservé du texte 8">
            <a:extLst>
              <a:ext uri="{FF2B5EF4-FFF2-40B4-BE49-F238E27FC236}">
                <a16:creationId xmlns:a16="http://schemas.microsoft.com/office/drawing/2014/main" id="{F9BEFF1B-F847-8E48-D8E2-3FB2E83FCD53}"/>
              </a:ext>
            </a:extLst>
          </p:cNvPr>
          <p:cNvSpPr txBox="1">
            <a:spLocks/>
          </p:cNvSpPr>
          <p:nvPr/>
        </p:nvSpPr>
        <p:spPr>
          <a:xfrm>
            <a:off x="9181492" y="1764579"/>
            <a:ext cx="2340000" cy="1080000"/>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tx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lang="nb-NO" altLang="en-US" sz="1600" b="1" cap="none">
                <a:solidFill>
                  <a:schemeClr val="tx1"/>
                </a:solidFill>
                <a:latin typeface="Tahoma"/>
                <a:ea typeface="Tahoma"/>
                <a:cs typeface="Tahoma"/>
              </a:rPr>
              <a:t>Forsøk på ransomware angrep </a:t>
            </a:r>
            <a:r>
              <a:rPr kumimoji="0" lang="nb-NO" altLang="en-US" sz="1600" b="1" i="0" u="none" strike="noStrike" kern="1200" cap="none" spc="0" normalizeH="0" baseline="0" noProof="0">
                <a:ln>
                  <a:noFill/>
                </a:ln>
                <a:solidFill>
                  <a:schemeClr val="tx1"/>
                </a:solidFill>
                <a:effectLst/>
                <a:uLnTx/>
                <a:uFillTx/>
                <a:latin typeface="Tahoma"/>
                <a:ea typeface="Tahoma"/>
                <a:cs typeface="Tahoma"/>
              </a:rPr>
              <a:t>skjer hver 11 sekund</a:t>
            </a:r>
            <a:endParaRPr kumimoji="0" lang="en-US" altLang="en-US" sz="1600" b="1" i="0" u="none" strike="noStrike" kern="1200" cap="none" spc="0" normalizeH="0" baseline="0" noProof="0">
              <a:ln>
                <a:noFill/>
              </a:ln>
              <a:solidFill>
                <a:schemeClr val="tx1"/>
              </a:solidFill>
              <a:effectLst/>
              <a:uLnTx/>
              <a:uFillTx/>
              <a:latin typeface="Tahoma"/>
            </a:endParaRPr>
          </a:p>
        </p:txBody>
      </p:sp>
      <p:sp>
        <p:nvSpPr>
          <p:cNvPr id="9" name="Espace réservé du texte 8">
            <a:extLst>
              <a:ext uri="{FF2B5EF4-FFF2-40B4-BE49-F238E27FC236}">
                <a16:creationId xmlns:a16="http://schemas.microsoft.com/office/drawing/2014/main" id="{C6932B34-8D11-BE3C-7D12-0DFD6FB0F544}"/>
              </a:ext>
            </a:extLst>
          </p:cNvPr>
          <p:cNvSpPr txBox="1">
            <a:spLocks/>
          </p:cNvSpPr>
          <p:nvPr/>
        </p:nvSpPr>
        <p:spPr>
          <a:xfrm>
            <a:off x="9218701" y="3127283"/>
            <a:ext cx="2340000" cy="108000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bg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1600" b="1" i="0" u="none" strike="noStrike" kern="1200" cap="none" spc="0" normalizeH="0" baseline="0" noProof="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Kritiske sårbarheter omfattet Print, Office, Brannmur, VPN, Exchange og Log4j</a:t>
            </a:r>
            <a:endParaRPr kumimoji="0" lang="en-US" altLang="en-US" sz="1600" b="1" i="0" u="none" strike="noStrike" kern="1200" cap="none" spc="0" normalizeH="0" baseline="0" noProof="0">
              <a:ln>
                <a:noFill/>
              </a:ln>
              <a:solidFill>
                <a:schemeClr val="tx1"/>
              </a:solidFill>
              <a:effectLst/>
              <a:uLnTx/>
              <a:uFillTx/>
              <a:latin typeface="Tahoma"/>
            </a:endParaRPr>
          </a:p>
        </p:txBody>
      </p:sp>
      <p:sp>
        <p:nvSpPr>
          <p:cNvPr id="10" name="Espace réservé du texte 8">
            <a:extLst>
              <a:ext uri="{FF2B5EF4-FFF2-40B4-BE49-F238E27FC236}">
                <a16:creationId xmlns:a16="http://schemas.microsoft.com/office/drawing/2014/main" id="{E68A42BE-31AC-AB9A-01A8-12CC72E94DDD}"/>
              </a:ext>
            </a:extLst>
          </p:cNvPr>
          <p:cNvSpPr txBox="1">
            <a:spLocks/>
          </p:cNvSpPr>
          <p:nvPr/>
        </p:nvSpPr>
        <p:spPr>
          <a:xfrm>
            <a:off x="9184955" y="4646141"/>
            <a:ext cx="2340000" cy="1332479"/>
          </a:xfrm>
          <a:prstGeom prst="rect">
            <a:avLst/>
          </a:prstGeom>
        </p:spPr>
        <p:txBody>
          <a:bodyPr vert="horz" lIns="0" tIns="0" rIns="0" bIns="0" rtlCol="0" anchor="t">
            <a:no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tx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lang="nb-NO" sz="1600" b="1" cap="none" dirty="0">
                <a:solidFill>
                  <a:schemeClr val="tx1"/>
                </a:solidFill>
                <a:latin typeface="Tahoma" panose="020B0604030504040204" pitchFamily="34" charset="0"/>
                <a:ea typeface="Tahoma" panose="020B0604030504040204" pitchFamily="34" charset="0"/>
                <a:cs typeface="Tahoma" panose="020B0604030504040204" pitchFamily="34" charset="0"/>
              </a:rPr>
              <a:t>Gjennomsnittlig bruker en organisasjon mellom </a:t>
            </a:r>
            <a:br>
              <a:rPr lang="nb-NO" sz="1600" b="1" cap="none" dirty="0">
                <a:solidFill>
                  <a:schemeClr val="tx1"/>
                </a:solidFill>
                <a:latin typeface="Tahoma" panose="020B0604030504040204" pitchFamily="34" charset="0"/>
                <a:ea typeface="Tahoma" panose="020B0604030504040204" pitchFamily="34" charset="0"/>
                <a:cs typeface="Tahoma" panose="020B0604030504040204" pitchFamily="34" charset="0"/>
              </a:rPr>
            </a:br>
            <a:r>
              <a:rPr lang="nb-NO" sz="1600" b="1" cap="none" dirty="0">
                <a:solidFill>
                  <a:schemeClr val="tx1"/>
                </a:solidFill>
                <a:latin typeface="Tahoma" panose="020B0604030504040204" pitchFamily="34" charset="0"/>
                <a:ea typeface="Tahoma" panose="020B0604030504040204" pitchFamily="34" charset="0"/>
                <a:cs typeface="Tahoma" panose="020B0604030504040204" pitchFamily="34" charset="0"/>
              </a:rPr>
              <a:t>30 – 60 dager å få </a:t>
            </a:r>
            <a:r>
              <a:rPr lang="nb-NO" sz="1600" b="1" cap="none" dirty="0" err="1">
                <a:solidFill>
                  <a:schemeClr val="tx1"/>
                </a:solidFill>
                <a:latin typeface="Tahoma" panose="020B0604030504040204" pitchFamily="34" charset="0"/>
                <a:ea typeface="Tahoma" panose="020B0604030504040204" pitchFamily="34" charset="0"/>
                <a:cs typeface="Tahoma" panose="020B0604030504040204" pitchFamily="34" charset="0"/>
              </a:rPr>
              <a:t>innstallert</a:t>
            </a:r>
            <a:r>
              <a:rPr lang="nb-NO" sz="1600" b="1" cap="none" dirty="0">
                <a:solidFill>
                  <a:schemeClr val="tx1"/>
                </a:solidFill>
                <a:latin typeface="Tahoma" panose="020B0604030504040204" pitchFamily="34" charset="0"/>
                <a:ea typeface="Tahoma" panose="020B0604030504040204" pitchFamily="34" charset="0"/>
                <a:cs typeface="Tahoma" panose="020B0604030504040204" pitchFamily="34" charset="0"/>
              </a:rPr>
              <a:t> oppdateringer</a:t>
            </a:r>
          </a:p>
        </p:txBody>
      </p:sp>
      <p:grpSp>
        <p:nvGrpSpPr>
          <p:cNvPr id="11" name="Groupe 25">
            <a:extLst>
              <a:ext uri="{FF2B5EF4-FFF2-40B4-BE49-F238E27FC236}">
                <a16:creationId xmlns:a16="http://schemas.microsoft.com/office/drawing/2014/main" id="{80766023-2474-814D-A068-A6F125FD733A}"/>
              </a:ext>
            </a:extLst>
          </p:cNvPr>
          <p:cNvGrpSpPr/>
          <p:nvPr/>
        </p:nvGrpSpPr>
        <p:grpSpPr>
          <a:xfrm>
            <a:off x="5534266" y="5335299"/>
            <a:ext cx="1031919" cy="608832"/>
            <a:chOff x="5470258" y="5467556"/>
            <a:chExt cx="1031919" cy="608832"/>
          </a:xfrm>
          <a:solidFill>
            <a:schemeClr val="accent5"/>
          </a:solidFill>
        </p:grpSpPr>
        <p:sp>
          <p:nvSpPr>
            <p:cNvPr id="12" name="Line 93">
              <a:extLst>
                <a:ext uri="{FF2B5EF4-FFF2-40B4-BE49-F238E27FC236}">
                  <a16:creationId xmlns:a16="http://schemas.microsoft.com/office/drawing/2014/main" id="{CA876C12-8E7F-BC8B-310C-8BB1F440B49E}"/>
                </a:ext>
              </a:extLst>
            </p:cNvPr>
            <p:cNvSpPr>
              <a:spLocks noChangeShapeType="1"/>
            </p:cNvSpPr>
            <p:nvPr/>
          </p:nvSpPr>
          <p:spPr bwMode="auto">
            <a:xfrm>
              <a:off x="5986217" y="5741015"/>
              <a:ext cx="0" cy="0"/>
            </a:xfrm>
            <a:prstGeom prst="line">
              <a:avLst/>
            </a:pr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effectLst/>
                <a:uLnTx/>
                <a:uFillTx/>
                <a:latin typeface="Tahoma"/>
                <a:ea typeface="+mn-ea"/>
                <a:cs typeface="+mn-cs"/>
              </a:endParaRPr>
            </a:p>
          </p:txBody>
        </p:sp>
        <p:sp>
          <p:nvSpPr>
            <p:cNvPr id="13" name="Line 94">
              <a:extLst>
                <a:ext uri="{FF2B5EF4-FFF2-40B4-BE49-F238E27FC236}">
                  <a16:creationId xmlns:a16="http://schemas.microsoft.com/office/drawing/2014/main" id="{B9F7A4E6-2F2E-11CC-1FF3-23CF61637768}"/>
                </a:ext>
              </a:extLst>
            </p:cNvPr>
            <p:cNvSpPr>
              <a:spLocks noChangeShapeType="1"/>
            </p:cNvSpPr>
            <p:nvPr/>
          </p:nvSpPr>
          <p:spPr bwMode="auto">
            <a:xfrm>
              <a:off x="5986217" y="5741015"/>
              <a:ext cx="0" cy="0"/>
            </a:xfrm>
            <a:prstGeom prst="line">
              <a:avLst/>
            </a:pr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effectLst/>
                <a:uLnTx/>
                <a:uFillTx/>
                <a:latin typeface="Tahoma"/>
                <a:ea typeface="+mn-ea"/>
                <a:cs typeface="+mn-cs"/>
              </a:endParaRPr>
            </a:p>
          </p:txBody>
        </p:sp>
        <p:sp>
          <p:nvSpPr>
            <p:cNvPr id="14" name="Line 95">
              <a:extLst>
                <a:ext uri="{FF2B5EF4-FFF2-40B4-BE49-F238E27FC236}">
                  <a16:creationId xmlns:a16="http://schemas.microsoft.com/office/drawing/2014/main" id="{433E6286-6F8D-ADFD-0502-B25FBD6DACB2}"/>
                </a:ext>
              </a:extLst>
            </p:cNvPr>
            <p:cNvSpPr>
              <a:spLocks noChangeShapeType="1"/>
            </p:cNvSpPr>
            <p:nvPr/>
          </p:nvSpPr>
          <p:spPr bwMode="auto">
            <a:xfrm>
              <a:off x="5986217" y="5761653"/>
              <a:ext cx="0" cy="0"/>
            </a:xfrm>
            <a:prstGeom prst="line">
              <a:avLst/>
            </a:pr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effectLst/>
                <a:uLnTx/>
                <a:uFillTx/>
                <a:latin typeface="Tahoma"/>
                <a:ea typeface="+mn-ea"/>
                <a:cs typeface="+mn-cs"/>
              </a:endParaRPr>
            </a:p>
          </p:txBody>
        </p:sp>
        <p:sp>
          <p:nvSpPr>
            <p:cNvPr id="15" name="Line 96">
              <a:extLst>
                <a:ext uri="{FF2B5EF4-FFF2-40B4-BE49-F238E27FC236}">
                  <a16:creationId xmlns:a16="http://schemas.microsoft.com/office/drawing/2014/main" id="{64183A84-76C5-6F0B-8A95-BDAC619401ED}"/>
                </a:ext>
              </a:extLst>
            </p:cNvPr>
            <p:cNvSpPr>
              <a:spLocks noChangeShapeType="1"/>
            </p:cNvSpPr>
            <p:nvPr/>
          </p:nvSpPr>
          <p:spPr bwMode="auto">
            <a:xfrm>
              <a:off x="5986217" y="5761653"/>
              <a:ext cx="0" cy="0"/>
            </a:xfrm>
            <a:prstGeom prst="line">
              <a:avLst/>
            </a:pr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effectLst/>
                <a:uLnTx/>
                <a:uFillTx/>
                <a:latin typeface="Tahoma"/>
                <a:ea typeface="+mn-ea"/>
                <a:cs typeface="+mn-cs"/>
              </a:endParaRPr>
            </a:p>
          </p:txBody>
        </p:sp>
        <p:sp>
          <p:nvSpPr>
            <p:cNvPr id="16" name="Freeform 98">
              <a:extLst>
                <a:ext uri="{FF2B5EF4-FFF2-40B4-BE49-F238E27FC236}">
                  <a16:creationId xmlns:a16="http://schemas.microsoft.com/office/drawing/2014/main" id="{4B8EFA15-0553-8B4C-EF24-99EEFEC1B679}"/>
                </a:ext>
              </a:extLst>
            </p:cNvPr>
            <p:cNvSpPr>
              <a:spLocks/>
            </p:cNvSpPr>
            <p:nvPr/>
          </p:nvSpPr>
          <p:spPr bwMode="auto">
            <a:xfrm>
              <a:off x="5532173" y="5467556"/>
              <a:ext cx="908089" cy="608832"/>
            </a:xfrm>
            <a:custGeom>
              <a:avLst/>
              <a:gdLst>
                <a:gd name="T0" fmla="*/ 0 w 144"/>
                <a:gd name="T1" fmla="*/ 0 h 97"/>
                <a:gd name="T2" fmla="*/ 0 w 144"/>
                <a:gd name="T3" fmla="*/ 2 h 97"/>
                <a:gd name="T4" fmla="*/ 0 w 144"/>
                <a:gd name="T5" fmla="*/ 22 h 97"/>
                <a:gd name="T6" fmla="*/ 0 w 144"/>
                <a:gd name="T7" fmla="*/ 24 h 97"/>
                <a:gd name="T8" fmla="*/ 0 w 144"/>
                <a:gd name="T9" fmla="*/ 44 h 97"/>
                <a:gd name="T10" fmla="*/ 1 w 144"/>
                <a:gd name="T11" fmla="*/ 44 h 97"/>
                <a:gd name="T12" fmla="*/ 1 w 144"/>
                <a:gd name="T13" fmla="*/ 46 h 97"/>
                <a:gd name="T14" fmla="*/ 0 w 144"/>
                <a:gd name="T15" fmla="*/ 46 h 97"/>
                <a:gd name="T16" fmla="*/ 0 w 144"/>
                <a:gd name="T17" fmla="*/ 66 h 97"/>
                <a:gd name="T18" fmla="*/ 8 w 144"/>
                <a:gd name="T19" fmla="*/ 66 h 97"/>
                <a:gd name="T20" fmla="*/ 67 w 144"/>
                <a:gd name="T21" fmla="*/ 97 h 97"/>
                <a:gd name="T22" fmla="*/ 78 w 144"/>
                <a:gd name="T23" fmla="*/ 97 h 97"/>
                <a:gd name="T24" fmla="*/ 136 w 144"/>
                <a:gd name="T25" fmla="*/ 66 h 97"/>
                <a:gd name="T26" fmla="*/ 144 w 144"/>
                <a:gd name="T27" fmla="*/ 66 h 97"/>
                <a:gd name="T28" fmla="*/ 144 w 144"/>
                <a:gd name="T29" fmla="*/ 46 h 97"/>
                <a:gd name="T30" fmla="*/ 143 w 144"/>
                <a:gd name="T31" fmla="*/ 46 h 97"/>
                <a:gd name="T32" fmla="*/ 143 w 144"/>
                <a:gd name="T33" fmla="*/ 44 h 97"/>
                <a:gd name="T34" fmla="*/ 144 w 144"/>
                <a:gd name="T35" fmla="*/ 44 h 97"/>
                <a:gd name="T36" fmla="*/ 144 w 144"/>
                <a:gd name="T37" fmla="*/ 24 h 97"/>
                <a:gd name="T38" fmla="*/ 144 w 144"/>
                <a:gd name="T39" fmla="*/ 22 h 97"/>
                <a:gd name="T40" fmla="*/ 144 w 144"/>
                <a:gd name="T41" fmla="*/ 2 h 97"/>
                <a:gd name="T42" fmla="*/ 144 w 144"/>
                <a:gd name="T43" fmla="*/ 0 h 97"/>
                <a:gd name="T44" fmla="*/ 143 w 144"/>
                <a:gd name="T45" fmla="*/ 0 h 97"/>
                <a:gd name="T46" fmla="*/ 1 w 144"/>
                <a:gd name="T47" fmla="*/ 0 h 97"/>
                <a:gd name="T48" fmla="*/ 0 w 144"/>
                <a:gd name="T4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97">
                  <a:moveTo>
                    <a:pt x="0" y="0"/>
                  </a:moveTo>
                  <a:cubicBezTo>
                    <a:pt x="0" y="2"/>
                    <a:pt x="0" y="2"/>
                    <a:pt x="0" y="2"/>
                  </a:cubicBezTo>
                  <a:cubicBezTo>
                    <a:pt x="0" y="22"/>
                    <a:pt x="0" y="22"/>
                    <a:pt x="0" y="22"/>
                  </a:cubicBezTo>
                  <a:cubicBezTo>
                    <a:pt x="0" y="24"/>
                    <a:pt x="0" y="24"/>
                    <a:pt x="0" y="24"/>
                  </a:cubicBezTo>
                  <a:cubicBezTo>
                    <a:pt x="0" y="44"/>
                    <a:pt x="0" y="44"/>
                    <a:pt x="0" y="44"/>
                  </a:cubicBezTo>
                  <a:cubicBezTo>
                    <a:pt x="1" y="44"/>
                    <a:pt x="1" y="44"/>
                    <a:pt x="1" y="44"/>
                  </a:cubicBezTo>
                  <a:cubicBezTo>
                    <a:pt x="1" y="45"/>
                    <a:pt x="1" y="46"/>
                    <a:pt x="1" y="46"/>
                  </a:cubicBezTo>
                  <a:cubicBezTo>
                    <a:pt x="0" y="46"/>
                    <a:pt x="0" y="46"/>
                    <a:pt x="0" y="46"/>
                  </a:cubicBezTo>
                  <a:cubicBezTo>
                    <a:pt x="0" y="66"/>
                    <a:pt x="0" y="66"/>
                    <a:pt x="0" y="66"/>
                  </a:cubicBezTo>
                  <a:cubicBezTo>
                    <a:pt x="8" y="66"/>
                    <a:pt x="8" y="66"/>
                    <a:pt x="8" y="66"/>
                  </a:cubicBezTo>
                  <a:cubicBezTo>
                    <a:pt x="20" y="84"/>
                    <a:pt x="41" y="97"/>
                    <a:pt x="67" y="97"/>
                  </a:cubicBezTo>
                  <a:cubicBezTo>
                    <a:pt x="78" y="97"/>
                    <a:pt x="78" y="97"/>
                    <a:pt x="78" y="97"/>
                  </a:cubicBezTo>
                  <a:cubicBezTo>
                    <a:pt x="103" y="97"/>
                    <a:pt x="125" y="84"/>
                    <a:pt x="136" y="66"/>
                  </a:cubicBezTo>
                  <a:cubicBezTo>
                    <a:pt x="144" y="66"/>
                    <a:pt x="144" y="66"/>
                    <a:pt x="144" y="66"/>
                  </a:cubicBezTo>
                  <a:cubicBezTo>
                    <a:pt x="144" y="46"/>
                    <a:pt x="144" y="46"/>
                    <a:pt x="144" y="46"/>
                  </a:cubicBezTo>
                  <a:cubicBezTo>
                    <a:pt x="143" y="46"/>
                    <a:pt x="143" y="46"/>
                    <a:pt x="143" y="46"/>
                  </a:cubicBezTo>
                  <a:cubicBezTo>
                    <a:pt x="143" y="46"/>
                    <a:pt x="143" y="45"/>
                    <a:pt x="143" y="44"/>
                  </a:cubicBezTo>
                  <a:cubicBezTo>
                    <a:pt x="144" y="44"/>
                    <a:pt x="144" y="44"/>
                    <a:pt x="144" y="44"/>
                  </a:cubicBezTo>
                  <a:cubicBezTo>
                    <a:pt x="144" y="24"/>
                    <a:pt x="144" y="24"/>
                    <a:pt x="144" y="24"/>
                  </a:cubicBezTo>
                  <a:cubicBezTo>
                    <a:pt x="144" y="22"/>
                    <a:pt x="144" y="22"/>
                    <a:pt x="144" y="22"/>
                  </a:cubicBezTo>
                  <a:cubicBezTo>
                    <a:pt x="144" y="2"/>
                    <a:pt x="144" y="2"/>
                    <a:pt x="144" y="2"/>
                  </a:cubicBezTo>
                  <a:cubicBezTo>
                    <a:pt x="144" y="0"/>
                    <a:pt x="144" y="0"/>
                    <a:pt x="144" y="0"/>
                  </a:cubicBezTo>
                  <a:cubicBezTo>
                    <a:pt x="143" y="0"/>
                    <a:pt x="143" y="0"/>
                    <a:pt x="143" y="0"/>
                  </a:cubicBezTo>
                  <a:cubicBezTo>
                    <a:pt x="1" y="0"/>
                    <a:pt x="1" y="0"/>
                    <a:pt x="1" y="0"/>
                  </a:cubicBezTo>
                  <a:lnTo>
                    <a:pt x="0" y="0"/>
                  </a:lnTo>
                  <a:close/>
                </a:path>
              </a:pathLst>
            </a:custGeom>
            <a:grpFill/>
            <a:ln>
              <a:solidFill>
                <a:schemeClr val="accent5">
                  <a:lumMod val="75000"/>
                </a:schemeClr>
              </a:solidFill>
            </a:ln>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effectLst/>
                <a:uLnTx/>
                <a:uFillTx/>
                <a:latin typeface="Tahoma"/>
                <a:ea typeface="+mn-ea"/>
                <a:cs typeface="+mn-cs"/>
              </a:endParaRPr>
            </a:p>
          </p:txBody>
        </p:sp>
        <p:sp>
          <p:nvSpPr>
            <p:cNvPr id="17" name="Freeform 99">
              <a:extLst>
                <a:ext uri="{FF2B5EF4-FFF2-40B4-BE49-F238E27FC236}">
                  <a16:creationId xmlns:a16="http://schemas.microsoft.com/office/drawing/2014/main" id="{EBC5AF04-B256-D04C-0B00-0EA6B8AAEB57}"/>
                </a:ext>
              </a:extLst>
            </p:cNvPr>
            <p:cNvSpPr>
              <a:spLocks/>
            </p:cNvSpPr>
            <p:nvPr/>
          </p:nvSpPr>
          <p:spPr bwMode="auto">
            <a:xfrm>
              <a:off x="5470258" y="5477875"/>
              <a:ext cx="1031919" cy="123831"/>
            </a:xfrm>
            <a:custGeom>
              <a:avLst/>
              <a:gdLst>
                <a:gd name="T0" fmla="*/ 155 w 164"/>
                <a:gd name="T1" fmla="*/ 20 h 20"/>
                <a:gd name="T2" fmla="*/ 164 w 164"/>
                <a:gd name="T3" fmla="*/ 10 h 20"/>
                <a:gd name="T4" fmla="*/ 155 w 164"/>
                <a:gd name="T5" fmla="*/ 0 h 20"/>
                <a:gd name="T6" fmla="*/ 154 w 164"/>
                <a:gd name="T7" fmla="*/ 0 h 20"/>
                <a:gd name="T8" fmla="*/ 10 w 164"/>
                <a:gd name="T9" fmla="*/ 0 h 20"/>
                <a:gd name="T10" fmla="*/ 9 w 164"/>
                <a:gd name="T11" fmla="*/ 0 h 20"/>
                <a:gd name="T12" fmla="*/ 0 w 164"/>
                <a:gd name="T13" fmla="*/ 10 h 20"/>
                <a:gd name="T14" fmla="*/ 9 w 164"/>
                <a:gd name="T15" fmla="*/ 20 h 20"/>
                <a:gd name="T16" fmla="*/ 10 w 164"/>
                <a:gd name="T17" fmla="*/ 20 h 20"/>
                <a:gd name="T18" fmla="*/ 154 w 164"/>
                <a:gd name="T19" fmla="*/ 20 h 20"/>
                <a:gd name="T20" fmla="*/ 155 w 164"/>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
                  <a:moveTo>
                    <a:pt x="155" y="20"/>
                  </a:moveTo>
                  <a:cubicBezTo>
                    <a:pt x="160" y="20"/>
                    <a:pt x="164" y="16"/>
                    <a:pt x="164" y="10"/>
                  </a:cubicBezTo>
                  <a:cubicBezTo>
                    <a:pt x="164" y="5"/>
                    <a:pt x="160" y="0"/>
                    <a:pt x="155" y="0"/>
                  </a:cubicBezTo>
                  <a:cubicBezTo>
                    <a:pt x="154" y="0"/>
                    <a:pt x="154" y="0"/>
                    <a:pt x="154" y="0"/>
                  </a:cubicBezTo>
                  <a:cubicBezTo>
                    <a:pt x="10" y="0"/>
                    <a:pt x="10" y="0"/>
                    <a:pt x="10" y="0"/>
                  </a:cubicBezTo>
                  <a:cubicBezTo>
                    <a:pt x="9" y="0"/>
                    <a:pt x="9" y="0"/>
                    <a:pt x="9" y="0"/>
                  </a:cubicBezTo>
                  <a:cubicBezTo>
                    <a:pt x="4" y="0"/>
                    <a:pt x="0" y="5"/>
                    <a:pt x="0" y="10"/>
                  </a:cubicBezTo>
                  <a:cubicBezTo>
                    <a:pt x="0" y="16"/>
                    <a:pt x="4" y="20"/>
                    <a:pt x="9" y="20"/>
                  </a:cubicBezTo>
                  <a:cubicBezTo>
                    <a:pt x="10" y="20"/>
                    <a:pt x="10" y="20"/>
                    <a:pt x="10" y="20"/>
                  </a:cubicBezTo>
                  <a:cubicBezTo>
                    <a:pt x="154" y="20"/>
                    <a:pt x="154" y="20"/>
                    <a:pt x="154" y="20"/>
                  </a:cubicBezTo>
                  <a:lnTo>
                    <a:pt x="155" y="20"/>
                  </a:lnTo>
                  <a:close/>
                </a:path>
              </a:pathLst>
            </a:cu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effectLst/>
                <a:uLnTx/>
                <a:uFillTx/>
                <a:latin typeface="Tahoma"/>
                <a:ea typeface="+mn-ea"/>
                <a:cs typeface="+mn-cs"/>
              </a:endParaRPr>
            </a:p>
          </p:txBody>
        </p:sp>
        <p:sp>
          <p:nvSpPr>
            <p:cNvPr id="18" name="Freeform 100">
              <a:extLst>
                <a:ext uri="{FF2B5EF4-FFF2-40B4-BE49-F238E27FC236}">
                  <a16:creationId xmlns:a16="http://schemas.microsoft.com/office/drawing/2014/main" id="{84771BEC-19AA-73D6-7A6B-ABB3BAD5563F}"/>
                </a:ext>
              </a:extLst>
            </p:cNvPr>
            <p:cNvSpPr>
              <a:spLocks/>
            </p:cNvSpPr>
            <p:nvPr/>
          </p:nvSpPr>
          <p:spPr bwMode="auto">
            <a:xfrm>
              <a:off x="5470258" y="5617185"/>
              <a:ext cx="1031919" cy="123831"/>
            </a:xfrm>
            <a:custGeom>
              <a:avLst/>
              <a:gdLst>
                <a:gd name="T0" fmla="*/ 164 w 164"/>
                <a:gd name="T1" fmla="*/ 10 h 20"/>
                <a:gd name="T2" fmla="*/ 155 w 164"/>
                <a:gd name="T3" fmla="*/ 0 h 20"/>
                <a:gd name="T4" fmla="*/ 154 w 164"/>
                <a:gd name="T5" fmla="*/ 0 h 20"/>
                <a:gd name="T6" fmla="*/ 10 w 164"/>
                <a:gd name="T7" fmla="*/ 0 h 20"/>
                <a:gd name="T8" fmla="*/ 9 w 164"/>
                <a:gd name="T9" fmla="*/ 0 h 20"/>
                <a:gd name="T10" fmla="*/ 0 w 164"/>
                <a:gd name="T11" fmla="*/ 10 h 20"/>
                <a:gd name="T12" fmla="*/ 9 w 164"/>
                <a:gd name="T13" fmla="*/ 20 h 20"/>
                <a:gd name="T14" fmla="*/ 11 w 164"/>
                <a:gd name="T15" fmla="*/ 20 h 20"/>
                <a:gd name="T16" fmla="*/ 153 w 164"/>
                <a:gd name="T17" fmla="*/ 20 h 20"/>
                <a:gd name="T18" fmla="*/ 155 w 164"/>
                <a:gd name="T19" fmla="*/ 20 h 20"/>
                <a:gd name="T20" fmla="*/ 164 w 164"/>
                <a:gd name="T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
                  <a:moveTo>
                    <a:pt x="164" y="10"/>
                  </a:moveTo>
                  <a:cubicBezTo>
                    <a:pt x="164" y="5"/>
                    <a:pt x="160" y="0"/>
                    <a:pt x="155" y="0"/>
                  </a:cubicBezTo>
                  <a:cubicBezTo>
                    <a:pt x="154" y="0"/>
                    <a:pt x="154" y="0"/>
                    <a:pt x="154" y="0"/>
                  </a:cubicBezTo>
                  <a:cubicBezTo>
                    <a:pt x="10" y="0"/>
                    <a:pt x="10" y="0"/>
                    <a:pt x="10" y="0"/>
                  </a:cubicBezTo>
                  <a:cubicBezTo>
                    <a:pt x="9" y="0"/>
                    <a:pt x="9" y="0"/>
                    <a:pt x="9" y="0"/>
                  </a:cubicBezTo>
                  <a:cubicBezTo>
                    <a:pt x="4" y="0"/>
                    <a:pt x="0" y="5"/>
                    <a:pt x="0" y="10"/>
                  </a:cubicBezTo>
                  <a:cubicBezTo>
                    <a:pt x="0" y="16"/>
                    <a:pt x="4" y="20"/>
                    <a:pt x="9" y="20"/>
                  </a:cubicBezTo>
                  <a:cubicBezTo>
                    <a:pt x="11" y="20"/>
                    <a:pt x="11" y="20"/>
                    <a:pt x="11" y="20"/>
                  </a:cubicBezTo>
                  <a:cubicBezTo>
                    <a:pt x="153" y="20"/>
                    <a:pt x="153" y="20"/>
                    <a:pt x="153" y="20"/>
                  </a:cubicBezTo>
                  <a:cubicBezTo>
                    <a:pt x="155" y="20"/>
                    <a:pt x="155" y="20"/>
                    <a:pt x="155" y="20"/>
                  </a:cubicBezTo>
                  <a:cubicBezTo>
                    <a:pt x="160" y="20"/>
                    <a:pt x="164" y="16"/>
                    <a:pt x="164" y="10"/>
                  </a:cubicBezTo>
                  <a:close/>
                </a:path>
              </a:pathLst>
            </a:cu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effectLst/>
                <a:uLnTx/>
                <a:uFillTx/>
                <a:latin typeface="Tahoma"/>
                <a:ea typeface="+mn-ea"/>
                <a:cs typeface="+mn-cs"/>
              </a:endParaRPr>
            </a:p>
          </p:txBody>
        </p:sp>
        <p:sp>
          <p:nvSpPr>
            <p:cNvPr id="19" name="Freeform 101">
              <a:extLst>
                <a:ext uri="{FF2B5EF4-FFF2-40B4-BE49-F238E27FC236}">
                  <a16:creationId xmlns:a16="http://schemas.microsoft.com/office/drawing/2014/main" id="{2FC669AB-5079-4B34-2224-32D6D667B038}"/>
                </a:ext>
              </a:extLst>
            </p:cNvPr>
            <p:cNvSpPr>
              <a:spLocks/>
            </p:cNvSpPr>
            <p:nvPr/>
          </p:nvSpPr>
          <p:spPr bwMode="auto">
            <a:xfrm>
              <a:off x="5470258" y="5756494"/>
              <a:ext cx="1031919" cy="123831"/>
            </a:xfrm>
            <a:custGeom>
              <a:avLst/>
              <a:gdLst>
                <a:gd name="T0" fmla="*/ 9 w 164"/>
                <a:gd name="T1" fmla="*/ 0 h 20"/>
                <a:gd name="T2" fmla="*/ 0 w 164"/>
                <a:gd name="T3" fmla="*/ 10 h 20"/>
                <a:gd name="T4" fmla="*/ 9 w 164"/>
                <a:gd name="T5" fmla="*/ 20 h 20"/>
                <a:gd name="T6" fmla="*/ 18 w 164"/>
                <a:gd name="T7" fmla="*/ 20 h 20"/>
                <a:gd name="T8" fmla="*/ 146 w 164"/>
                <a:gd name="T9" fmla="*/ 20 h 20"/>
                <a:gd name="T10" fmla="*/ 155 w 164"/>
                <a:gd name="T11" fmla="*/ 20 h 20"/>
                <a:gd name="T12" fmla="*/ 164 w 164"/>
                <a:gd name="T13" fmla="*/ 10 h 20"/>
                <a:gd name="T14" fmla="*/ 155 w 164"/>
                <a:gd name="T15" fmla="*/ 0 h 20"/>
                <a:gd name="T16" fmla="*/ 153 w 164"/>
                <a:gd name="T17" fmla="*/ 0 h 20"/>
                <a:gd name="T18" fmla="*/ 11 w 164"/>
                <a:gd name="T19" fmla="*/ 0 h 20"/>
                <a:gd name="T20" fmla="*/ 9 w 164"/>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
                  <a:moveTo>
                    <a:pt x="9" y="0"/>
                  </a:moveTo>
                  <a:cubicBezTo>
                    <a:pt x="4" y="0"/>
                    <a:pt x="0" y="5"/>
                    <a:pt x="0" y="10"/>
                  </a:cubicBezTo>
                  <a:cubicBezTo>
                    <a:pt x="0" y="15"/>
                    <a:pt x="4" y="20"/>
                    <a:pt x="9" y="20"/>
                  </a:cubicBezTo>
                  <a:cubicBezTo>
                    <a:pt x="18" y="20"/>
                    <a:pt x="18" y="20"/>
                    <a:pt x="18" y="20"/>
                  </a:cubicBezTo>
                  <a:cubicBezTo>
                    <a:pt x="146" y="20"/>
                    <a:pt x="146" y="20"/>
                    <a:pt x="146" y="20"/>
                  </a:cubicBezTo>
                  <a:cubicBezTo>
                    <a:pt x="155" y="20"/>
                    <a:pt x="155" y="20"/>
                    <a:pt x="155" y="20"/>
                  </a:cubicBezTo>
                  <a:cubicBezTo>
                    <a:pt x="160" y="20"/>
                    <a:pt x="164" y="15"/>
                    <a:pt x="164" y="10"/>
                  </a:cubicBezTo>
                  <a:cubicBezTo>
                    <a:pt x="164" y="5"/>
                    <a:pt x="160" y="0"/>
                    <a:pt x="155" y="0"/>
                  </a:cubicBezTo>
                  <a:cubicBezTo>
                    <a:pt x="153" y="0"/>
                    <a:pt x="153" y="0"/>
                    <a:pt x="153" y="0"/>
                  </a:cubicBezTo>
                  <a:cubicBezTo>
                    <a:pt x="11" y="0"/>
                    <a:pt x="11" y="0"/>
                    <a:pt x="11" y="0"/>
                  </a:cubicBezTo>
                  <a:lnTo>
                    <a:pt x="9" y="0"/>
                  </a:lnTo>
                  <a:close/>
                </a:path>
              </a:pathLst>
            </a:cu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effectLst/>
                <a:uLnTx/>
                <a:uFillTx/>
                <a:latin typeface="Tahoma"/>
                <a:ea typeface="+mn-ea"/>
                <a:cs typeface="+mn-cs"/>
              </a:endParaRPr>
            </a:p>
          </p:txBody>
        </p:sp>
      </p:grpSp>
      <p:sp>
        <p:nvSpPr>
          <p:cNvPr id="20" name="Forme libre : forme 21">
            <a:extLst>
              <a:ext uri="{FF2B5EF4-FFF2-40B4-BE49-F238E27FC236}">
                <a16:creationId xmlns:a16="http://schemas.microsoft.com/office/drawing/2014/main" id="{08035663-5149-29C9-024C-F59A67AF21FA}"/>
              </a:ext>
            </a:extLst>
          </p:cNvPr>
          <p:cNvSpPr/>
          <p:nvPr/>
        </p:nvSpPr>
        <p:spPr>
          <a:xfrm flipV="1">
            <a:off x="3937508" y="4863606"/>
            <a:ext cx="1162050" cy="495300"/>
          </a:xfrm>
          <a:custGeom>
            <a:avLst/>
            <a:gdLst>
              <a:gd name="connsiteX0" fmla="*/ 0 w 1162050"/>
              <a:gd name="connsiteY0" fmla="*/ 0 h 495300"/>
              <a:gd name="connsiteX1" fmla="*/ 679450 w 1162050"/>
              <a:gd name="connsiteY1" fmla="*/ 0 h 495300"/>
              <a:gd name="connsiteX2" fmla="*/ 1162050 w 1162050"/>
              <a:gd name="connsiteY2" fmla="*/ 495300 h 495300"/>
              <a:gd name="connsiteX3" fmla="*/ 1162050 w 116205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62050" h="495300">
                <a:moveTo>
                  <a:pt x="0" y="0"/>
                </a:moveTo>
                <a:lnTo>
                  <a:pt x="679450" y="0"/>
                </a:lnTo>
                <a:lnTo>
                  <a:pt x="1162050" y="495300"/>
                </a:lnTo>
                <a:lnTo>
                  <a:pt x="1162050" y="495300"/>
                </a:lnTo>
              </a:path>
            </a:pathLst>
          </a:custGeom>
          <a:noFill/>
          <a:ln w="127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cxnSp>
        <p:nvCxnSpPr>
          <p:cNvPr id="21" name="Connecteur droit 42">
            <a:extLst>
              <a:ext uri="{FF2B5EF4-FFF2-40B4-BE49-F238E27FC236}">
                <a16:creationId xmlns:a16="http://schemas.microsoft.com/office/drawing/2014/main" id="{07F65E56-B92D-20BD-BCBC-7F708CB144FD}"/>
              </a:ext>
            </a:extLst>
          </p:cNvPr>
          <p:cNvCxnSpPr>
            <a:cxnSpLocks/>
          </p:cNvCxnSpPr>
          <p:nvPr/>
        </p:nvCxnSpPr>
        <p:spPr>
          <a:xfrm>
            <a:off x="3928873" y="3726914"/>
            <a:ext cx="626589" cy="1525"/>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2" name="Forme libre : forme 25">
            <a:extLst>
              <a:ext uri="{FF2B5EF4-FFF2-40B4-BE49-F238E27FC236}">
                <a16:creationId xmlns:a16="http://schemas.microsoft.com/office/drawing/2014/main" id="{45B7D80A-D6C4-0540-8BC2-8294B9B77712}"/>
              </a:ext>
            </a:extLst>
          </p:cNvPr>
          <p:cNvSpPr/>
          <p:nvPr/>
        </p:nvSpPr>
        <p:spPr>
          <a:xfrm>
            <a:off x="3937508" y="2082306"/>
            <a:ext cx="1162050" cy="495300"/>
          </a:xfrm>
          <a:custGeom>
            <a:avLst/>
            <a:gdLst>
              <a:gd name="connsiteX0" fmla="*/ 0 w 1162050"/>
              <a:gd name="connsiteY0" fmla="*/ 0 h 495300"/>
              <a:gd name="connsiteX1" fmla="*/ 679450 w 1162050"/>
              <a:gd name="connsiteY1" fmla="*/ 0 h 495300"/>
              <a:gd name="connsiteX2" fmla="*/ 1162050 w 1162050"/>
              <a:gd name="connsiteY2" fmla="*/ 495300 h 495300"/>
              <a:gd name="connsiteX3" fmla="*/ 1162050 w 116205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62050" h="495300">
                <a:moveTo>
                  <a:pt x="0" y="0"/>
                </a:moveTo>
                <a:lnTo>
                  <a:pt x="679450" y="0"/>
                </a:lnTo>
                <a:lnTo>
                  <a:pt x="1162050" y="495300"/>
                </a:lnTo>
                <a:lnTo>
                  <a:pt x="1162050" y="495300"/>
                </a:lnTo>
              </a:path>
            </a:pathLst>
          </a:custGeom>
          <a:noFill/>
          <a:ln w="127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sp>
        <p:nvSpPr>
          <p:cNvPr id="23" name="Ellipse 45">
            <a:extLst>
              <a:ext uri="{FF2B5EF4-FFF2-40B4-BE49-F238E27FC236}">
                <a16:creationId xmlns:a16="http://schemas.microsoft.com/office/drawing/2014/main" id="{1CD578C0-1586-6102-EE82-B5C586A23979}"/>
              </a:ext>
            </a:extLst>
          </p:cNvPr>
          <p:cNvSpPr/>
          <p:nvPr/>
        </p:nvSpPr>
        <p:spPr>
          <a:xfrm>
            <a:off x="3208873" y="1724613"/>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sp>
        <p:nvSpPr>
          <p:cNvPr id="24" name="AutoShape 43">
            <a:extLst>
              <a:ext uri="{FF2B5EF4-FFF2-40B4-BE49-F238E27FC236}">
                <a16:creationId xmlns:a16="http://schemas.microsoft.com/office/drawing/2014/main" id="{B1D41A0B-0200-5234-C546-FD0F49387813}"/>
              </a:ext>
            </a:extLst>
          </p:cNvPr>
          <p:cNvSpPr>
            <a:spLocks noChangeAspect="1" noChangeArrowheads="1" noTextEdit="1"/>
          </p:cNvSpPr>
          <p:nvPr/>
        </p:nvSpPr>
        <p:spPr bwMode="auto">
          <a:xfrm>
            <a:off x="3386701" y="5179771"/>
            <a:ext cx="364345" cy="36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4A4A4A"/>
              </a:solidFill>
              <a:effectLst/>
              <a:uLnTx/>
              <a:uFillTx/>
              <a:latin typeface="Tahoma"/>
              <a:ea typeface="+mn-ea"/>
              <a:cs typeface="+mn-cs"/>
            </a:endParaRPr>
          </a:p>
        </p:txBody>
      </p:sp>
      <p:sp>
        <p:nvSpPr>
          <p:cNvPr id="25" name="Ellipse 52">
            <a:extLst>
              <a:ext uri="{FF2B5EF4-FFF2-40B4-BE49-F238E27FC236}">
                <a16:creationId xmlns:a16="http://schemas.microsoft.com/office/drawing/2014/main" id="{69F6FB14-80D7-697D-C041-B663A6B24402}"/>
              </a:ext>
            </a:extLst>
          </p:cNvPr>
          <p:cNvSpPr/>
          <p:nvPr/>
        </p:nvSpPr>
        <p:spPr>
          <a:xfrm>
            <a:off x="3208873" y="5001213"/>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sp>
        <p:nvSpPr>
          <p:cNvPr id="26" name="Ellipse 61">
            <a:extLst>
              <a:ext uri="{FF2B5EF4-FFF2-40B4-BE49-F238E27FC236}">
                <a16:creationId xmlns:a16="http://schemas.microsoft.com/office/drawing/2014/main" id="{C46940BF-A8EE-9EAC-ECBE-A88BCFB6C7BB}"/>
              </a:ext>
            </a:extLst>
          </p:cNvPr>
          <p:cNvSpPr/>
          <p:nvPr/>
        </p:nvSpPr>
        <p:spPr>
          <a:xfrm>
            <a:off x="3208873" y="3367676"/>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sp>
        <p:nvSpPr>
          <p:cNvPr id="27" name="Forme libre : forme 23">
            <a:extLst>
              <a:ext uri="{FF2B5EF4-FFF2-40B4-BE49-F238E27FC236}">
                <a16:creationId xmlns:a16="http://schemas.microsoft.com/office/drawing/2014/main" id="{8CD12B25-D66E-F6FD-9126-1A79C1FFC354}"/>
              </a:ext>
            </a:extLst>
          </p:cNvPr>
          <p:cNvSpPr/>
          <p:nvPr/>
        </p:nvSpPr>
        <p:spPr>
          <a:xfrm flipH="1" flipV="1">
            <a:off x="7074949" y="4863606"/>
            <a:ext cx="1162050" cy="495300"/>
          </a:xfrm>
          <a:custGeom>
            <a:avLst/>
            <a:gdLst>
              <a:gd name="connsiteX0" fmla="*/ 0 w 1162050"/>
              <a:gd name="connsiteY0" fmla="*/ 0 h 495300"/>
              <a:gd name="connsiteX1" fmla="*/ 679450 w 1162050"/>
              <a:gd name="connsiteY1" fmla="*/ 0 h 495300"/>
              <a:gd name="connsiteX2" fmla="*/ 1162050 w 1162050"/>
              <a:gd name="connsiteY2" fmla="*/ 495300 h 495300"/>
              <a:gd name="connsiteX3" fmla="*/ 1162050 w 116205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62050" h="495300">
                <a:moveTo>
                  <a:pt x="0" y="0"/>
                </a:moveTo>
                <a:lnTo>
                  <a:pt x="679450" y="0"/>
                </a:lnTo>
                <a:lnTo>
                  <a:pt x="1162050" y="495300"/>
                </a:lnTo>
                <a:lnTo>
                  <a:pt x="1162050" y="495300"/>
                </a:lnTo>
              </a:path>
            </a:pathLst>
          </a:custGeom>
          <a:noFill/>
          <a:ln w="127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cxnSp>
        <p:nvCxnSpPr>
          <p:cNvPr id="28" name="Connecteur droit 81">
            <a:extLst>
              <a:ext uri="{FF2B5EF4-FFF2-40B4-BE49-F238E27FC236}">
                <a16:creationId xmlns:a16="http://schemas.microsoft.com/office/drawing/2014/main" id="{39773B09-4A4F-006F-9E15-7C0F9833C09C}"/>
              </a:ext>
            </a:extLst>
          </p:cNvPr>
          <p:cNvCxnSpPr>
            <a:cxnSpLocks/>
            <a:stCxn id="34" idx="2"/>
          </p:cNvCxnSpPr>
          <p:nvPr/>
        </p:nvCxnSpPr>
        <p:spPr>
          <a:xfrm flipH="1">
            <a:off x="7610411" y="3727676"/>
            <a:ext cx="646712" cy="763"/>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9" name="Forme libre : forme 26">
            <a:extLst>
              <a:ext uri="{FF2B5EF4-FFF2-40B4-BE49-F238E27FC236}">
                <a16:creationId xmlns:a16="http://schemas.microsoft.com/office/drawing/2014/main" id="{096A37EB-56FC-DC2C-8AF4-F841AF987142}"/>
              </a:ext>
            </a:extLst>
          </p:cNvPr>
          <p:cNvSpPr/>
          <p:nvPr/>
        </p:nvSpPr>
        <p:spPr>
          <a:xfrm flipH="1">
            <a:off x="7074949" y="2082306"/>
            <a:ext cx="1162050" cy="495300"/>
          </a:xfrm>
          <a:custGeom>
            <a:avLst/>
            <a:gdLst>
              <a:gd name="connsiteX0" fmla="*/ 0 w 1162050"/>
              <a:gd name="connsiteY0" fmla="*/ 0 h 495300"/>
              <a:gd name="connsiteX1" fmla="*/ 679450 w 1162050"/>
              <a:gd name="connsiteY1" fmla="*/ 0 h 495300"/>
              <a:gd name="connsiteX2" fmla="*/ 1162050 w 1162050"/>
              <a:gd name="connsiteY2" fmla="*/ 495300 h 495300"/>
              <a:gd name="connsiteX3" fmla="*/ 1162050 w 116205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62050" h="495300">
                <a:moveTo>
                  <a:pt x="0" y="0"/>
                </a:moveTo>
                <a:lnTo>
                  <a:pt x="679450" y="0"/>
                </a:lnTo>
                <a:lnTo>
                  <a:pt x="1162050" y="495300"/>
                </a:lnTo>
                <a:lnTo>
                  <a:pt x="1162050" y="495300"/>
                </a:lnTo>
              </a:path>
            </a:pathLst>
          </a:custGeom>
          <a:noFill/>
          <a:ln w="127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sp>
        <p:nvSpPr>
          <p:cNvPr id="30" name="AutoShape 55">
            <a:extLst>
              <a:ext uri="{FF2B5EF4-FFF2-40B4-BE49-F238E27FC236}">
                <a16:creationId xmlns:a16="http://schemas.microsoft.com/office/drawing/2014/main" id="{EE56F6A2-A3CC-CD52-E88B-7637F86A9D56}"/>
              </a:ext>
            </a:extLst>
          </p:cNvPr>
          <p:cNvSpPr>
            <a:spLocks noChangeAspect="1" noChangeArrowheads="1" noTextEdit="1"/>
          </p:cNvSpPr>
          <p:nvPr/>
        </p:nvSpPr>
        <p:spPr bwMode="auto">
          <a:xfrm>
            <a:off x="8438288" y="1883556"/>
            <a:ext cx="365545"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4A4A4A"/>
              </a:solidFill>
              <a:effectLst/>
              <a:uLnTx/>
              <a:uFillTx/>
              <a:latin typeface="Tahoma"/>
              <a:ea typeface="+mn-ea"/>
              <a:cs typeface="+mn-cs"/>
            </a:endParaRPr>
          </a:p>
        </p:txBody>
      </p:sp>
      <p:sp>
        <p:nvSpPr>
          <p:cNvPr id="31" name="Ellipse 85">
            <a:extLst>
              <a:ext uri="{FF2B5EF4-FFF2-40B4-BE49-F238E27FC236}">
                <a16:creationId xmlns:a16="http://schemas.microsoft.com/office/drawing/2014/main" id="{495318F0-1622-B718-DA08-605E30610F25}"/>
              </a:ext>
            </a:extLst>
          </p:cNvPr>
          <p:cNvSpPr/>
          <p:nvPr/>
        </p:nvSpPr>
        <p:spPr>
          <a:xfrm>
            <a:off x="8257123" y="1724613"/>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sp>
        <p:nvSpPr>
          <p:cNvPr id="32" name="Ellipse 92">
            <a:extLst>
              <a:ext uri="{FF2B5EF4-FFF2-40B4-BE49-F238E27FC236}">
                <a16:creationId xmlns:a16="http://schemas.microsoft.com/office/drawing/2014/main" id="{65F5071E-44DF-14F9-4384-4C52B1D3541E}"/>
              </a:ext>
            </a:extLst>
          </p:cNvPr>
          <p:cNvSpPr/>
          <p:nvPr/>
        </p:nvSpPr>
        <p:spPr>
          <a:xfrm>
            <a:off x="8257123" y="5001213"/>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sp>
        <p:nvSpPr>
          <p:cNvPr id="33" name="AutoShape 61">
            <a:extLst>
              <a:ext uri="{FF2B5EF4-FFF2-40B4-BE49-F238E27FC236}">
                <a16:creationId xmlns:a16="http://schemas.microsoft.com/office/drawing/2014/main" id="{F32E8FF4-35A4-7897-BB20-674E6853759D}"/>
              </a:ext>
            </a:extLst>
          </p:cNvPr>
          <p:cNvSpPr>
            <a:spLocks noChangeAspect="1" noChangeArrowheads="1" noTextEdit="1"/>
          </p:cNvSpPr>
          <p:nvPr/>
        </p:nvSpPr>
        <p:spPr bwMode="auto">
          <a:xfrm>
            <a:off x="8442833" y="3630118"/>
            <a:ext cx="360363"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4A4A4A"/>
              </a:solidFill>
              <a:effectLst/>
              <a:uLnTx/>
              <a:uFillTx/>
              <a:latin typeface="Tahoma"/>
              <a:ea typeface="+mn-ea"/>
              <a:cs typeface="+mn-cs"/>
            </a:endParaRPr>
          </a:p>
        </p:txBody>
      </p:sp>
      <p:sp>
        <p:nvSpPr>
          <p:cNvPr id="34" name="Ellipse 99">
            <a:extLst>
              <a:ext uri="{FF2B5EF4-FFF2-40B4-BE49-F238E27FC236}">
                <a16:creationId xmlns:a16="http://schemas.microsoft.com/office/drawing/2014/main" id="{AC1CE057-5DDD-E3C0-525E-064B7C82962C}"/>
              </a:ext>
            </a:extLst>
          </p:cNvPr>
          <p:cNvSpPr/>
          <p:nvPr/>
        </p:nvSpPr>
        <p:spPr>
          <a:xfrm>
            <a:off x="8257123" y="3367676"/>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chemeClr val="tx1"/>
              </a:solidFill>
              <a:effectLst/>
              <a:uLnTx/>
              <a:uFillTx/>
              <a:latin typeface="Tahoma"/>
              <a:ea typeface="+mn-ea"/>
              <a:cs typeface="+mn-cs"/>
            </a:endParaRPr>
          </a:p>
        </p:txBody>
      </p:sp>
      <p:sp>
        <p:nvSpPr>
          <p:cNvPr id="35" name="Espace réservé du texte 8">
            <a:extLst>
              <a:ext uri="{FF2B5EF4-FFF2-40B4-BE49-F238E27FC236}">
                <a16:creationId xmlns:a16="http://schemas.microsoft.com/office/drawing/2014/main" id="{C350DEEE-9B0E-61E9-842E-E8EF3D275367}"/>
              </a:ext>
            </a:extLst>
          </p:cNvPr>
          <p:cNvSpPr txBox="1">
            <a:spLocks/>
          </p:cNvSpPr>
          <p:nvPr/>
        </p:nvSpPr>
        <p:spPr>
          <a:xfrm>
            <a:off x="1144978" y="4805618"/>
            <a:ext cx="2340000" cy="108000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bg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sz="16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Nye kontinuerlig </a:t>
            </a:r>
            <a:br>
              <a:rPr kumimoji="0" lang="nb-NO" sz="16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br>
            <a:r>
              <a:rPr kumimoji="0" lang="nb-NO" sz="16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rekorder på </a:t>
            </a:r>
            <a:r>
              <a:rPr kumimoji="0" lang="nb-NO" sz="1600" b="1" i="0" u="none" strike="noStrike" kern="1200" cap="none" spc="0" normalizeH="0" baseline="0" noProof="0" dirty="0" err="1">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DDoS</a:t>
            </a:r>
            <a:br>
              <a:rPr kumimoji="0" lang="nb-NO" sz="16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br>
            <a:r>
              <a:rPr kumimoji="0" lang="nb-NO" sz="16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angrep </a:t>
            </a:r>
            <a:br>
              <a:rPr kumimoji="0" lang="nb-NO" sz="16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br>
            <a:r>
              <a:rPr kumimoji="0" lang="nb-NO" sz="1600" b="1"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rPr>
              <a:t>(siste på 46 millioner RPS)</a:t>
            </a:r>
            <a:endParaRPr kumimoji="0" lang="en-US" altLang="en-US" sz="1600" b="1" i="0" u="none" strike="noStrike" kern="1200" cap="none" spc="0" normalizeH="0" baseline="0" noProof="0" dirty="0">
              <a:ln>
                <a:noFill/>
              </a:ln>
              <a:solidFill>
                <a:schemeClr val="tx1"/>
              </a:solidFill>
              <a:effectLst/>
              <a:uLnTx/>
              <a:uFillTx/>
              <a:latin typeface="Tahoma"/>
            </a:endParaRPr>
          </a:p>
        </p:txBody>
      </p:sp>
      <p:grpSp>
        <p:nvGrpSpPr>
          <p:cNvPr id="50" name="Group 49">
            <a:extLst>
              <a:ext uri="{FF2B5EF4-FFF2-40B4-BE49-F238E27FC236}">
                <a16:creationId xmlns:a16="http://schemas.microsoft.com/office/drawing/2014/main" id="{55334C34-DE85-02DB-C2F5-79D767C98FA7}"/>
              </a:ext>
            </a:extLst>
          </p:cNvPr>
          <p:cNvGrpSpPr>
            <a:grpSpLocks noChangeAspect="1"/>
          </p:cNvGrpSpPr>
          <p:nvPr/>
        </p:nvGrpSpPr>
        <p:grpSpPr>
          <a:xfrm>
            <a:off x="3426402" y="3524997"/>
            <a:ext cx="324240" cy="378557"/>
            <a:chOff x="10228824" y="4282038"/>
            <a:chExt cx="623998" cy="728533"/>
          </a:xfrm>
          <a:solidFill>
            <a:schemeClr val="accent1"/>
          </a:solidFill>
        </p:grpSpPr>
        <p:sp>
          <p:nvSpPr>
            <p:cNvPr id="51" name="Freeform 1028">
              <a:extLst>
                <a:ext uri="{FF2B5EF4-FFF2-40B4-BE49-F238E27FC236}">
                  <a16:creationId xmlns:a16="http://schemas.microsoft.com/office/drawing/2014/main" id="{DFAA0C4B-9313-75BD-2B5F-902DA8F6FD0D}"/>
                </a:ext>
              </a:extLst>
            </p:cNvPr>
            <p:cNvSpPr>
              <a:spLocks/>
            </p:cNvSpPr>
            <p:nvPr/>
          </p:nvSpPr>
          <p:spPr bwMode="auto">
            <a:xfrm>
              <a:off x="10326926" y="4835273"/>
              <a:ext cx="115793" cy="22515"/>
            </a:xfrm>
            <a:custGeom>
              <a:avLst/>
              <a:gdLst>
                <a:gd name="T0" fmla="*/ 264 w 292"/>
                <a:gd name="T1" fmla="*/ 57 h 57"/>
                <a:gd name="T2" fmla="*/ 28 w 292"/>
                <a:gd name="T3" fmla="*/ 57 h 57"/>
                <a:gd name="T4" fmla="*/ 0 w 292"/>
                <a:gd name="T5" fmla="*/ 29 h 57"/>
                <a:gd name="T6" fmla="*/ 28 w 292"/>
                <a:gd name="T7" fmla="*/ 0 h 57"/>
                <a:gd name="T8" fmla="*/ 264 w 292"/>
                <a:gd name="T9" fmla="*/ 0 h 57"/>
                <a:gd name="T10" fmla="*/ 292 w 292"/>
                <a:gd name="T11" fmla="*/ 29 h 57"/>
                <a:gd name="T12" fmla="*/ 264 w 292"/>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92" h="57">
                  <a:moveTo>
                    <a:pt x="264" y="57"/>
                  </a:moveTo>
                  <a:cubicBezTo>
                    <a:pt x="28" y="57"/>
                    <a:pt x="28" y="57"/>
                    <a:pt x="28" y="57"/>
                  </a:cubicBezTo>
                  <a:cubicBezTo>
                    <a:pt x="12" y="57"/>
                    <a:pt x="0" y="44"/>
                    <a:pt x="0" y="29"/>
                  </a:cubicBezTo>
                  <a:cubicBezTo>
                    <a:pt x="0" y="13"/>
                    <a:pt x="12" y="0"/>
                    <a:pt x="28" y="0"/>
                  </a:cubicBezTo>
                  <a:cubicBezTo>
                    <a:pt x="264" y="0"/>
                    <a:pt x="264" y="0"/>
                    <a:pt x="264" y="0"/>
                  </a:cubicBezTo>
                  <a:cubicBezTo>
                    <a:pt x="279" y="0"/>
                    <a:pt x="292" y="13"/>
                    <a:pt x="292" y="29"/>
                  </a:cubicBezTo>
                  <a:cubicBezTo>
                    <a:pt x="292" y="44"/>
                    <a:pt x="279" y="57"/>
                    <a:pt x="26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52" name="Freeform 1029">
              <a:extLst>
                <a:ext uri="{FF2B5EF4-FFF2-40B4-BE49-F238E27FC236}">
                  <a16:creationId xmlns:a16="http://schemas.microsoft.com/office/drawing/2014/main" id="{38E19375-82C8-FB6D-1174-5A597AE77F5C}"/>
                </a:ext>
              </a:extLst>
            </p:cNvPr>
            <p:cNvSpPr>
              <a:spLocks/>
            </p:cNvSpPr>
            <p:nvPr/>
          </p:nvSpPr>
          <p:spPr bwMode="auto">
            <a:xfrm>
              <a:off x="10326926" y="4894778"/>
              <a:ext cx="311999" cy="20908"/>
            </a:xfrm>
            <a:custGeom>
              <a:avLst/>
              <a:gdLst>
                <a:gd name="T0" fmla="*/ 757 w 783"/>
                <a:gd name="T1" fmla="*/ 53 h 53"/>
                <a:gd name="T2" fmla="*/ 26 w 783"/>
                <a:gd name="T3" fmla="*/ 53 h 53"/>
                <a:gd name="T4" fmla="*/ 0 w 783"/>
                <a:gd name="T5" fmla="*/ 26 h 53"/>
                <a:gd name="T6" fmla="*/ 26 w 783"/>
                <a:gd name="T7" fmla="*/ 0 h 53"/>
                <a:gd name="T8" fmla="*/ 757 w 783"/>
                <a:gd name="T9" fmla="*/ 0 h 53"/>
                <a:gd name="T10" fmla="*/ 783 w 783"/>
                <a:gd name="T11" fmla="*/ 26 h 53"/>
                <a:gd name="T12" fmla="*/ 757 w 783"/>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83" h="53">
                  <a:moveTo>
                    <a:pt x="757" y="53"/>
                  </a:moveTo>
                  <a:cubicBezTo>
                    <a:pt x="26" y="53"/>
                    <a:pt x="26" y="53"/>
                    <a:pt x="26" y="53"/>
                  </a:cubicBezTo>
                  <a:cubicBezTo>
                    <a:pt x="11" y="53"/>
                    <a:pt x="0" y="41"/>
                    <a:pt x="0" y="26"/>
                  </a:cubicBezTo>
                  <a:cubicBezTo>
                    <a:pt x="0" y="12"/>
                    <a:pt x="11" y="0"/>
                    <a:pt x="26" y="0"/>
                  </a:cubicBezTo>
                  <a:cubicBezTo>
                    <a:pt x="757" y="0"/>
                    <a:pt x="757" y="0"/>
                    <a:pt x="757" y="0"/>
                  </a:cubicBezTo>
                  <a:cubicBezTo>
                    <a:pt x="772" y="0"/>
                    <a:pt x="783" y="12"/>
                    <a:pt x="783" y="26"/>
                  </a:cubicBezTo>
                  <a:cubicBezTo>
                    <a:pt x="783" y="41"/>
                    <a:pt x="772" y="53"/>
                    <a:pt x="75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53" name="Freeform 1030">
              <a:extLst>
                <a:ext uri="{FF2B5EF4-FFF2-40B4-BE49-F238E27FC236}">
                  <a16:creationId xmlns:a16="http://schemas.microsoft.com/office/drawing/2014/main" id="{6B8250AE-2900-468B-8C7C-05BE59BAC788}"/>
                </a:ext>
              </a:extLst>
            </p:cNvPr>
            <p:cNvSpPr>
              <a:spLocks/>
            </p:cNvSpPr>
            <p:nvPr/>
          </p:nvSpPr>
          <p:spPr bwMode="auto">
            <a:xfrm>
              <a:off x="10326926" y="4778985"/>
              <a:ext cx="59505" cy="20908"/>
            </a:xfrm>
            <a:custGeom>
              <a:avLst/>
              <a:gdLst>
                <a:gd name="T0" fmla="*/ 120 w 146"/>
                <a:gd name="T1" fmla="*/ 52 h 52"/>
                <a:gd name="T2" fmla="*/ 26 w 146"/>
                <a:gd name="T3" fmla="*/ 52 h 52"/>
                <a:gd name="T4" fmla="*/ 0 w 146"/>
                <a:gd name="T5" fmla="*/ 26 h 52"/>
                <a:gd name="T6" fmla="*/ 26 w 146"/>
                <a:gd name="T7" fmla="*/ 0 h 52"/>
                <a:gd name="T8" fmla="*/ 120 w 146"/>
                <a:gd name="T9" fmla="*/ 0 h 52"/>
                <a:gd name="T10" fmla="*/ 146 w 146"/>
                <a:gd name="T11" fmla="*/ 26 h 52"/>
                <a:gd name="T12" fmla="*/ 120 w 14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46" h="52">
                  <a:moveTo>
                    <a:pt x="120" y="52"/>
                  </a:moveTo>
                  <a:cubicBezTo>
                    <a:pt x="26" y="52"/>
                    <a:pt x="26" y="52"/>
                    <a:pt x="26" y="52"/>
                  </a:cubicBezTo>
                  <a:cubicBezTo>
                    <a:pt x="11" y="52"/>
                    <a:pt x="0" y="41"/>
                    <a:pt x="0" y="26"/>
                  </a:cubicBezTo>
                  <a:cubicBezTo>
                    <a:pt x="0" y="12"/>
                    <a:pt x="11" y="0"/>
                    <a:pt x="26" y="0"/>
                  </a:cubicBezTo>
                  <a:cubicBezTo>
                    <a:pt x="120" y="0"/>
                    <a:pt x="120" y="0"/>
                    <a:pt x="120" y="0"/>
                  </a:cubicBezTo>
                  <a:cubicBezTo>
                    <a:pt x="134" y="0"/>
                    <a:pt x="146" y="12"/>
                    <a:pt x="146" y="26"/>
                  </a:cubicBezTo>
                  <a:cubicBezTo>
                    <a:pt x="146" y="41"/>
                    <a:pt x="134" y="52"/>
                    <a:pt x="12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54" name="Freeform 1031">
              <a:extLst>
                <a:ext uri="{FF2B5EF4-FFF2-40B4-BE49-F238E27FC236}">
                  <a16:creationId xmlns:a16="http://schemas.microsoft.com/office/drawing/2014/main" id="{AF799E12-2BAC-1462-CFB1-4A2609061D4D}"/>
                </a:ext>
              </a:extLst>
            </p:cNvPr>
            <p:cNvSpPr>
              <a:spLocks/>
            </p:cNvSpPr>
            <p:nvPr/>
          </p:nvSpPr>
          <p:spPr bwMode="auto">
            <a:xfrm>
              <a:off x="10326926" y="4663190"/>
              <a:ext cx="49856" cy="20908"/>
            </a:xfrm>
            <a:custGeom>
              <a:avLst/>
              <a:gdLst>
                <a:gd name="T0" fmla="*/ 96 w 123"/>
                <a:gd name="T1" fmla="*/ 53 h 53"/>
                <a:gd name="T2" fmla="*/ 26 w 123"/>
                <a:gd name="T3" fmla="*/ 53 h 53"/>
                <a:gd name="T4" fmla="*/ 0 w 123"/>
                <a:gd name="T5" fmla="*/ 27 h 53"/>
                <a:gd name="T6" fmla="*/ 26 w 123"/>
                <a:gd name="T7" fmla="*/ 0 h 53"/>
                <a:gd name="T8" fmla="*/ 96 w 123"/>
                <a:gd name="T9" fmla="*/ 0 h 53"/>
                <a:gd name="T10" fmla="*/ 123 w 123"/>
                <a:gd name="T11" fmla="*/ 27 h 53"/>
                <a:gd name="T12" fmla="*/ 96 w 123"/>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3" h="53">
                  <a:moveTo>
                    <a:pt x="96" y="53"/>
                  </a:moveTo>
                  <a:cubicBezTo>
                    <a:pt x="26" y="53"/>
                    <a:pt x="26" y="53"/>
                    <a:pt x="26" y="53"/>
                  </a:cubicBezTo>
                  <a:cubicBezTo>
                    <a:pt x="11" y="53"/>
                    <a:pt x="0" y="41"/>
                    <a:pt x="0" y="27"/>
                  </a:cubicBezTo>
                  <a:cubicBezTo>
                    <a:pt x="0" y="12"/>
                    <a:pt x="11" y="0"/>
                    <a:pt x="26" y="0"/>
                  </a:cubicBezTo>
                  <a:cubicBezTo>
                    <a:pt x="96" y="0"/>
                    <a:pt x="96" y="0"/>
                    <a:pt x="96" y="0"/>
                  </a:cubicBezTo>
                  <a:cubicBezTo>
                    <a:pt x="111" y="0"/>
                    <a:pt x="123" y="12"/>
                    <a:pt x="123" y="27"/>
                  </a:cubicBezTo>
                  <a:cubicBezTo>
                    <a:pt x="123" y="41"/>
                    <a:pt x="111" y="53"/>
                    <a:pt x="9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55" name="Freeform 1032">
              <a:extLst>
                <a:ext uri="{FF2B5EF4-FFF2-40B4-BE49-F238E27FC236}">
                  <a16:creationId xmlns:a16="http://schemas.microsoft.com/office/drawing/2014/main" id="{6E9297E3-1A95-E66D-B07F-2B97CEDDB725}"/>
                </a:ext>
              </a:extLst>
            </p:cNvPr>
            <p:cNvSpPr>
              <a:spLocks/>
            </p:cNvSpPr>
            <p:nvPr/>
          </p:nvSpPr>
          <p:spPr bwMode="auto">
            <a:xfrm>
              <a:off x="10326926" y="4721088"/>
              <a:ext cx="45031" cy="20908"/>
            </a:xfrm>
            <a:custGeom>
              <a:avLst/>
              <a:gdLst>
                <a:gd name="T0" fmla="*/ 86 w 112"/>
                <a:gd name="T1" fmla="*/ 53 h 53"/>
                <a:gd name="T2" fmla="*/ 26 w 112"/>
                <a:gd name="T3" fmla="*/ 53 h 53"/>
                <a:gd name="T4" fmla="*/ 0 w 112"/>
                <a:gd name="T5" fmla="*/ 26 h 53"/>
                <a:gd name="T6" fmla="*/ 26 w 112"/>
                <a:gd name="T7" fmla="*/ 0 h 53"/>
                <a:gd name="T8" fmla="*/ 86 w 112"/>
                <a:gd name="T9" fmla="*/ 0 h 53"/>
                <a:gd name="T10" fmla="*/ 112 w 112"/>
                <a:gd name="T11" fmla="*/ 26 h 53"/>
                <a:gd name="T12" fmla="*/ 86 w 1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2" h="53">
                  <a:moveTo>
                    <a:pt x="86" y="53"/>
                  </a:moveTo>
                  <a:cubicBezTo>
                    <a:pt x="26" y="53"/>
                    <a:pt x="26" y="53"/>
                    <a:pt x="26" y="53"/>
                  </a:cubicBezTo>
                  <a:cubicBezTo>
                    <a:pt x="11" y="53"/>
                    <a:pt x="0" y="41"/>
                    <a:pt x="0" y="26"/>
                  </a:cubicBezTo>
                  <a:cubicBezTo>
                    <a:pt x="0" y="12"/>
                    <a:pt x="11" y="0"/>
                    <a:pt x="26" y="0"/>
                  </a:cubicBezTo>
                  <a:cubicBezTo>
                    <a:pt x="86" y="0"/>
                    <a:pt x="86" y="0"/>
                    <a:pt x="86" y="0"/>
                  </a:cubicBezTo>
                  <a:cubicBezTo>
                    <a:pt x="101" y="0"/>
                    <a:pt x="112" y="12"/>
                    <a:pt x="112" y="26"/>
                  </a:cubicBezTo>
                  <a:cubicBezTo>
                    <a:pt x="112" y="41"/>
                    <a:pt x="101" y="53"/>
                    <a:pt x="8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56" name="Freeform 1033">
              <a:extLst>
                <a:ext uri="{FF2B5EF4-FFF2-40B4-BE49-F238E27FC236}">
                  <a16:creationId xmlns:a16="http://schemas.microsoft.com/office/drawing/2014/main" id="{424511F1-71D4-E945-9CAB-FE1A95F16B99}"/>
                </a:ext>
              </a:extLst>
            </p:cNvPr>
            <p:cNvSpPr>
              <a:spLocks/>
            </p:cNvSpPr>
            <p:nvPr/>
          </p:nvSpPr>
          <p:spPr bwMode="auto">
            <a:xfrm>
              <a:off x="10326926" y="4605294"/>
              <a:ext cx="59505" cy="20908"/>
            </a:xfrm>
            <a:custGeom>
              <a:avLst/>
              <a:gdLst>
                <a:gd name="T0" fmla="*/ 122 w 148"/>
                <a:gd name="T1" fmla="*/ 52 h 52"/>
                <a:gd name="T2" fmla="*/ 26 w 148"/>
                <a:gd name="T3" fmla="*/ 52 h 52"/>
                <a:gd name="T4" fmla="*/ 0 w 148"/>
                <a:gd name="T5" fmla="*/ 26 h 52"/>
                <a:gd name="T6" fmla="*/ 26 w 148"/>
                <a:gd name="T7" fmla="*/ 0 h 52"/>
                <a:gd name="T8" fmla="*/ 122 w 148"/>
                <a:gd name="T9" fmla="*/ 0 h 52"/>
                <a:gd name="T10" fmla="*/ 148 w 148"/>
                <a:gd name="T11" fmla="*/ 26 h 52"/>
                <a:gd name="T12" fmla="*/ 122 w 14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48" h="52">
                  <a:moveTo>
                    <a:pt x="122" y="52"/>
                  </a:moveTo>
                  <a:cubicBezTo>
                    <a:pt x="26" y="52"/>
                    <a:pt x="26" y="52"/>
                    <a:pt x="26" y="52"/>
                  </a:cubicBezTo>
                  <a:cubicBezTo>
                    <a:pt x="11" y="52"/>
                    <a:pt x="0" y="41"/>
                    <a:pt x="0" y="26"/>
                  </a:cubicBezTo>
                  <a:cubicBezTo>
                    <a:pt x="0" y="12"/>
                    <a:pt x="11" y="0"/>
                    <a:pt x="26" y="0"/>
                  </a:cubicBezTo>
                  <a:cubicBezTo>
                    <a:pt x="122" y="0"/>
                    <a:pt x="122" y="0"/>
                    <a:pt x="122" y="0"/>
                  </a:cubicBezTo>
                  <a:cubicBezTo>
                    <a:pt x="136" y="0"/>
                    <a:pt x="148" y="12"/>
                    <a:pt x="148" y="26"/>
                  </a:cubicBezTo>
                  <a:cubicBezTo>
                    <a:pt x="148" y="41"/>
                    <a:pt x="136" y="52"/>
                    <a:pt x="12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57" name="Freeform 1034">
              <a:extLst>
                <a:ext uri="{FF2B5EF4-FFF2-40B4-BE49-F238E27FC236}">
                  <a16:creationId xmlns:a16="http://schemas.microsoft.com/office/drawing/2014/main" id="{9F111B0C-D09A-A7F1-F2E1-6F15BFDC4B40}"/>
                </a:ext>
              </a:extLst>
            </p:cNvPr>
            <p:cNvSpPr>
              <a:spLocks/>
            </p:cNvSpPr>
            <p:nvPr/>
          </p:nvSpPr>
          <p:spPr bwMode="auto">
            <a:xfrm>
              <a:off x="10326926" y="4545790"/>
              <a:ext cx="119010" cy="22515"/>
            </a:xfrm>
            <a:custGeom>
              <a:avLst/>
              <a:gdLst>
                <a:gd name="T0" fmla="*/ 271 w 299"/>
                <a:gd name="T1" fmla="*/ 57 h 57"/>
                <a:gd name="T2" fmla="*/ 28 w 299"/>
                <a:gd name="T3" fmla="*/ 57 h 57"/>
                <a:gd name="T4" fmla="*/ 0 w 299"/>
                <a:gd name="T5" fmla="*/ 28 h 57"/>
                <a:gd name="T6" fmla="*/ 28 w 299"/>
                <a:gd name="T7" fmla="*/ 0 h 57"/>
                <a:gd name="T8" fmla="*/ 271 w 299"/>
                <a:gd name="T9" fmla="*/ 0 h 57"/>
                <a:gd name="T10" fmla="*/ 299 w 299"/>
                <a:gd name="T11" fmla="*/ 28 h 57"/>
                <a:gd name="T12" fmla="*/ 271 w 299"/>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99" h="57">
                  <a:moveTo>
                    <a:pt x="271" y="57"/>
                  </a:moveTo>
                  <a:cubicBezTo>
                    <a:pt x="28" y="57"/>
                    <a:pt x="28" y="57"/>
                    <a:pt x="28" y="57"/>
                  </a:cubicBezTo>
                  <a:cubicBezTo>
                    <a:pt x="12" y="57"/>
                    <a:pt x="0" y="44"/>
                    <a:pt x="0" y="28"/>
                  </a:cubicBezTo>
                  <a:cubicBezTo>
                    <a:pt x="0" y="13"/>
                    <a:pt x="12" y="0"/>
                    <a:pt x="28" y="0"/>
                  </a:cubicBezTo>
                  <a:cubicBezTo>
                    <a:pt x="271" y="0"/>
                    <a:pt x="271" y="0"/>
                    <a:pt x="271" y="0"/>
                  </a:cubicBezTo>
                  <a:cubicBezTo>
                    <a:pt x="286" y="0"/>
                    <a:pt x="299" y="13"/>
                    <a:pt x="299" y="28"/>
                  </a:cubicBezTo>
                  <a:cubicBezTo>
                    <a:pt x="299" y="44"/>
                    <a:pt x="286" y="57"/>
                    <a:pt x="27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58" name="Freeform 1035">
              <a:extLst>
                <a:ext uri="{FF2B5EF4-FFF2-40B4-BE49-F238E27FC236}">
                  <a16:creationId xmlns:a16="http://schemas.microsoft.com/office/drawing/2014/main" id="{5F877CDE-87B7-956A-057C-39C3D794074C}"/>
                </a:ext>
              </a:extLst>
            </p:cNvPr>
            <p:cNvSpPr>
              <a:spLocks/>
            </p:cNvSpPr>
            <p:nvPr/>
          </p:nvSpPr>
          <p:spPr bwMode="auto">
            <a:xfrm>
              <a:off x="10326926" y="4489500"/>
              <a:ext cx="311999" cy="20908"/>
            </a:xfrm>
            <a:custGeom>
              <a:avLst/>
              <a:gdLst>
                <a:gd name="T0" fmla="*/ 757 w 783"/>
                <a:gd name="T1" fmla="*/ 52 h 52"/>
                <a:gd name="T2" fmla="*/ 26 w 783"/>
                <a:gd name="T3" fmla="*/ 52 h 52"/>
                <a:gd name="T4" fmla="*/ 0 w 783"/>
                <a:gd name="T5" fmla="*/ 26 h 52"/>
                <a:gd name="T6" fmla="*/ 26 w 783"/>
                <a:gd name="T7" fmla="*/ 0 h 52"/>
                <a:gd name="T8" fmla="*/ 757 w 783"/>
                <a:gd name="T9" fmla="*/ 0 h 52"/>
                <a:gd name="T10" fmla="*/ 783 w 783"/>
                <a:gd name="T11" fmla="*/ 26 h 52"/>
                <a:gd name="T12" fmla="*/ 757 w 78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783" h="52">
                  <a:moveTo>
                    <a:pt x="757" y="52"/>
                  </a:moveTo>
                  <a:cubicBezTo>
                    <a:pt x="26" y="52"/>
                    <a:pt x="26" y="52"/>
                    <a:pt x="26" y="52"/>
                  </a:cubicBezTo>
                  <a:cubicBezTo>
                    <a:pt x="11" y="52"/>
                    <a:pt x="0" y="40"/>
                    <a:pt x="0" y="26"/>
                  </a:cubicBezTo>
                  <a:cubicBezTo>
                    <a:pt x="0" y="11"/>
                    <a:pt x="11" y="0"/>
                    <a:pt x="26" y="0"/>
                  </a:cubicBezTo>
                  <a:cubicBezTo>
                    <a:pt x="757" y="0"/>
                    <a:pt x="757" y="0"/>
                    <a:pt x="757" y="0"/>
                  </a:cubicBezTo>
                  <a:cubicBezTo>
                    <a:pt x="772" y="0"/>
                    <a:pt x="783" y="11"/>
                    <a:pt x="783" y="26"/>
                  </a:cubicBezTo>
                  <a:cubicBezTo>
                    <a:pt x="783" y="40"/>
                    <a:pt x="772" y="52"/>
                    <a:pt x="75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59" name="Freeform 1036">
              <a:extLst>
                <a:ext uri="{FF2B5EF4-FFF2-40B4-BE49-F238E27FC236}">
                  <a16:creationId xmlns:a16="http://schemas.microsoft.com/office/drawing/2014/main" id="{D06684E5-F67E-DF2E-ED8B-22C1EC11A1D1}"/>
                </a:ext>
              </a:extLst>
            </p:cNvPr>
            <p:cNvSpPr>
              <a:spLocks/>
            </p:cNvSpPr>
            <p:nvPr/>
          </p:nvSpPr>
          <p:spPr bwMode="auto">
            <a:xfrm>
              <a:off x="10228824" y="4365665"/>
              <a:ext cx="509814" cy="644906"/>
            </a:xfrm>
            <a:custGeom>
              <a:avLst/>
              <a:gdLst>
                <a:gd name="T0" fmla="*/ 1165 w 1281"/>
                <a:gd name="T1" fmla="*/ 1624 h 1624"/>
                <a:gd name="T2" fmla="*/ 119 w 1281"/>
                <a:gd name="T3" fmla="*/ 1624 h 1624"/>
                <a:gd name="T4" fmla="*/ 0 w 1281"/>
                <a:gd name="T5" fmla="*/ 1509 h 1624"/>
                <a:gd name="T6" fmla="*/ 0 w 1281"/>
                <a:gd name="T7" fmla="*/ 119 h 1624"/>
                <a:gd name="T8" fmla="*/ 119 w 1281"/>
                <a:gd name="T9" fmla="*/ 0 h 1624"/>
                <a:gd name="T10" fmla="*/ 424 w 1281"/>
                <a:gd name="T11" fmla="*/ 0 h 1624"/>
                <a:gd name="T12" fmla="*/ 449 w 1281"/>
                <a:gd name="T13" fmla="*/ 25 h 1624"/>
                <a:gd name="T14" fmla="*/ 449 w 1281"/>
                <a:gd name="T15" fmla="*/ 90 h 1624"/>
                <a:gd name="T16" fmla="*/ 828 w 1281"/>
                <a:gd name="T17" fmla="*/ 90 h 1624"/>
                <a:gd name="T18" fmla="*/ 828 w 1281"/>
                <a:gd name="T19" fmla="*/ 25 h 1624"/>
                <a:gd name="T20" fmla="*/ 853 w 1281"/>
                <a:gd name="T21" fmla="*/ 0 h 1624"/>
                <a:gd name="T22" fmla="*/ 1165 w 1281"/>
                <a:gd name="T23" fmla="*/ 0 h 1624"/>
                <a:gd name="T24" fmla="*/ 1281 w 1281"/>
                <a:gd name="T25" fmla="*/ 119 h 1624"/>
                <a:gd name="T26" fmla="*/ 1281 w 1281"/>
                <a:gd name="T27" fmla="*/ 1119 h 1624"/>
                <a:gd name="T28" fmla="*/ 1255 w 1281"/>
                <a:gd name="T29" fmla="*/ 1144 h 1624"/>
                <a:gd name="T30" fmla="*/ 1230 w 1281"/>
                <a:gd name="T31" fmla="*/ 1119 h 1624"/>
                <a:gd name="T32" fmla="*/ 1230 w 1281"/>
                <a:gd name="T33" fmla="*/ 119 h 1624"/>
                <a:gd name="T34" fmla="*/ 1165 w 1281"/>
                <a:gd name="T35" fmla="*/ 51 h 1624"/>
                <a:gd name="T36" fmla="*/ 878 w 1281"/>
                <a:gd name="T37" fmla="*/ 51 h 1624"/>
                <a:gd name="T38" fmla="*/ 878 w 1281"/>
                <a:gd name="T39" fmla="*/ 115 h 1624"/>
                <a:gd name="T40" fmla="*/ 853 w 1281"/>
                <a:gd name="T41" fmla="*/ 140 h 1624"/>
                <a:gd name="T42" fmla="*/ 424 w 1281"/>
                <a:gd name="T43" fmla="*/ 140 h 1624"/>
                <a:gd name="T44" fmla="*/ 398 w 1281"/>
                <a:gd name="T45" fmla="*/ 115 h 1624"/>
                <a:gd name="T46" fmla="*/ 398 w 1281"/>
                <a:gd name="T47" fmla="*/ 51 h 1624"/>
                <a:gd name="T48" fmla="*/ 119 w 1281"/>
                <a:gd name="T49" fmla="*/ 51 h 1624"/>
                <a:gd name="T50" fmla="*/ 50 w 1281"/>
                <a:gd name="T51" fmla="*/ 119 h 1624"/>
                <a:gd name="T52" fmla="*/ 50 w 1281"/>
                <a:gd name="T53" fmla="*/ 1509 h 1624"/>
                <a:gd name="T54" fmla="*/ 119 w 1281"/>
                <a:gd name="T55" fmla="*/ 1574 h 1624"/>
                <a:gd name="T56" fmla="*/ 1165 w 1281"/>
                <a:gd name="T57" fmla="*/ 1574 h 1624"/>
                <a:gd name="T58" fmla="*/ 1230 w 1281"/>
                <a:gd name="T59" fmla="*/ 1509 h 1624"/>
                <a:gd name="T60" fmla="*/ 1255 w 1281"/>
                <a:gd name="T61" fmla="*/ 1484 h 1624"/>
                <a:gd name="T62" fmla="*/ 1281 w 1281"/>
                <a:gd name="T63" fmla="*/ 1509 h 1624"/>
                <a:gd name="T64" fmla="*/ 1165 w 1281"/>
                <a:gd name="T65" fmla="*/ 1624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1" h="1624">
                  <a:moveTo>
                    <a:pt x="1165" y="1624"/>
                  </a:moveTo>
                  <a:cubicBezTo>
                    <a:pt x="119" y="1624"/>
                    <a:pt x="119" y="1624"/>
                    <a:pt x="119" y="1624"/>
                  </a:cubicBezTo>
                  <a:cubicBezTo>
                    <a:pt x="53" y="1624"/>
                    <a:pt x="0" y="1573"/>
                    <a:pt x="0" y="1509"/>
                  </a:cubicBezTo>
                  <a:cubicBezTo>
                    <a:pt x="0" y="119"/>
                    <a:pt x="0" y="119"/>
                    <a:pt x="0" y="119"/>
                  </a:cubicBezTo>
                  <a:cubicBezTo>
                    <a:pt x="0" y="55"/>
                    <a:pt x="54" y="0"/>
                    <a:pt x="119" y="0"/>
                  </a:cubicBezTo>
                  <a:cubicBezTo>
                    <a:pt x="424" y="0"/>
                    <a:pt x="424" y="0"/>
                    <a:pt x="424" y="0"/>
                  </a:cubicBezTo>
                  <a:cubicBezTo>
                    <a:pt x="438" y="0"/>
                    <a:pt x="449" y="11"/>
                    <a:pt x="449" y="25"/>
                  </a:cubicBezTo>
                  <a:cubicBezTo>
                    <a:pt x="449" y="90"/>
                    <a:pt x="449" y="90"/>
                    <a:pt x="449" y="90"/>
                  </a:cubicBezTo>
                  <a:cubicBezTo>
                    <a:pt x="828" y="90"/>
                    <a:pt x="828" y="90"/>
                    <a:pt x="828" y="90"/>
                  </a:cubicBezTo>
                  <a:cubicBezTo>
                    <a:pt x="828" y="25"/>
                    <a:pt x="828" y="25"/>
                    <a:pt x="828" y="25"/>
                  </a:cubicBezTo>
                  <a:cubicBezTo>
                    <a:pt x="828" y="11"/>
                    <a:pt x="839" y="0"/>
                    <a:pt x="853" y="0"/>
                  </a:cubicBezTo>
                  <a:cubicBezTo>
                    <a:pt x="1165" y="0"/>
                    <a:pt x="1165" y="0"/>
                    <a:pt x="1165" y="0"/>
                  </a:cubicBezTo>
                  <a:cubicBezTo>
                    <a:pt x="1229" y="0"/>
                    <a:pt x="1281" y="53"/>
                    <a:pt x="1281" y="119"/>
                  </a:cubicBezTo>
                  <a:cubicBezTo>
                    <a:pt x="1281" y="1119"/>
                    <a:pt x="1281" y="1119"/>
                    <a:pt x="1281" y="1119"/>
                  </a:cubicBezTo>
                  <a:cubicBezTo>
                    <a:pt x="1281" y="1133"/>
                    <a:pt x="1269" y="1144"/>
                    <a:pt x="1255" y="1144"/>
                  </a:cubicBezTo>
                  <a:cubicBezTo>
                    <a:pt x="1241" y="1144"/>
                    <a:pt x="1230" y="1133"/>
                    <a:pt x="1230" y="1119"/>
                  </a:cubicBezTo>
                  <a:cubicBezTo>
                    <a:pt x="1230" y="119"/>
                    <a:pt x="1230" y="119"/>
                    <a:pt x="1230" y="119"/>
                  </a:cubicBezTo>
                  <a:cubicBezTo>
                    <a:pt x="1230" y="81"/>
                    <a:pt x="1201" y="51"/>
                    <a:pt x="1165" y="51"/>
                  </a:cubicBezTo>
                  <a:cubicBezTo>
                    <a:pt x="878" y="51"/>
                    <a:pt x="878" y="51"/>
                    <a:pt x="878" y="51"/>
                  </a:cubicBezTo>
                  <a:cubicBezTo>
                    <a:pt x="878" y="115"/>
                    <a:pt x="878" y="115"/>
                    <a:pt x="878" y="115"/>
                  </a:cubicBezTo>
                  <a:cubicBezTo>
                    <a:pt x="878" y="129"/>
                    <a:pt x="867" y="140"/>
                    <a:pt x="853" y="140"/>
                  </a:cubicBezTo>
                  <a:cubicBezTo>
                    <a:pt x="424" y="140"/>
                    <a:pt x="424" y="140"/>
                    <a:pt x="424" y="140"/>
                  </a:cubicBezTo>
                  <a:cubicBezTo>
                    <a:pt x="410" y="140"/>
                    <a:pt x="398" y="129"/>
                    <a:pt x="398" y="115"/>
                  </a:cubicBezTo>
                  <a:cubicBezTo>
                    <a:pt x="398" y="51"/>
                    <a:pt x="398" y="51"/>
                    <a:pt x="398" y="51"/>
                  </a:cubicBezTo>
                  <a:cubicBezTo>
                    <a:pt x="119" y="51"/>
                    <a:pt x="119" y="51"/>
                    <a:pt x="119" y="51"/>
                  </a:cubicBezTo>
                  <a:cubicBezTo>
                    <a:pt x="82" y="51"/>
                    <a:pt x="50" y="82"/>
                    <a:pt x="50" y="119"/>
                  </a:cubicBezTo>
                  <a:cubicBezTo>
                    <a:pt x="50" y="1509"/>
                    <a:pt x="50" y="1509"/>
                    <a:pt x="50" y="1509"/>
                  </a:cubicBezTo>
                  <a:cubicBezTo>
                    <a:pt x="50" y="1545"/>
                    <a:pt x="81" y="1574"/>
                    <a:pt x="119" y="1574"/>
                  </a:cubicBezTo>
                  <a:cubicBezTo>
                    <a:pt x="1165" y="1574"/>
                    <a:pt x="1165" y="1574"/>
                    <a:pt x="1165" y="1574"/>
                  </a:cubicBezTo>
                  <a:cubicBezTo>
                    <a:pt x="1202" y="1574"/>
                    <a:pt x="1230" y="1546"/>
                    <a:pt x="1230" y="1509"/>
                  </a:cubicBezTo>
                  <a:cubicBezTo>
                    <a:pt x="1230" y="1495"/>
                    <a:pt x="1241" y="1484"/>
                    <a:pt x="1255" y="1484"/>
                  </a:cubicBezTo>
                  <a:cubicBezTo>
                    <a:pt x="1269" y="1484"/>
                    <a:pt x="1281" y="1495"/>
                    <a:pt x="1281" y="1509"/>
                  </a:cubicBezTo>
                  <a:cubicBezTo>
                    <a:pt x="1281" y="1574"/>
                    <a:pt x="1230" y="1624"/>
                    <a:pt x="116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60" name="Freeform 1037">
              <a:extLst>
                <a:ext uri="{FF2B5EF4-FFF2-40B4-BE49-F238E27FC236}">
                  <a16:creationId xmlns:a16="http://schemas.microsoft.com/office/drawing/2014/main" id="{247F3CA8-1FCA-BD5D-8D00-7ABDCE7CE72E}"/>
                </a:ext>
              </a:extLst>
            </p:cNvPr>
            <p:cNvSpPr>
              <a:spLocks/>
            </p:cNvSpPr>
            <p:nvPr/>
          </p:nvSpPr>
          <p:spPr bwMode="auto">
            <a:xfrm>
              <a:off x="10719337" y="4798283"/>
              <a:ext cx="19299" cy="20908"/>
            </a:xfrm>
            <a:custGeom>
              <a:avLst/>
              <a:gdLst>
                <a:gd name="T0" fmla="*/ 25 w 51"/>
                <a:gd name="T1" fmla="*/ 53 h 53"/>
                <a:gd name="T2" fmla="*/ 7 w 51"/>
                <a:gd name="T3" fmla="*/ 46 h 53"/>
                <a:gd name="T4" fmla="*/ 2 w 51"/>
                <a:gd name="T5" fmla="*/ 38 h 53"/>
                <a:gd name="T6" fmla="*/ 0 w 51"/>
                <a:gd name="T7" fmla="*/ 28 h 53"/>
                <a:gd name="T8" fmla="*/ 7 w 51"/>
                <a:gd name="T9" fmla="*/ 10 h 53"/>
                <a:gd name="T10" fmla="*/ 43 w 51"/>
                <a:gd name="T11" fmla="*/ 10 h 53"/>
                <a:gd name="T12" fmla="*/ 51 w 51"/>
                <a:gd name="T13" fmla="*/ 28 h 53"/>
                <a:gd name="T14" fmla="*/ 49 w 51"/>
                <a:gd name="T15" fmla="*/ 38 h 53"/>
                <a:gd name="T16" fmla="*/ 43 w 51"/>
                <a:gd name="T17" fmla="*/ 46 h 53"/>
                <a:gd name="T18" fmla="*/ 35 w 51"/>
                <a:gd name="T19" fmla="*/ 51 h 53"/>
                <a:gd name="T20" fmla="*/ 25 w 51"/>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3">
                  <a:moveTo>
                    <a:pt x="25" y="53"/>
                  </a:moveTo>
                  <a:cubicBezTo>
                    <a:pt x="18" y="53"/>
                    <a:pt x="12" y="50"/>
                    <a:pt x="7" y="46"/>
                  </a:cubicBezTo>
                  <a:cubicBezTo>
                    <a:pt x="5" y="43"/>
                    <a:pt x="3" y="41"/>
                    <a:pt x="2" y="38"/>
                  </a:cubicBezTo>
                  <a:cubicBezTo>
                    <a:pt x="1" y="34"/>
                    <a:pt x="0" y="31"/>
                    <a:pt x="0" y="28"/>
                  </a:cubicBezTo>
                  <a:cubicBezTo>
                    <a:pt x="0" y="21"/>
                    <a:pt x="3" y="15"/>
                    <a:pt x="7" y="10"/>
                  </a:cubicBezTo>
                  <a:cubicBezTo>
                    <a:pt x="17" y="0"/>
                    <a:pt x="34" y="0"/>
                    <a:pt x="43" y="10"/>
                  </a:cubicBezTo>
                  <a:cubicBezTo>
                    <a:pt x="48" y="15"/>
                    <a:pt x="51" y="21"/>
                    <a:pt x="51" y="28"/>
                  </a:cubicBezTo>
                  <a:cubicBezTo>
                    <a:pt x="51" y="31"/>
                    <a:pt x="50" y="34"/>
                    <a:pt x="49" y="38"/>
                  </a:cubicBezTo>
                  <a:cubicBezTo>
                    <a:pt x="47" y="41"/>
                    <a:pt x="46" y="43"/>
                    <a:pt x="43" y="46"/>
                  </a:cubicBezTo>
                  <a:cubicBezTo>
                    <a:pt x="41" y="48"/>
                    <a:pt x="38" y="50"/>
                    <a:pt x="35" y="51"/>
                  </a:cubicBezTo>
                  <a:cubicBezTo>
                    <a:pt x="32" y="53"/>
                    <a:pt x="29" y="53"/>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61" name="Freeform 1038">
              <a:extLst>
                <a:ext uri="{FF2B5EF4-FFF2-40B4-BE49-F238E27FC236}">
                  <a16:creationId xmlns:a16="http://schemas.microsoft.com/office/drawing/2014/main" id="{BFB39AB4-B0EC-85B9-7439-901ED5513F85}"/>
                </a:ext>
              </a:extLst>
            </p:cNvPr>
            <p:cNvSpPr>
              <a:spLocks noEditPoints="1"/>
            </p:cNvSpPr>
            <p:nvPr/>
          </p:nvSpPr>
          <p:spPr bwMode="auto">
            <a:xfrm>
              <a:off x="10388039" y="4336717"/>
              <a:ext cx="191382" cy="83628"/>
            </a:xfrm>
            <a:custGeom>
              <a:avLst/>
              <a:gdLst>
                <a:gd name="T0" fmla="*/ 455 w 480"/>
                <a:gd name="T1" fmla="*/ 211 h 211"/>
                <a:gd name="T2" fmla="*/ 25 w 480"/>
                <a:gd name="T3" fmla="*/ 211 h 211"/>
                <a:gd name="T4" fmla="*/ 0 w 480"/>
                <a:gd name="T5" fmla="*/ 185 h 211"/>
                <a:gd name="T6" fmla="*/ 0 w 480"/>
                <a:gd name="T7" fmla="*/ 25 h 211"/>
                <a:gd name="T8" fmla="*/ 25 w 480"/>
                <a:gd name="T9" fmla="*/ 0 h 211"/>
                <a:gd name="T10" fmla="*/ 455 w 480"/>
                <a:gd name="T11" fmla="*/ 0 h 211"/>
                <a:gd name="T12" fmla="*/ 480 w 480"/>
                <a:gd name="T13" fmla="*/ 25 h 211"/>
                <a:gd name="T14" fmla="*/ 480 w 480"/>
                <a:gd name="T15" fmla="*/ 185 h 211"/>
                <a:gd name="T16" fmla="*/ 455 w 480"/>
                <a:gd name="T17" fmla="*/ 211 h 211"/>
                <a:gd name="T18" fmla="*/ 51 w 480"/>
                <a:gd name="T19" fmla="*/ 160 h 211"/>
                <a:gd name="T20" fmla="*/ 430 w 480"/>
                <a:gd name="T21" fmla="*/ 160 h 211"/>
                <a:gd name="T22" fmla="*/ 430 w 480"/>
                <a:gd name="T23" fmla="*/ 50 h 211"/>
                <a:gd name="T24" fmla="*/ 51 w 480"/>
                <a:gd name="T25" fmla="*/ 50 h 211"/>
                <a:gd name="T26" fmla="*/ 51 w 480"/>
                <a:gd name="T27" fmla="*/ 16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0" h="211">
                  <a:moveTo>
                    <a:pt x="455" y="211"/>
                  </a:moveTo>
                  <a:cubicBezTo>
                    <a:pt x="25" y="211"/>
                    <a:pt x="25" y="211"/>
                    <a:pt x="25" y="211"/>
                  </a:cubicBezTo>
                  <a:cubicBezTo>
                    <a:pt x="11" y="211"/>
                    <a:pt x="0" y="199"/>
                    <a:pt x="0" y="185"/>
                  </a:cubicBezTo>
                  <a:cubicBezTo>
                    <a:pt x="0" y="25"/>
                    <a:pt x="0" y="25"/>
                    <a:pt x="0" y="25"/>
                  </a:cubicBezTo>
                  <a:cubicBezTo>
                    <a:pt x="0" y="11"/>
                    <a:pt x="11" y="0"/>
                    <a:pt x="25" y="0"/>
                  </a:cubicBezTo>
                  <a:cubicBezTo>
                    <a:pt x="455" y="0"/>
                    <a:pt x="455" y="0"/>
                    <a:pt x="455" y="0"/>
                  </a:cubicBezTo>
                  <a:cubicBezTo>
                    <a:pt x="469" y="0"/>
                    <a:pt x="480" y="11"/>
                    <a:pt x="480" y="25"/>
                  </a:cubicBezTo>
                  <a:cubicBezTo>
                    <a:pt x="480" y="185"/>
                    <a:pt x="480" y="185"/>
                    <a:pt x="480" y="185"/>
                  </a:cubicBezTo>
                  <a:cubicBezTo>
                    <a:pt x="480" y="199"/>
                    <a:pt x="469" y="211"/>
                    <a:pt x="455" y="211"/>
                  </a:cubicBezTo>
                  <a:close/>
                  <a:moveTo>
                    <a:pt x="51" y="160"/>
                  </a:moveTo>
                  <a:cubicBezTo>
                    <a:pt x="430" y="160"/>
                    <a:pt x="430" y="160"/>
                    <a:pt x="430" y="160"/>
                  </a:cubicBezTo>
                  <a:cubicBezTo>
                    <a:pt x="430" y="50"/>
                    <a:pt x="430" y="50"/>
                    <a:pt x="430" y="50"/>
                  </a:cubicBezTo>
                  <a:cubicBezTo>
                    <a:pt x="51" y="50"/>
                    <a:pt x="51" y="50"/>
                    <a:pt x="51" y="50"/>
                  </a:cubicBezTo>
                  <a:lnTo>
                    <a:pt x="51"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62" name="Freeform 1039">
              <a:extLst>
                <a:ext uri="{FF2B5EF4-FFF2-40B4-BE49-F238E27FC236}">
                  <a16:creationId xmlns:a16="http://schemas.microsoft.com/office/drawing/2014/main" id="{DB53E90D-F9EA-423E-FE31-5716D7C7D5FA}"/>
                </a:ext>
              </a:extLst>
            </p:cNvPr>
            <p:cNvSpPr>
              <a:spLocks noEditPoints="1"/>
            </p:cNvSpPr>
            <p:nvPr/>
          </p:nvSpPr>
          <p:spPr bwMode="auto">
            <a:xfrm>
              <a:off x="10428245" y="4282038"/>
              <a:ext cx="110969" cy="75588"/>
            </a:xfrm>
            <a:custGeom>
              <a:avLst/>
              <a:gdLst>
                <a:gd name="T0" fmla="*/ 248 w 277"/>
                <a:gd name="T1" fmla="*/ 187 h 187"/>
                <a:gd name="T2" fmla="*/ 29 w 277"/>
                <a:gd name="T3" fmla="*/ 187 h 187"/>
                <a:gd name="T4" fmla="*/ 4 w 277"/>
                <a:gd name="T5" fmla="*/ 162 h 187"/>
                <a:gd name="T6" fmla="*/ 2 w 277"/>
                <a:gd name="T7" fmla="*/ 153 h 187"/>
                <a:gd name="T8" fmla="*/ 0 w 277"/>
                <a:gd name="T9" fmla="*/ 135 h 187"/>
                <a:gd name="T10" fmla="*/ 138 w 277"/>
                <a:gd name="T11" fmla="*/ 0 h 187"/>
                <a:gd name="T12" fmla="*/ 277 w 277"/>
                <a:gd name="T13" fmla="*/ 135 h 187"/>
                <a:gd name="T14" fmla="*/ 274 w 277"/>
                <a:gd name="T15" fmla="*/ 153 h 187"/>
                <a:gd name="T16" fmla="*/ 273 w 277"/>
                <a:gd name="T17" fmla="*/ 162 h 187"/>
                <a:gd name="T18" fmla="*/ 248 w 277"/>
                <a:gd name="T19" fmla="*/ 187 h 187"/>
                <a:gd name="T20" fmla="*/ 51 w 277"/>
                <a:gd name="T21" fmla="*/ 137 h 187"/>
                <a:gd name="T22" fmla="*/ 226 w 277"/>
                <a:gd name="T23" fmla="*/ 137 h 187"/>
                <a:gd name="T24" fmla="*/ 226 w 277"/>
                <a:gd name="T25" fmla="*/ 135 h 187"/>
                <a:gd name="T26" fmla="*/ 138 w 277"/>
                <a:gd name="T27" fmla="*/ 51 h 187"/>
                <a:gd name="T28" fmla="*/ 50 w 277"/>
                <a:gd name="T29" fmla="*/ 135 h 187"/>
                <a:gd name="T30" fmla="*/ 51 w 277"/>
                <a:gd name="T31" fmla="*/ 137 h 187"/>
                <a:gd name="T32" fmla="*/ 251 w 277"/>
                <a:gd name="T33" fmla="*/ 135 h 187"/>
                <a:gd name="T34" fmla="*/ 252 w 277"/>
                <a:gd name="T35" fmla="*/ 135 h 187"/>
                <a:gd name="T36" fmla="*/ 251 w 277"/>
                <a:gd name="T37" fmla="*/ 13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7" h="187">
                  <a:moveTo>
                    <a:pt x="248" y="187"/>
                  </a:moveTo>
                  <a:cubicBezTo>
                    <a:pt x="29" y="187"/>
                    <a:pt x="29" y="187"/>
                    <a:pt x="29" y="187"/>
                  </a:cubicBezTo>
                  <a:cubicBezTo>
                    <a:pt x="15" y="187"/>
                    <a:pt x="4" y="176"/>
                    <a:pt x="4" y="162"/>
                  </a:cubicBezTo>
                  <a:cubicBezTo>
                    <a:pt x="4" y="160"/>
                    <a:pt x="3" y="157"/>
                    <a:pt x="2" y="153"/>
                  </a:cubicBezTo>
                  <a:cubicBezTo>
                    <a:pt x="1" y="147"/>
                    <a:pt x="0" y="140"/>
                    <a:pt x="0" y="135"/>
                  </a:cubicBezTo>
                  <a:cubicBezTo>
                    <a:pt x="0" y="62"/>
                    <a:pt x="63" y="0"/>
                    <a:pt x="138" y="0"/>
                  </a:cubicBezTo>
                  <a:cubicBezTo>
                    <a:pt x="213" y="0"/>
                    <a:pt x="277" y="62"/>
                    <a:pt x="277" y="135"/>
                  </a:cubicBezTo>
                  <a:cubicBezTo>
                    <a:pt x="277" y="140"/>
                    <a:pt x="276" y="147"/>
                    <a:pt x="274" y="153"/>
                  </a:cubicBezTo>
                  <a:cubicBezTo>
                    <a:pt x="274" y="157"/>
                    <a:pt x="273" y="160"/>
                    <a:pt x="273" y="162"/>
                  </a:cubicBezTo>
                  <a:cubicBezTo>
                    <a:pt x="273" y="176"/>
                    <a:pt x="261" y="187"/>
                    <a:pt x="248" y="187"/>
                  </a:cubicBezTo>
                  <a:close/>
                  <a:moveTo>
                    <a:pt x="51" y="137"/>
                  </a:moveTo>
                  <a:cubicBezTo>
                    <a:pt x="226" y="137"/>
                    <a:pt x="226" y="137"/>
                    <a:pt x="226" y="137"/>
                  </a:cubicBezTo>
                  <a:cubicBezTo>
                    <a:pt x="226" y="136"/>
                    <a:pt x="226" y="135"/>
                    <a:pt x="226" y="135"/>
                  </a:cubicBezTo>
                  <a:cubicBezTo>
                    <a:pt x="226" y="89"/>
                    <a:pt x="186" y="51"/>
                    <a:pt x="138" y="51"/>
                  </a:cubicBezTo>
                  <a:cubicBezTo>
                    <a:pt x="91" y="51"/>
                    <a:pt x="50" y="89"/>
                    <a:pt x="50" y="135"/>
                  </a:cubicBezTo>
                  <a:cubicBezTo>
                    <a:pt x="50" y="135"/>
                    <a:pt x="50" y="136"/>
                    <a:pt x="51" y="137"/>
                  </a:cubicBezTo>
                  <a:close/>
                  <a:moveTo>
                    <a:pt x="251" y="135"/>
                  </a:moveTo>
                  <a:cubicBezTo>
                    <a:pt x="252" y="135"/>
                    <a:pt x="252" y="135"/>
                    <a:pt x="252" y="135"/>
                  </a:cubicBezTo>
                  <a:lnTo>
                    <a:pt x="25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63" name="Freeform 1040">
              <a:extLst>
                <a:ext uri="{FF2B5EF4-FFF2-40B4-BE49-F238E27FC236}">
                  <a16:creationId xmlns:a16="http://schemas.microsoft.com/office/drawing/2014/main" id="{EF4EE566-297D-F6BB-95CA-F30AE8E9CE96}"/>
                </a:ext>
              </a:extLst>
            </p:cNvPr>
            <p:cNvSpPr>
              <a:spLocks noEditPoints="1"/>
            </p:cNvSpPr>
            <p:nvPr/>
          </p:nvSpPr>
          <p:spPr bwMode="auto">
            <a:xfrm>
              <a:off x="10371957" y="4526489"/>
              <a:ext cx="336124" cy="334514"/>
            </a:xfrm>
            <a:custGeom>
              <a:avLst/>
              <a:gdLst>
                <a:gd name="T0" fmla="*/ 441 w 843"/>
                <a:gd name="T1" fmla="*/ 842 h 842"/>
                <a:gd name="T2" fmla="*/ 157 w 843"/>
                <a:gd name="T3" fmla="*/ 725 h 842"/>
                <a:gd name="T4" fmla="*/ 157 w 843"/>
                <a:gd name="T5" fmla="*/ 156 h 842"/>
                <a:gd name="T6" fmla="*/ 725 w 843"/>
                <a:gd name="T7" fmla="*/ 156 h 842"/>
                <a:gd name="T8" fmla="*/ 725 w 843"/>
                <a:gd name="T9" fmla="*/ 156 h 842"/>
                <a:gd name="T10" fmla="*/ 725 w 843"/>
                <a:gd name="T11" fmla="*/ 156 h 842"/>
                <a:gd name="T12" fmla="*/ 843 w 843"/>
                <a:gd name="T13" fmla="*/ 441 h 842"/>
                <a:gd name="T14" fmla="*/ 725 w 843"/>
                <a:gd name="T15" fmla="*/ 725 h 842"/>
                <a:gd name="T16" fmla="*/ 441 w 843"/>
                <a:gd name="T17" fmla="*/ 842 h 842"/>
                <a:gd name="T18" fmla="*/ 441 w 843"/>
                <a:gd name="T19" fmla="*/ 89 h 842"/>
                <a:gd name="T20" fmla="*/ 192 w 843"/>
                <a:gd name="T21" fmla="*/ 192 h 842"/>
                <a:gd name="T22" fmla="*/ 192 w 843"/>
                <a:gd name="T23" fmla="*/ 689 h 842"/>
                <a:gd name="T24" fmla="*/ 689 w 843"/>
                <a:gd name="T25" fmla="*/ 689 h 842"/>
                <a:gd name="T26" fmla="*/ 792 w 843"/>
                <a:gd name="T27" fmla="*/ 441 h 842"/>
                <a:gd name="T28" fmla="*/ 689 w 843"/>
                <a:gd name="T29" fmla="*/ 192 h 842"/>
                <a:gd name="T30" fmla="*/ 689 w 843"/>
                <a:gd name="T31" fmla="*/ 192 h 842"/>
                <a:gd name="T32" fmla="*/ 441 w 843"/>
                <a:gd name="T33" fmla="*/ 89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3" h="842">
                  <a:moveTo>
                    <a:pt x="441" y="842"/>
                  </a:moveTo>
                  <a:cubicBezTo>
                    <a:pt x="338" y="842"/>
                    <a:pt x="235" y="803"/>
                    <a:pt x="157" y="725"/>
                  </a:cubicBezTo>
                  <a:cubicBezTo>
                    <a:pt x="0" y="568"/>
                    <a:pt x="0" y="313"/>
                    <a:pt x="157" y="156"/>
                  </a:cubicBezTo>
                  <a:cubicBezTo>
                    <a:pt x="313" y="0"/>
                    <a:pt x="568" y="0"/>
                    <a:pt x="725" y="156"/>
                  </a:cubicBezTo>
                  <a:cubicBezTo>
                    <a:pt x="725" y="156"/>
                    <a:pt x="725" y="156"/>
                    <a:pt x="725" y="156"/>
                  </a:cubicBezTo>
                  <a:cubicBezTo>
                    <a:pt x="725" y="156"/>
                    <a:pt x="725" y="156"/>
                    <a:pt x="725" y="156"/>
                  </a:cubicBezTo>
                  <a:cubicBezTo>
                    <a:pt x="801" y="232"/>
                    <a:pt x="843" y="333"/>
                    <a:pt x="843" y="441"/>
                  </a:cubicBezTo>
                  <a:cubicBezTo>
                    <a:pt x="843" y="548"/>
                    <a:pt x="801" y="649"/>
                    <a:pt x="725" y="725"/>
                  </a:cubicBezTo>
                  <a:cubicBezTo>
                    <a:pt x="647" y="803"/>
                    <a:pt x="544" y="842"/>
                    <a:pt x="441" y="842"/>
                  </a:cubicBezTo>
                  <a:close/>
                  <a:moveTo>
                    <a:pt x="441" y="89"/>
                  </a:moveTo>
                  <a:cubicBezTo>
                    <a:pt x="351" y="89"/>
                    <a:pt x="261" y="124"/>
                    <a:pt x="192" y="192"/>
                  </a:cubicBezTo>
                  <a:cubicBezTo>
                    <a:pt x="55" y="329"/>
                    <a:pt x="55" y="552"/>
                    <a:pt x="192" y="689"/>
                  </a:cubicBezTo>
                  <a:cubicBezTo>
                    <a:pt x="329" y="826"/>
                    <a:pt x="552" y="826"/>
                    <a:pt x="689" y="689"/>
                  </a:cubicBezTo>
                  <a:cubicBezTo>
                    <a:pt x="756" y="623"/>
                    <a:pt x="792" y="534"/>
                    <a:pt x="792" y="441"/>
                  </a:cubicBezTo>
                  <a:cubicBezTo>
                    <a:pt x="792" y="347"/>
                    <a:pt x="756" y="259"/>
                    <a:pt x="689" y="192"/>
                  </a:cubicBezTo>
                  <a:cubicBezTo>
                    <a:pt x="689" y="192"/>
                    <a:pt x="689" y="192"/>
                    <a:pt x="689" y="192"/>
                  </a:cubicBezTo>
                  <a:cubicBezTo>
                    <a:pt x="621" y="124"/>
                    <a:pt x="531" y="89"/>
                    <a:pt x="44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64" name="Freeform 1041">
              <a:extLst>
                <a:ext uri="{FF2B5EF4-FFF2-40B4-BE49-F238E27FC236}">
                  <a16:creationId xmlns:a16="http://schemas.microsoft.com/office/drawing/2014/main" id="{69B73A54-52C9-09D5-BDD7-B19504D9A070}"/>
                </a:ext>
              </a:extLst>
            </p:cNvPr>
            <p:cNvSpPr>
              <a:spLocks/>
            </p:cNvSpPr>
            <p:nvPr/>
          </p:nvSpPr>
          <p:spPr bwMode="auto">
            <a:xfrm>
              <a:off x="10643751" y="4798284"/>
              <a:ext cx="57897" cy="56289"/>
            </a:xfrm>
            <a:custGeom>
              <a:avLst/>
              <a:gdLst>
                <a:gd name="T0" fmla="*/ 115 w 143"/>
                <a:gd name="T1" fmla="*/ 140 h 140"/>
                <a:gd name="T2" fmla="*/ 97 w 143"/>
                <a:gd name="T3" fmla="*/ 133 h 140"/>
                <a:gd name="T4" fmla="*/ 10 w 143"/>
                <a:gd name="T5" fmla="*/ 46 h 140"/>
                <a:gd name="T6" fmla="*/ 10 w 143"/>
                <a:gd name="T7" fmla="*/ 10 h 140"/>
                <a:gd name="T8" fmla="*/ 46 w 143"/>
                <a:gd name="T9" fmla="*/ 10 h 140"/>
                <a:gd name="T10" fmla="*/ 133 w 143"/>
                <a:gd name="T11" fmla="*/ 97 h 140"/>
                <a:gd name="T12" fmla="*/ 133 w 143"/>
                <a:gd name="T13" fmla="*/ 133 h 140"/>
                <a:gd name="T14" fmla="*/ 115 w 143"/>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40">
                  <a:moveTo>
                    <a:pt x="115" y="140"/>
                  </a:moveTo>
                  <a:cubicBezTo>
                    <a:pt x="109" y="140"/>
                    <a:pt x="102" y="138"/>
                    <a:pt x="97" y="133"/>
                  </a:cubicBezTo>
                  <a:cubicBezTo>
                    <a:pt x="10" y="46"/>
                    <a:pt x="10" y="46"/>
                    <a:pt x="10" y="46"/>
                  </a:cubicBezTo>
                  <a:cubicBezTo>
                    <a:pt x="0" y="36"/>
                    <a:pt x="0" y="20"/>
                    <a:pt x="10" y="10"/>
                  </a:cubicBezTo>
                  <a:cubicBezTo>
                    <a:pt x="20" y="0"/>
                    <a:pt x="36" y="0"/>
                    <a:pt x="46" y="10"/>
                  </a:cubicBezTo>
                  <a:cubicBezTo>
                    <a:pt x="133" y="97"/>
                    <a:pt x="133" y="97"/>
                    <a:pt x="133" y="97"/>
                  </a:cubicBezTo>
                  <a:cubicBezTo>
                    <a:pt x="143" y="107"/>
                    <a:pt x="143" y="123"/>
                    <a:pt x="133" y="133"/>
                  </a:cubicBezTo>
                  <a:cubicBezTo>
                    <a:pt x="128" y="138"/>
                    <a:pt x="122" y="140"/>
                    <a:pt x="11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65" name="Freeform 1042">
              <a:extLst>
                <a:ext uri="{FF2B5EF4-FFF2-40B4-BE49-F238E27FC236}">
                  <a16:creationId xmlns:a16="http://schemas.microsoft.com/office/drawing/2014/main" id="{31988BC1-09F9-3249-0534-3D0601014D1E}"/>
                </a:ext>
              </a:extLst>
            </p:cNvPr>
            <p:cNvSpPr>
              <a:spLocks noEditPoints="1"/>
            </p:cNvSpPr>
            <p:nvPr/>
          </p:nvSpPr>
          <p:spPr bwMode="auto">
            <a:xfrm>
              <a:off x="10672699" y="4827231"/>
              <a:ext cx="180123" cy="175299"/>
            </a:xfrm>
            <a:custGeom>
              <a:avLst/>
              <a:gdLst>
                <a:gd name="T0" fmla="*/ 333 w 450"/>
                <a:gd name="T1" fmla="*/ 440 h 440"/>
                <a:gd name="T2" fmla="*/ 258 w 450"/>
                <a:gd name="T3" fmla="*/ 409 h 440"/>
                <a:gd name="T4" fmla="*/ 41 w 450"/>
                <a:gd name="T5" fmla="*/ 191 h 440"/>
                <a:gd name="T6" fmla="*/ 41 w 450"/>
                <a:gd name="T7" fmla="*/ 41 h 440"/>
                <a:gd name="T8" fmla="*/ 191 w 450"/>
                <a:gd name="T9" fmla="*/ 41 h 440"/>
                <a:gd name="T10" fmla="*/ 408 w 450"/>
                <a:gd name="T11" fmla="*/ 259 h 440"/>
                <a:gd name="T12" fmla="*/ 408 w 450"/>
                <a:gd name="T13" fmla="*/ 409 h 440"/>
                <a:gd name="T14" fmla="*/ 333 w 450"/>
                <a:gd name="T15" fmla="*/ 440 h 440"/>
                <a:gd name="T16" fmla="*/ 116 w 450"/>
                <a:gd name="T17" fmla="*/ 61 h 440"/>
                <a:gd name="T18" fmla="*/ 77 w 450"/>
                <a:gd name="T19" fmla="*/ 77 h 440"/>
                <a:gd name="T20" fmla="*/ 77 w 450"/>
                <a:gd name="T21" fmla="*/ 156 h 440"/>
                <a:gd name="T22" fmla="*/ 294 w 450"/>
                <a:gd name="T23" fmla="*/ 373 h 440"/>
                <a:gd name="T24" fmla="*/ 372 w 450"/>
                <a:gd name="T25" fmla="*/ 373 h 440"/>
                <a:gd name="T26" fmla="*/ 372 w 450"/>
                <a:gd name="T27" fmla="*/ 295 h 440"/>
                <a:gd name="T28" fmla="*/ 155 w 450"/>
                <a:gd name="T29" fmla="*/ 77 h 440"/>
                <a:gd name="T30" fmla="*/ 116 w 450"/>
                <a:gd name="T31" fmla="*/ 6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0" h="440">
                  <a:moveTo>
                    <a:pt x="333" y="440"/>
                  </a:moveTo>
                  <a:cubicBezTo>
                    <a:pt x="306" y="440"/>
                    <a:pt x="279" y="430"/>
                    <a:pt x="258" y="409"/>
                  </a:cubicBezTo>
                  <a:cubicBezTo>
                    <a:pt x="41" y="191"/>
                    <a:pt x="41" y="191"/>
                    <a:pt x="41" y="191"/>
                  </a:cubicBezTo>
                  <a:cubicBezTo>
                    <a:pt x="0" y="150"/>
                    <a:pt x="0" y="83"/>
                    <a:pt x="41" y="41"/>
                  </a:cubicBezTo>
                  <a:cubicBezTo>
                    <a:pt x="82" y="0"/>
                    <a:pt x="149" y="0"/>
                    <a:pt x="191" y="41"/>
                  </a:cubicBezTo>
                  <a:cubicBezTo>
                    <a:pt x="408" y="259"/>
                    <a:pt x="408" y="259"/>
                    <a:pt x="408" y="259"/>
                  </a:cubicBezTo>
                  <a:cubicBezTo>
                    <a:pt x="450" y="300"/>
                    <a:pt x="450" y="368"/>
                    <a:pt x="408" y="409"/>
                  </a:cubicBezTo>
                  <a:cubicBezTo>
                    <a:pt x="388" y="430"/>
                    <a:pt x="360" y="440"/>
                    <a:pt x="333" y="440"/>
                  </a:cubicBezTo>
                  <a:close/>
                  <a:moveTo>
                    <a:pt x="116" y="61"/>
                  </a:moveTo>
                  <a:cubicBezTo>
                    <a:pt x="102" y="61"/>
                    <a:pt x="87" y="67"/>
                    <a:pt x="77" y="77"/>
                  </a:cubicBezTo>
                  <a:cubicBezTo>
                    <a:pt x="55" y="99"/>
                    <a:pt x="55" y="134"/>
                    <a:pt x="77" y="156"/>
                  </a:cubicBezTo>
                  <a:cubicBezTo>
                    <a:pt x="294" y="373"/>
                    <a:pt x="294" y="373"/>
                    <a:pt x="294" y="373"/>
                  </a:cubicBezTo>
                  <a:cubicBezTo>
                    <a:pt x="316" y="395"/>
                    <a:pt x="351" y="395"/>
                    <a:pt x="372" y="373"/>
                  </a:cubicBezTo>
                  <a:cubicBezTo>
                    <a:pt x="394" y="351"/>
                    <a:pt x="394" y="316"/>
                    <a:pt x="372" y="295"/>
                  </a:cubicBezTo>
                  <a:cubicBezTo>
                    <a:pt x="155" y="77"/>
                    <a:pt x="155" y="77"/>
                    <a:pt x="155" y="77"/>
                  </a:cubicBezTo>
                  <a:cubicBezTo>
                    <a:pt x="144" y="67"/>
                    <a:pt x="130" y="61"/>
                    <a:pt x="11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grpSp>
      <p:grpSp>
        <p:nvGrpSpPr>
          <p:cNvPr id="66" name="Group 65">
            <a:extLst>
              <a:ext uri="{FF2B5EF4-FFF2-40B4-BE49-F238E27FC236}">
                <a16:creationId xmlns:a16="http://schemas.microsoft.com/office/drawing/2014/main" id="{46BFCC37-F73B-4941-9A3B-D8E27685F1EC}"/>
              </a:ext>
            </a:extLst>
          </p:cNvPr>
          <p:cNvGrpSpPr/>
          <p:nvPr/>
        </p:nvGrpSpPr>
        <p:grpSpPr>
          <a:xfrm>
            <a:off x="8406350" y="1854391"/>
            <a:ext cx="425105" cy="422252"/>
            <a:chOff x="8406350" y="1854391"/>
            <a:chExt cx="425105" cy="422252"/>
          </a:xfrm>
        </p:grpSpPr>
        <p:sp>
          <p:nvSpPr>
            <p:cNvPr id="67" name="Freeform 765">
              <a:extLst>
                <a:ext uri="{FF2B5EF4-FFF2-40B4-BE49-F238E27FC236}">
                  <a16:creationId xmlns:a16="http://schemas.microsoft.com/office/drawing/2014/main" id="{8136843A-C580-4E34-D693-20934672F77D}"/>
                </a:ext>
              </a:extLst>
            </p:cNvPr>
            <p:cNvSpPr>
              <a:spLocks noChangeAspect="1"/>
            </p:cNvSpPr>
            <p:nvPr/>
          </p:nvSpPr>
          <p:spPr bwMode="auto">
            <a:xfrm>
              <a:off x="8617476" y="1854391"/>
              <a:ext cx="84641" cy="67522"/>
            </a:xfrm>
            <a:custGeom>
              <a:avLst/>
              <a:gdLst>
                <a:gd name="T0" fmla="*/ 163 w 353"/>
                <a:gd name="T1" fmla="*/ 284 h 284"/>
                <a:gd name="T2" fmla="*/ 140 w 353"/>
                <a:gd name="T3" fmla="*/ 270 h 284"/>
                <a:gd name="T4" fmla="*/ 152 w 353"/>
                <a:gd name="T5" fmla="*/ 235 h 284"/>
                <a:gd name="T6" fmla="*/ 268 w 353"/>
                <a:gd name="T7" fmla="*/ 179 h 284"/>
                <a:gd name="T8" fmla="*/ 18 w 353"/>
                <a:gd name="T9" fmla="*/ 53 h 284"/>
                <a:gd name="T10" fmla="*/ 7 w 353"/>
                <a:gd name="T11" fmla="*/ 18 h 284"/>
                <a:gd name="T12" fmla="*/ 42 w 353"/>
                <a:gd name="T13" fmla="*/ 7 h 284"/>
                <a:gd name="T14" fmla="*/ 339 w 353"/>
                <a:gd name="T15" fmla="*/ 157 h 284"/>
                <a:gd name="T16" fmla="*/ 353 w 353"/>
                <a:gd name="T17" fmla="*/ 180 h 284"/>
                <a:gd name="T18" fmla="*/ 338 w 353"/>
                <a:gd name="T19" fmla="*/ 203 h 284"/>
                <a:gd name="T20" fmla="*/ 174 w 353"/>
                <a:gd name="T21" fmla="*/ 282 h 284"/>
                <a:gd name="T22" fmla="*/ 163 w 353"/>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284">
                  <a:moveTo>
                    <a:pt x="163" y="284"/>
                  </a:moveTo>
                  <a:cubicBezTo>
                    <a:pt x="154" y="284"/>
                    <a:pt x="144" y="279"/>
                    <a:pt x="140" y="270"/>
                  </a:cubicBezTo>
                  <a:cubicBezTo>
                    <a:pt x="134" y="257"/>
                    <a:pt x="139" y="241"/>
                    <a:pt x="152" y="235"/>
                  </a:cubicBezTo>
                  <a:cubicBezTo>
                    <a:pt x="268" y="179"/>
                    <a:pt x="268" y="179"/>
                    <a:pt x="268" y="179"/>
                  </a:cubicBezTo>
                  <a:cubicBezTo>
                    <a:pt x="18" y="53"/>
                    <a:pt x="18" y="53"/>
                    <a:pt x="18" y="53"/>
                  </a:cubicBezTo>
                  <a:cubicBezTo>
                    <a:pt x="6" y="47"/>
                    <a:pt x="0" y="31"/>
                    <a:pt x="7" y="18"/>
                  </a:cubicBezTo>
                  <a:cubicBezTo>
                    <a:pt x="13" y="6"/>
                    <a:pt x="29" y="0"/>
                    <a:pt x="42" y="7"/>
                  </a:cubicBezTo>
                  <a:cubicBezTo>
                    <a:pt x="339" y="157"/>
                    <a:pt x="339" y="157"/>
                    <a:pt x="339" y="157"/>
                  </a:cubicBezTo>
                  <a:cubicBezTo>
                    <a:pt x="347" y="161"/>
                    <a:pt x="353" y="170"/>
                    <a:pt x="353" y="180"/>
                  </a:cubicBezTo>
                  <a:cubicBezTo>
                    <a:pt x="353" y="190"/>
                    <a:pt x="347" y="199"/>
                    <a:pt x="338" y="203"/>
                  </a:cubicBezTo>
                  <a:cubicBezTo>
                    <a:pt x="174" y="282"/>
                    <a:pt x="174" y="282"/>
                    <a:pt x="174" y="282"/>
                  </a:cubicBezTo>
                  <a:cubicBezTo>
                    <a:pt x="171" y="284"/>
                    <a:pt x="167" y="284"/>
                    <a:pt x="163" y="284"/>
                  </a:cubicBezTo>
                  <a:close/>
                </a:path>
              </a:pathLst>
            </a:custGeom>
            <a:solidFill>
              <a:schemeClr val="accent1"/>
            </a:solidFill>
            <a:ln>
              <a:noFill/>
            </a:ln>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68" name="Freeform 767">
              <a:extLst>
                <a:ext uri="{FF2B5EF4-FFF2-40B4-BE49-F238E27FC236}">
                  <a16:creationId xmlns:a16="http://schemas.microsoft.com/office/drawing/2014/main" id="{5FD49866-A54A-D09F-E9B6-674886FD7E91}"/>
                </a:ext>
              </a:extLst>
            </p:cNvPr>
            <p:cNvSpPr>
              <a:spLocks noChangeAspect="1"/>
            </p:cNvSpPr>
            <p:nvPr/>
          </p:nvSpPr>
          <p:spPr bwMode="auto">
            <a:xfrm>
              <a:off x="8540444" y="1855342"/>
              <a:ext cx="99857" cy="87494"/>
            </a:xfrm>
            <a:custGeom>
              <a:avLst/>
              <a:gdLst>
                <a:gd name="T0" fmla="*/ 333 w 421"/>
                <a:gd name="T1" fmla="*/ 371 h 371"/>
                <a:gd name="T2" fmla="*/ 322 w 421"/>
                <a:gd name="T3" fmla="*/ 368 h 371"/>
                <a:gd name="T4" fmla="*/ 15 w 421"/>
                <a:gd name="T5" fmla="*/ 215 h 371"/>
                <a:gd name="T6" fmla="*/ 0 w 421"/>
                <a:gd name="T7" fmla="*/ 192 h 371"/>
                <a:gd name="T8" fmla="*/ 15 w 421"/>
                <a:gd name="T9" fmla="*/ 169 h 371"/>
                <a:gd name="T10" fmla="*/ 344 w 421"/>
                <a:gd name="T11" fmla="*/ 6 h 371"/>
                <a:gd name="T12" fmla="*/ 378 w 421"/>
                <a:gd name="T13" fmla="*/ 17 h 371"/>
                <a:gd name="T14" fmla="*/ 367 w 421"/>
                <a:gd name="T15" fmla="*/ 52 h 371"/>
                <a:gd name="T16" fmla="*/ 84 w 421"/>
                <a:gd name="T17" fmla="*/ 192 h 371"/>
                <a:gd name="T18" fmla="*/ 333 w 421"/>
                <a:gd name="T19" fmla="*/ 316 h 371"/>
                <a:gd name="T20" fmla="*/ 379 w 421"/>
                <a:gd name="T21" fmla="*/ 292 h 371"/>
                <a:gd name="T22" fmla="*/ 414 w 421"/>
                <a:gd name="T23" fmla="*/ 303 h 371"/>
                <a:gd name="T24" fmla="*/ 403 w 421"/>
                <a:gd name="T25" fmla="*/ 338 h 371"/>
                <a:gd name="T26" fmla="*/ 345 w 421"/>
                <a:gd name="T27" fmla="*/ 368 h 371"/>
                <a:gd name="T28" fmla="*/ 333 w 421"/>
                <a:gd name="T2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1" h="371">
                  <a:moveTo>
                    <a:pt x="333" y="371"/>
                  </a:moveTo>
                  <a:cubicBezTo>
                    <a:pt x="329" y="371"/>
                    <a:pt x="326" y="370"/>
                    <a:pt x="322" y="368"/>
                  </a:cubicBezTo>
                  <a:cubicBezTo>
                    <a:pt x="15" y="215"/>
                    <a:pt x="15" y="215"/>
                    <a:pt x="15" y="215"/>
                  </a:cubicBezTo>
                  <a:cubicBezTo>
                    <a:pt x="6" y="211"/>
                    <a:pt x="0" y="202"/>
                    <a:pt x="0" y="192"/>
                  </a:cubicBezTo>
                  <a:cubicBezTo>
                    <a:pt x="0" y="182"/>
                    <a:pt x="6" y="173"/>
                    <a:pt x="15" y="169"/>
                  </a:cubicBezTo>
                  <a:cubicBezTo>
                    <a:pt x="344" y="6"/>
                    <a:pt x="344" y="6"/>
                    <a:pt x="344" y="6"/>
                  </a:cubicBezTo>
                  <a:cubicBezTo>
                    <a:pt x="356" y="0"/>
                    <a:pt x="372" y="5"/>
                    <a:pt x="378" y="17"/>
                  </a:cubicBezTo>
                  <a:cubicBezTo>
                    <a:pt x="385" y="30"/>
                    <a:pt x="379" y="46"/>
                    <a:pt x="367" y="52"/>
                  </a:cubicBezTo>
                  <a:cubicBezTo>
                    <a:pt x="84" y="192"/>
                    <a:pt x="84" y="192"/>
                    <a:pt x="84" y="192"/>
                  </a:cubicBezTo>
                  <a:cubicBezTo>
                    <a:pt x="333" y="316"/>
                    <a:pt x="333" y="316"/>
                    <a:pt x="333" y="316"/>
                  </a:cubicBezTo>
                  <a:cubicBezTo>
                    <a:pt x="379" y="292"/>
                    <a:pt x="379" y="292"/>
                    <a:pt x="379" y="292"/>
                  </a:cubicBezTo>
                  <a:cubicBezTo>
                    <a:pt x="392" y="285"/>
                    <a:pt x="407" y="290"/>
                    <a:pt x="414" y="303"/>
                  </a:cubicBezTo>
                  <a:cubicBezTo>
                    <a:pt x="421" y="315"/>
                    <a:pt x="416" y="331"/>
                    <a:pt x="403" y="338"/>
                  </a:cubicBezTo>
                  <a:cubicBezTo>
                    <a:pt x="345" y="368"/>
                    <a:pt x="345" y="368"/>
                    <a:pt x="345" y="368"/>
                  </a:cubicBezTo>
                  <a:cubicBezTo>
                    <a:pt x="342" y="370"/>
                    <a:pt x="338" y="371"/>
                    <a:pt x="333" y="371"/>
                  </a:cubicBezTo>
                  <a:close/>
                </a:path>
              </a:pathLst>
            </a:custGeom>
            <a:solidFill>
              <a:schemeClr val="accent1"/>
            </a:solidFill>
            <a:ln>
              <a:noFill/>
            </a:ln>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grpSp>
          <p:nvGrpSpPr>
            <p:cNvPr id="69" name="Group 68">
              <a:extLst>
                <a:ext uri="{FF2B5EF4-FFF2-40B4-BE49-F238E27FC236}">
                  <a16:creationId xmlns:a16="http://schemas.microsoft.com/office/drawing/2014/main" id="{0BA5DE8A-AB16-82A9-F7E4-7B51C4C83DF6}"/>
                </a:ext>
              </a:extLst>
            </p:cNvPr>
            <p:cNvGrpSpPr>
              <a:grpSpLocks noChangeAspect="1"/>
            </p:cNvGrpSpPr>
            <p:nvPr/>
          </p:nvGrpSpPr>
          <p:grpSpPr>
            <a:xfrm>
              <a:off x="8406350" y="1891481"/>
              <a:ext cx="425105" cy="385162"/>
              <a:chOff x="1515221" y="5494379"/>
              <a:chExt cx="425105" cy="385162"/>
            </a:xfrm>
            <a:solidFill>
              <a:schemeClr val="accent1"/>
            </a:solidFill>
          </p:grpSpPr>
          <p:sp>
            <p:nvSpPr>
              <p:cNvPr id="70" name="Freeform 764">
                <a:extLst>
                  <a:ext uri="{FF2B5EF4-FFF2-40B4-BE49-F238E27FC236}">
                    <a16:creationId xmlns:a16="http://schemas.microsoft.com/office/drawing/2014/main" id="{7A65BE41-F0E8-0B6D-668C-4B77611A3688}"/>
                  </a:ext>
                </a:extLst>
              </p:cNvPr>
              <p:cNvSpPr>
                <a:spLocks/>
              </p:cNvSpPr>
              <p:nvPr/>
            </p:nvSpPr>
            <p:spPr bwMode="auto">
              <a:xfrm>
                <a:off x="1649315" y="5494379"/>
                <a:ext cx="161673" cy="145506"/>
              </a:xfrm>
              <a:custGeom>
                <a:avLst/>
                <a:gdLst>
                  <a:gd name="T0" fmla="*/ 333 w 678"/>
                  <a:gd name="T1" fmla="*/ 615 h 615"/>
                  <a:gd name="T2" fmla="*/ 321 w 678"/>
                  <a:gd name="T3" fmla="*/ 612 h 615"/>
                  <a:gd name="T4" fmla="*/ 15 w 678"/>
                  <a:gd name="T5" fmla="*/ 436 h 615"/>
                  <a:gd name="T6" fmla="*/ 2 w 678"/>
                  <a:gd name="T7" fmla="*/ 413 h 615"/>
                  <a:gd name="T8" fmla="*/ 0 w 678"/>
                  <a:gd name="T9" fmla="*/ 38 h 615"/>
                  <a:gd name="T10" fmla="*/ 26 w 678"/>
                  <a:gd name="T11" fmla="*/ 12 h 615"/>
                  <a:gd name="T12" fmla="*/ 26 w 678"/>
                  <a:gd name="T13" fmla="*/ 12 h 615"/>
                  <a:gd name="T14" fmla="*/ 52 w 678"/>
                  <a:gd name="T15" fmla="*/ 38 h 615"/>
                  <a:gd name="T16" fmla="*/ 54 w 678"/>
                  <a:gd name="T17" fmla="*/ 398 h 615"/>
                  <a:gd name="T18" fmla="*/ 334 w 678"/>
                  <a:gd name="T19" fmla="*/ 559 h 615"/>
                  <a:gd name="T20" fmla="*/ 626 w 678"/>
                  <a:gd name="T21" fmla="*/ 397 h 615"/>
                  <a:gd name="T22" fmla="*/ 626 w 678"/>
                  <a:gd name="T23" fmla="*/ 26 h 615"/>
                  <a:gd name="T24" fmla="*/ 652 w 678"/>
                  <a:gd name="T25" fmla="*/ 0 h 615"/>
                  <a:gd name="T26" fmla="*/ 678 w 678"/>
                  <a:gd name="T27" fmla="*/ 26 h 615"/>
                  <a:gd name="T28" fmla="*/ 678 w 678"/>
                  <a:gd name="T29" fmla="*/ 412 h 615"/>
                  <a:gd name="T30" fmla="*/ 665 w 678"/>
                  <a:gd name="T31" fmla="*/ 435 h 615"/>
                  <a:gd name="T32" fmla="*/ 346 w 678"/>
                  <a:gd name="T33" fmla="*/ 612 h 615"/>
                  <a:gd name="T34" fmla="*/ 333 w 678"/>
                  <a:gd name="T35"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8" h="615">
                    <a:moveTo>
                      <a:pt x="333" y="615"/>
                    </a:moveTo>
                    <a:cubicBezTo>
                      <a:pt x="329" y="615"/>
                      <a:pt x="325" y="614"/>
                      <a:pt x="321" y="612"/>
                    </a:cubicBezTo>
                    <a:cubicBezTo>
                      <a:pt x="15" y="436"/>
                      <a:pt x="15" y="436"/>
                      <a:pt x="15" y="436"/>
                    </a:cubicBezTo>
                    <a:cubicBezTo>
                      <a:pt x="7" y="431"/>
                      <a:pt x="3" y="423"/>
                      <a:pt x="2" y="413"/>
                    </a:cubicBezTo>
                    <a:cubicBezTo>
                      <a:pt x="0" y="38"/>
                      <a:pt x="0" y="38"/>
                      <a:pt x="0" y="38"/>
                    </a:cubicBezTo>
                    <a:cubicBezTo>
                      <a:pt x="0" y="24"/>
                      <a:pt x="12" y="12"/>
                      <a:pt x="26" y="12"/>
                    </a:cubicBezTo>
                    <a:cubicBezTo>
                      <a:pt x="26" y="12"/>
                      <a:pt x="26" y="12"/>
                      <a:pt x="26" y="12"/>
                    </a:cubicBezTo>
                    <a:cubicBezTo>
                      <a:pt x="40" y="12"/>
                      <a:pt x="52" y="24"/>
                      <a:pt x="52" y="38"/>
                    </a:cubicBezTo>
                    <a:cubicBezTo>
                      <a:pt x="54" y="398"/>
                      <a:pt x="54" y="398"/>
                      <a:pt x="54" y="398"/>
                    </a:cubicBezTo>
                    <a:cubicBezTo>
                      <a:pt x="334" y="559"/>
                      <a:pt x="334" y="559"/>
                      <a:pt x="334" y="559"/>
                    </a:cubicBezTo>
                    <a:cubicBezTo>
                      <a:pt x="626" y="397"/>
                      <a:pt x="626" y="397"/>
                      <a:pt x="626" y="397"/>
                    </a:cubicBezTo>
                    <a:cubicBezTo>
                      <a:pt x="626" y="26"/>
                      <a:pt x="626" y="26"/>
                      <a:pt x="626" y="26"/>
                    </a:cubicBezTo>
                    <a:cubicBezTo>
                      <a:pt x="626" y="12"/>
                      <a:pt x="638" y="0"/>
                      <a:pt x="652" y="0"/>
                    </a:cubicBezTo>
                    <a:cubicBezTo>
                      <a:pt x="666" y="0"/>
                      <a:pt x="678" y="12"/>
                      <a:pt x="678" y="26"/>
                    </a:cubicBezTo>
                    <a:cubicBezTo>
                      <a:pt x="678" y="412"/>
                      <a:pt x="678" y="412"/>
                      <a:pt x="678" y="412"/>
                    </a:cubicBezTo>
                    <a:cubicBezTo>
                      <a:pt x="678" y="421"/>
                      <a:pt x="673" y="430"/>
                      <a:pt x="665" y="435"/>
                    </a:cubicBezTo>
                    <a:cubicBezTo>
                      <a:pt x="346" y="612"/>
                      <a:pt x="346" y="612"/>
                      <a:pt x="346" y="612"/>
                    </a:cubicBezTo>
                    <a:cubicBezTo>
                      <a:pt x="342" y="614"/>
                      <a:pt x="338" y="615"/>
                      <a:pt x="333"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71" name="Freeform 768">
                <a:extLst>
                  <a:ext uri="{FF2B5EF4-FFF2-40B4-BE49-F238E27FC236}">
                    <a16:creationId xmlns:a16="http://schemas.microsoft.com/office/drawing/2014/main" id="{576CA436-2B77-8D23-46FE-CCBC2D7B6E50}"/>
                  </a:ext>
                </a:extLst>
              </p:cNvPr>
              <p:cNvSpPr>
                <a:spLocks/>
              </p:cNvSpPr>
              <p:nvPr/>
            </p:nvSpPr>
            <p:spPr bwMode="auto">
              <a:xfrm>
                <a:off x="1722543" y="5533370"/>
                <a:ext cx="12364" cy="106514"/>
              </a:xfrm>
              <a:custGeom>
                <a:avLst/>
                <a:gdLst>
                  <a:gd name="T0" fmla="*/ 25 w 51"/>
                  <a:gd name="T1" fmla="*/ 450 h 450"/>
                  <a:gd name="T2" fmla="*/ 0 w 51"/>
                  <a:gd name="T3" fmla="*/ 424 h 450"/>
                  <a:gd name="T4" fmla="*/ 0 w 51"/>
                  <a:gd name="T5" fmla="*/ 26 h 450"/>
                  <a:gd name="T6" fmla="*/ 25 w 51"/>
                  <a:gd name="T7" fmla="*/ 0 h 450"/>
                  <a:gd name="T8" fmla="*/ 51 w 51"/>
                  <a:gd name="T9" fmla="*/ 26 h 450"/>
                  <a:gd name="T10" fmla="*/ 51 w 51"/>
                  <a:gd name="T11" fmla="*/ 424 h 450"/>
                  <a:gd name="T12" fmla="*/ 25 w 51"/>
                  <a:gd name="T13" fmla="*/ 450 h 450"/>
                </a:gdLst>
                <a:ahLst/>
                <a:cxnLst>
                  <a:cxn ang="0">
                    <a:pos x="T0" y="T1"/>
                  </a:cxn>
                  <a:cxn ang="0">
                    <a:pos x="T2" y="T3"/>
                  </a:cxn>
                  <a:cxn ang="0">
                    <a:pos x="T4" y="T5"/>
                  </a:cxn>
                  <a:cxn ang="0">
                    <a:pos x="T6" y="T7"/>
                  </a:cxn>
                  <a:cxn ang="0">
                    <a:pos x="T8" y="T9"/>
                  </a:cxn>
                  <a:cxn ang="0">
                    <a:pos x="T10" y="T11"/>
                  </a:cxn>
                  <a:cxn ang="0">
                    <a:pos x="T12" y="T13"/>
                  </a:cxn>
                </a:cxnLst>
                <a:rect l="0" t="0" r="r" b="b"/>
                <a:pathLst>
                  <a:path w="51" h="450">
                    <a:moveTo>
                      <a:pt x="25" y="450"/>
                    </a:moveTo>
                    <a:cubicBezTo>
                      <a:pt x="11" y="450"/>
                      <a:pt x="0" y="438"/>
                      <a:pt x="0" y="424"/>
                    </a:cubicBezTo>
                    <a:cubicBezTo>
                      <a:pt x="0" y="26"/>
                      <a:pt x="0" y="26"/>
                      <a:pt x="0" y="26"/>
                    </a:cubicBezTo>
                    <a:cubicBezTo>
                      <a:pt x="0" y="12"/>
                      <a:pt x="11" y="0"/>
                      <a:pt x="25" y="0"/>
                    </a:cubicBezTo>
                    <a:cubicBezTo>
                      <a:pt x="40" y="0"/>
                      <a:pt x="51" y="12"/>
                      <a:pt x="51" y="26"/>
                    </a:cubicBezTo>
                    <a:cubicBezTo>
                      <a:pt x="51" y="424"/>
                      <a:pt x="51" y="424"/>
                      <a:pt x="51" y="424"/>
                    </a:cubicBezTo>
                    <a:cubicBezTo>
                      <a:pt x="51" y="438"/>
                      <a:pt x="40" y="450"/>
                      <a:pt x="25"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72" name="Freeform 769">
                <a:extLst>
                  <a:ext uri="{FF2B5EF4-FFF2-40B4-BE49-F238E27FC236}">
                    <a16:creationId xmlns:a16="http://schemas.microsoft.com/office/drawing/2014/main" id="{D9DBD604-2287-DB6B-0066-9A9CB78D6A12}"/>
                  </a:ext>
                </a:extLst>
              </p:cNvPr>
              <p:cNvSpPr>
                <a:spLocks/>
              </p:cNvSpPr>
              <p:nvPr/>
            </p:nvSpPr>
            <p:spPr bwMode="auto">
              <a:xfrm>
                <a:off x="1516172" y="5729280"/>
                <a:ext cx="160722" cy="146457"/>
              </a:xfrm>
              <a:custGeom>
                <a:avLst/>
                <a:gdLst>
                  <a:gd name="T0" fmla="*/ 344 w 677"/>
                  <a:gd name="T1" fmla="*/ 615 h 615"/>
                  <a:gd name="T2" fmla="*/ 331 w 677"/>
                  <a:gd name="T3" fmla="*/ 612 h 615"/>
                  <a:gd name="T4" fmla="*/ 13 w 677"/>
                  <a:gd name="T5" fmla="*/ 435 h 615"/>
                  <a:gd name="T6" fmla="*/ 0 w 677"/>
                  <a:gd name="T7" fmla="*/ 412 h 615"/>
                  <a:gd name="T8" fmla="*/ 0 w 677"/>
                  <a:gd name="T9" fmla="*/ 26 h 615"/>
                  <a:gd name="T10" fmla="*/ 25 w 677"/>
                  <a:gd name="T11" fmla="*/ 0 h 615"/>
                  <a:gd name="T12" fmla="*/ 51 w 677"/>
                  <a:gd name="T13" fmla="*/ 26 h 615"/>
                  <a:gd name="T14" fmla="*/ 51 w 677"/>
                  <a:gd name="T15" fmla="*/ 397 h 615"/>
                  <a:gd name="T16" fmla="*/ 344 w 677"/>
                  <a:gd name="T17" fmla="*/ 560 h 615"/>
                  <a:gd name="T18" fmla="*/ 623 w 677"/>
                  <a:gd name="T19" fmla="*/ 398 h 615"/>
                  <a:gd name="T20" fmla="*/ 625 w 677"/>
                  <a:gd name="T21" fmla="*/ 38 h 615"/>
                  <a:gd name="T22" fmla="*/ 651 w 677"/>
                  <a:gd name="T23" fmla="*/ 13 h 615"/>
                  <a:gd name="T24" fmla="*/ 651 w 677"/>
                  <a:gd name="T25" fmla="*/ 13 h 615"/>
                  <a:gd name="T26" fmla="*/ 677 w 677"/>
                  <a:gd name="T27" fmla="*/ 39 h 615"/>
                  <a:gd name="T28" fmla="*/ 675 w 677"/>
                  <a:gd name="T29" fmla="*/ 414 h 615"/>
                  <a:gd name="T30" fmla="*/ 662 w 677"/>
                  <a:gd name="T31" fmla="*/ 436 h 615"/>
                  <a:gd name="T32" fmla="*/ 357 w 677"/>
                  <a:gd name="T33" fmla="*/ 612 h 615"/>
                  <a:gd name="T34" fmla="*/ 344 w 677"/>
                  <a:gd name="T35"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615">
                    <a:moveTo>
                      <a:pt x="344" y="615"/>
                    </a:moveTo>
                    <a:cubicBezTo>
                      <a:pt x="340" y="615"/>
                      <a:pt x="335" y="614"/>
                      <a:pt x="331" y="612"/>
                    </a:cubicBezTo>
                    <a:cubicBezTo>
                      <a:pt x="13" y="435"/>
                      <a:pt x="13" y="435"/>
                      <a:pt x="13" y="435"/>
                    </a:cubicBezTo>
                    <a:cubicBezTo>
                      <a:pt x="5" y="430"/>
                      <a:pt x="0" y="422"/>
                      <a:pt x="0" y="412"/>
                    </a:cubicBezTo>
                    <a:cubicBezTo>
                      <a:pt x="0" y="26"/>
                      <a:pt x="0" y="26"/>
                      <a:pt x="0" y="26"/>
                    </a:cubicBezTo>
                    <a:cubicBezTo>
                      <a:pt x="0" y="12"/>
                      <a:pt x="11" y="0"/>
                      <a:pt x="25" y="0"/>
                    </a:cubicBezTo>
                    <a:cubicBezTo>
                      <a:pt x="40" y="0"/>
                      <a:pt x="51" y="12"/>
                      <a:pt x="51" y="26"/>
                    </a:cubicBezTo>
                    <a:cubicBezTo>
                      <a:pt x="51" y="397"/>
                      <a:pt x="51" y="397"/>
                      <a:pt x="51" y="397"/>
                    </a:cubicBezTo>
                    <a:cubicBezTo>
                      <a:pt x="344" y="560"/>
                      <a:pt x="344" y="560"/>
                      <a:pt x="344" y="560"/>
                    </a:cubicBezTo>
                    <a:cubicBezTo>
                      <a:pt x="623" y="398"/>
                      <a:pt x="623" y="398"/>
                      <a:pt x="623" y="398"/>
                    </a:cubicBezTo>
                    <a:cubicBezTo>
                      <a:pt x="625" y="38"/>
                      <a:pt x="625" y="38"/>
                      <a:pt x="625" y="38"/>
                    </a:cubicBezTo>
                    <a:cubicBezTo>
                      <a:pt x="625" y="24"/>
                      <a:pt x="637" y="13"/>
                      <a:pt x="651" y="13"/>
                    </a:cubicBezTo>
                    <a:cubicBezTo>
                      <a:pt x="651" y="13"/>
                      <a:pt x="651" y="13"/>
                      <a:pt x="651" y="13"/>
                    </a:cubicBezTo>
                    <a:cubicBezTo>
                      <a:pt x="666" y="13"/>
                      <a:pt x="677" y="24"/>
                      <a:pt x="677" y="39"/>
                    </a:cubicBezTo>
                    <a:cubicBezTo>
                      <a:pt x="675" y="414"/>
                      <a:pt x="675" y="414"/>
                      <a:pt x="675" y="414"/>
                    </a:cubicBezTo>
                    <a:cubicBezTo>
                      <a:pt x="675" y="423"/>
                      <a:pt x="670" y="431"/>
                      <a:pt x="662" y="436"/>
                    </a:cubicBezTo>
                    <a:cubicBezTo>
                      <a:pt x="357" y="612"/>
                      <a:pt x="357" y="612"/>
                      <a:pt x="357" y="612"/>
                    </a:cubicBezTo>
                    <a:cubicBezTo>
                      <a:pt x="353" y="614"/>
                      <a:pt x="348" y="615"/>
                      <a:pt x="344"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73" name="Freeform 770">
                <a:extLst>
                  <a:ext uri="{FF2B5EF4-FFF2-40B4-BE49-F238E27FC236}">
                    <a16:creationId xmlns:a16="http://schemas.microsoft.com/office/drawing/2014/main" id="{6F7CE58D-7060-90DD-FDBB-A63C3001BE89}"/>
                  </a:ext>
                </a:extLst>
              </p:cNvPr>
              <p:cNvSpPr>
                <a:spLocks/>
              </p:cNvSpPr>
              <p:nvPr/>
            </p:nvSpPr>
            <p:spPr bwMode="auto">
              <a:xfrm>
                <a:off x="1515221" y="5693141"/>
                <a:ext cx="83690" cy="67522"/>
              </a:xfrm>
              <a:custGeom>
                <a:avLst/>
                <a:gdLst>
                  <a:gd name="T0" fmla="*/ 190 w 353"/>
                  <a:gd name="T1" fmla="*/ 284 h 284"/>
                  <a:gd name="T2" fmla="*/ 179 w 353"/>
                  <a:gd name="T3" fmla="*/ 281 h 284"/>
                  <a:gd name="T4" fmla="*/ 15 w 353"/>
                  <a:gd name="T5" fmla="*/ 202 h 284"/>
                  <a:gd name="T6" fmla="*/ 1 w 353"/>
                  <a:gd name="T7" fmla="*/ 179 h 284"/>
                  <a:gd name="T8" fmla="*/ 15 w 353"/>
                  <a:gd name="T9" fmla="*/ 156 h 284"/>
                  <a:gd name="T10" fmla="*/ 312 w 353"/>
                  <a:gd name="T11" fmla="*/ 6 h 284"/>
                  <a:gd name="T12" fmla="*/ 346 w 353"/>
                  <a:gd name="T13" fmla="*/ 18 h 284"/>
                  <a:gd name="T14" fmla="*/ 335 w 353"/>
                  <a:gd name="T15" fmla="*/ 52 h 284"/>
                  <a:gd name="T16" fmla="*/ 85 w 353"/>
                  <a:gd name="T17" fmla="*/ 178 h 284"/>
                  <a:gd name="T18" fmla="*/ 201 w 353"/>
                  <a:gd name="T19" fmla="*/ 234 h 284"/>
                  <a:gd name="T20" fmla="*/ 213 w 353"/>
                  <a:gd name="T21" fmla="*/ 269 h 284"/>
                  <a:gd name="T22" fmla="*/ 190 w 353"/>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284">
                    <a:moveTo>
                      <a:pt x="190" y="284"/>
                    </a:moveTo>
                    <a:cubicBezTo>
                      <a:pt x="186" y="284"/>
                      <a:pt x="182" y="283"/>
                      <a:pt x="179" y="281"/>
                    </a:cubicBezTo>
                    <a:cubicBezTo>
                      <a:pt x="15" y="202"/>
                      <a:pt x="15" y="202"/>
                      <a:pt x="15" y="202"/>
                    </a:cubicBezTo>
                    <a:cubicBezTo>
                      <a:pt x="6" y="198"/>
                      <a:pt x="1" y="189"/>
                      <a:pt x="1" y="179"/>
                    </a:cubicBezTo>
                    <a:cubicBezTo>
                      <a:pt x="0" y="169"/>
                      <a:pt x="6" y="160"/>
                      <a:pt x="15" y="156"/>
                    </a:cubicBezTo>
                    <a:cubicBezTo>
                      <a:pt x="312" y="6"/>
                      <a:pt x="312" y="6"/>
                      <a:pt x="312" y="6"/>
                    </a:cubicBezTo>
                    <a:cubicBezTo>
                      <a:pt x="324" y="0"/>
                      <a:pt x="340" y="5"/>
                      <a:pt x="346" y="18"/>
                    </a:cubicBezTo>
                    <a:cubicBezTo>
                      <a:pt x="353" y="30"/>
                      <a:pt x="348" y="46"/>
                      <a:pt x="335" y="52"/>
                    </a:cubicBezTo>
                    <a:cubicBezTo>
                      <a:pt x="85" y="178"/>
                      <a:pt x="85" y="178"/>
                      <a:pt x="85" y="178"/>
                    </a:cubicBezTo>
                    <a:cubicBezTo>
                      <a:pt x="201" y="234"/>
                      <a:pt x="201" y="234"/>
                      <a:pt x="201" y="234"/>
                    </a:cubicBezTo>
                    <a:cubicBezTo>
                      <a:pt x="214" y="241"/>
                      <a:pt x="220" y="256"/>
                      <a:pt x="213" y="269"/>
                    </a:cubicBezTo>
                    <a:cubicBezTo>
                      <a:pt x="209" y="278"/>
                      <a:pt x="200" y="284"/>
                      <a:pt x="190" y="2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74" name="Freeform 772">
                <a:extLst>
                  <a:ext uri="{FF2B5EF4-FFF2-40B4-BE49-F238E27FC236}">
                    <a16:creationId xmlns:a16="http://schemas.microsoft.com/office/drawing/2014/main" id="{CA50E1CE-9363-C4AF-C9B5-EE852F283418}"/>
                  </a:ext>
                </a:extLst>
              </p:cNvPr>
              <p:cNvSpPr>
                <a:spLocks/>
              </p:cNvSpPr>
              <p:nvPr/>
            </p:nvSpPr>
            <p:spPr bwMode="auto">
              <a:xfrm>
                <a:off x="1577037" y="5693141"/>
                <a:ext cx="99857" cy="87494"/>
              </a:xfrm>
              <a:custGeom>
                <a:avLst/>
                <a:gdLst>
                  <a:gd name="T0" fmla="*/ 87 w 420"/>
                  <a:gd name="T1" fmla="*/ 371 h 371"/>
                  <a:gd name="T2" fmla="*/ 75 w 420"/>
                  <a:gd name="T3" fmla="*/ 368 h 371"/>
                  <a:gd name="T4" fmla="*/ 17 w 420"/>
                  <a:gd name="T5" fmla="*/ 338 h 371"/>
                  <a:gd name="T6" fmla="*/ 6 w 420"/>
                  <a:gd name="T7" fmla="*/ 303 h 371"/>
                  <a:gd name="T8" fmla="*/ 41 w 420"/>
                  <a:gd name="T9" fmla="*/ 292 h 371"/>
                  <a:gd name="T10" fmla="*/ 87 w 420"/>
                  <a:gd name="T11" fmla="*/ 316 h 371"/>
                  <a:gd name="T12" fmla="*/ 336 w 420"/>
                  <a:gd name="T13" fmla="*/ 192 h 371"/>
                  <a:gd name="T14" fmla="*/ 54 w 420"/>
                  <a:gd name="T15" fmla="*/ 52 h 371"/>
                  <a:gd name="T16" fmla="*/ 42 w 420"/>
                  <a:gd name="T17" fmla="*/ 18 h 371"/>
                  <a:gd name="T18" fmla="*/ 77 w 420"/>
                  <a:gd name="T19" fmla="*/ 6 h 371"/>
                  <a:gd name="T20" fmla="*/ 406 w 420"/>
                  <a:gd name="T21" fmla="*/ 169 h 371"/>
                  <a:gd name="T22" fmla="*/ 420 w 420"/>
                  <a:gd name="T23" fmla="*/ 192 h 371"/>
                  <a:gd name="T24" fmla="*/ 406 w 420"/>
                  <a:gd name="T25" fmla="*/ 216 h 371"/>
                  <a:gd name="T26" fmla="*/ 98 w 420"/>
                  <a:gd name="T27" fmla="*/ 368 h 371"/>
                  <a:gd name="T28" fmla="*/ 87 w 420"/>
                  <a:gd name="T2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371">
                    <a:moveTo>
                      <a:pt x="87" y="371"/>
                    </a:moveTo>
                    <a:cubicBezTo>
                      <a:pt x="83" y="371"/>
                      <a:pt x="79" y="370"/>
                      <a:pt x="75" y="368"/>
                    </a:cubicBezTo>
                    <a:cubicBezTo>
                      <a:pt x="17" y="338"/>
                      <a:pt x="17" y="338"/>
                      <a:pt x="17" y="338"/>
                    </a:cubicBezTo>
                    <a:cubicBezTo>
                      <a:pt x="5" y="331"/>
                      <a:pt x="0" y="316"/>
                      <a:pt x="6" y="303"/>
                    </a:cubicBezTo>
                    <a:cubicBezTo>
                      <a:pt x="13" y="290"/>
                      <a:pt x="29" y="285"/>
                      <a:pt x="41" y="292"/>
                    </a:cubicBezTo>
                    <a:cubicBezTo>
                      <a:pt x="87" y="316"/>
                      <a:pt x="87" y="316"/>
                      <a:pt x="87" y="316"/>
                    </a:cubicBezTo>
                    <a:cubicBezTo>
                      <a:pt x="336" y="192"/>
                      <a:pt x="336" y="192"/>
                      <a:pt x="336" y="192"/>
                    </a:cubicBezTo>
                    <a:cubicBezTo>
                      <a:pt x="54" y="52"/>
                      <a:pt x="54" y="52"/>
                      <a:pt x="54" y="52"/>
                    </a:cubicBezTo>
                    <a:cubicBezTo>
                      <a:pt x="41" y="46"/>
                      <a:pt x="36" y="31"/>
                      <a:pt x="42" y="18"/>
                    </a:cubicBezTo>
                    <a:cubicBezTo>
                      <a:pt x="48" y="5"/>
                      <a:pt x="64" y="0"/>
                      <a:pt x="77" y="6"/>
                    </a:cubicBezTo>
                    <a:cubicBezTo>
                      <a:pt x="406" y="169"/>
                      <a:pt x="406" y="169"/>
                      <a:pt x="406" y="169"/>
                    </a:cubicBezTo>
                    <a:cubicBezTo>
                      <a:pt x="415" y="174"/>
                      <a:pt x="420" y="183"/>
                      <a:pt x="420" y="192"/>
                    </a:cubicBezTo>
                    <a:cubicBezTo>
                      <a:pt x="420" y="202"/>
                      <a:pt x="415" y="211"/>
                      <a:pt x="406" y="216"/>
                    </a:cubicBezTo>
                    <a:cubicBezTo>
                      <a:pt x="98" y="368"/>
                      <a:pt x="98" y="368"/>
                      <a:pt x="98" y="368"/>
                    </a:cubicBezTo>
                    <a:cubicBezTo>
                      <a:pt x="95" y="370"/>
                      <a:pt x="91" y="371"/>
                      <a:pt x="87" y="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75" name="Freeform 773">
                <a:extLst>
                  <a:ext uri="{FF2B5EF4-FFF2-40B4-BE49-F238E27FC236}">
                    <a16:creationId xmlns:a16="http://schemas.microsoft.com/office/drawing/2014/main" id="{6D0AF2BD-A94C-DE19-96CB-796F7D1EF014}"/>
                  </a:ext>
                </a:extLst>
              </p:cNvPr>
              <p:cNvSpPr>
                <a:spLocks/>
              </p:cNvSpPr>
              <p:nvPr/>
            </p:nvSpPr>
            <p:spPr bwMode="auto">
              <a:xfrm>
                <a:off x="1591302" y="5768272"/>
                <a:ext cx="12364" cy="107465"/>
              </a:xfrm>
              <a:custGeom>
                <a:avLst/>
                <a:gdLst>
                  <a:gd name="T0" fmla="*/ 26 w 52"/>
                  <a:gd name="T1" fmla="*/ 450 h 450"/>
                  <a:gd name="T2" fmla="*/ 0 w 52"/>
                  <a:gd name="T3" fmla="*/ 424 h 450"/>
                  <a:gd name="T4" fmla="*/ 0 w 52"/>
                  <a:gd name="T5" fmla="*/ 26 h 450"/>
                  <a:gd name="T6" fmla="*/ 26 w 52"/>
                  <a:gd name="T7" fmla="*/ 0 h 450"/>
                  <a:gd name="T8" fmla="*/ 52 w 52"/>
                  <a:gd name="T9" fmla="*/ 26 h 450"/>
                  <a:gd name="T10" fmla="*/ 52 w 52"/>
                  <a:gd name="T11" fmla="*/ 424 h 450"/>
                  <a:gd name="T12" fmla="*/ 26 w 52"/>
                  <a:gd name="T13" fmla="*/ 450 h 450"/>
                </a:gdLst>
                <a:ahLst/>
                <a:cxnLst>
                  <a:cxn ang="0">
                    <a:pos x="T0" y="T1"/>
                  </a:cxn>
                  <a:cxn ang="0">
                    <a:pos x="T2" y="T3"/>
                  </a:cxn>
                  <a:cxn ang="0">
                    <a:pos x="T4" y="T5"/>
                  </a:cxn>
                  <a:cxn ang="0">
                    <a:pos x="T6" y="T7"/>
                  </a:cxn>
                  <a:cxn ang="0">
                    <a:pos x="T8" y="T9"/>
                  </a:cxn>
                  <a:cxn ang="0">
                    <a:pos x="T10" y="T11"/>
                  </a:cxn>
                  <a:cxn ang="0">
                    <a:pos x="T12" y="T13"/>
                  </a:cxn>
                </a:cxnLst>
                <a:rect l="0" t="0" r="r" b="b"/>
                <a:pathLst>
                  <a:path w="52" h="450">
                    <a:moveTo>
                      <a:pt x="26" y="450"/>
                    </a:moveTo>
                    <a:cubicBezTo>
                      <a:pt x="12" y="450"/>
                      <a:pt x="0" y="439"/>
                      <a:pt x="0" y="424"/>
                    </a:cubicBezTo>
                    <a:cubicBezTo>
                      <a:pt x="0" y="26"/>
                      <a:pt x="0" y="26"/>
                      <a:pt x="0" y="26"/>
                    </a:cubicBezTo>
                    <a:cubicBezTo>
                      <a:pt x="0" y="12"/>
                      <a:pt x="12" y="0"/>
                      <a:pt x="26" y="0"/>
                    </a:cubicBezTo>
                    <a:cubicBezTo>
                      <a:pt x="40" y="0"/>
                      <a:pt x="52" y="12"/>
                      <a:pt x="52" y="26"/>
                    </a:cubicBezTo>
                    <a:cubicBezTo>
                      <a:pt x="52" y="424"/>
                      <a:pt x="52" y="424"/>
                      <a:pt x="52" y="424"/>
                    </a:cubicBezTo>
                    <a:cubicBezTo>
                      <a:pt x="52" y="439"/>
                      <a:pt x="40" y="450"/>
                      <a:pt x="26"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76" name="Freeform 774">
                <a:extLst>
                  <a:ext uri="{FF2B5EF4-FFF2-40B4-BE49-F238E27FC236}">
                    <a16:creationId xmlns:a16="http://schemas.microsoft.com/office/drawing/2014/main" id="{A4E71EAC-70BF-8D2C-6815-703E8BBBD6F9}"/>
                  </a:ext>
                </a:extLst>
              </p:cNvPr>
              <p:cNvSpPr>
                <a:spLocks/>
              </p:cNvSpPr>
              <p:nvPr/>
            </p:nvSpPr>
            <p:spPr bwMode="auto">
              <a:xfrm>
                <a:off x="1639805" y="5646542"/>
                <a:ext cx="43747" cy="42796"/>
              </a:xfrm>
              <a:custGeom>
                <a:avLst/>
                <a:gdLst>
                  <a:gd name="T0" fmla="*/ 28 w 185"/>
                  <a:gd name="T1" fmla="*/ 183 h 183"/>
                  <a:gd name="T2" fmla="*/ 10 w 185"/>
                  <a:gd name="T3" fmla="*/ 175 h 183"/>
                  <a:gd name="T4" fmla="*/ 10 w 185"/>
                  <a:gd name="T5" fmla="*/ 139 h 183"/>
                  <a:gd name="T6" fmla="*/ 139 w 185"/>
                  <a:gd name="T7" fmla="*/ 10 h 183"/>
                  <a:gd name="T8" fmla="*/ 175 w 185"/>
                  <a:gd name="T9" fmla="*/ 10 h 183"/>
                  <a:gd name="T10" fmla="*/ 175 w 185"/>
                  <a:gd name="T11" fmla="*/ 47 h 183"/>
                  <a:gd name="T12" fmla="*/ 47 w 185"/>
                  <a:gd name="T13" fmla="*/ 175 h 183"/>
                  <a:gd name="T14" fmla="*/ 28 w 185"/>
                  <a:gd name="T15" fmla="*/ 183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183">
                    <a:moveTo>
                      <a:pt x="28" y="183"/>
                    </a:moveTo>
                    <a:cubicBezTo>
                      <a:pt x="22" y="183"/>
                      <a:pt x="15" y="180"/>
                      <a:pt x="10" y="175"/>
                    </a:cubicBezTo>
                    <a:cubicBezTo>
                      <a:pt x="0" y="165"/>
                      <a:pt x="0" y="149"/>
                      <a:pt x="10" y="139"/>
                    </a:cubicBezTo>
                    <a:cubicBezTo>
                      <a:pt x="139" y="10"/>
                      <a:pt x="139" y="10"/>
                      <a:pt x="139" y="10"/>
                    </a:cubicBezTo>
                    <a:cubicBezTo>
                      <a:pt x="149" y="0"/>
                      <a:pt x="165" y="0"/>
                      <a:pt x="175" y="10"/>
                    </a:cubicBezTo>
                    <a:cubicBezTo>
                      <a:pt x="185" y="20"/>
                      <a:pt x="185" y="37"/>
                      <a:pt x="175" y="47"/>
                    </a:cubicBezTo>
                    <a:cubicBezTo>
                      <a:pt x="47" y="175"/>
                      <a:pt x="47" y="175"/>
                      <a:pt x="47" y="175"/>
                    </a:cubicBezTo>
                    <a:cubicBezTo>
                      <a:pt x="42" y="180"/>
                      <a:pt x="35" y="183"/>
                      <a:pt x="28"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77" name="Freeform 775">
                <a:extLst>
                  <a:ext uri="{FF2B5EF4-FFF2-40B4-BE49-F238E27FC236}">
                    <a16:creationId xmlns:a16="http://schemas.microsoft.com/office/drawing/2014/main" id="{4910A277-4BBE-C97C-3177-FDCA8BB8A111}"/>
                  </a:ext>
                </a:extLst>
              </p:cNvPr>
              <p:cNvSpPr>
                <a:spLocks/>
              </p:cNvSpPr>
              <p:nvPr/>
            </p:nvSpPr>
            <p:spPr bwMode="auto">
              <a:xfrm>
                <a:off x="1701620" y="5781586"/>
                <a:ext cx="56110" cy="12364"/>
              </a:xfrm>
              <a:custGeom>
                <a:avLst/>
                <a:gdLst>
                  <a:gd name="T0" fmla="*/ 210 w 236"/>
                  <a:gd name="T1" fmla="*/ 51 h 51"/>
                  <a:gd name="T2" fmla="*/ 26 w 236"/>
                  <a:gd name="T3" fmla="*/ 51 h 51"/>
                  <a:gd name="T4" fmla="*/ 0 w 236"/>
                  <a:gd name="T5" fmla="*/ 26 h 51"/>
                  <a:gd name="T6" fmla="*/ 26 w 236"/>
                  <a:gd name="T7" fmla="*/ 0 h 51"/>
                  <a:gd name="T8" fmla="*/ 210 w 236"/>
                  <a:gd name="T9" fmla="*/ 0 h 51"/>
                  <a:gd name="T10" fmla="*/ 236 w 236"/>
                  <a:gd name="T11" fmla="*/ 26 h 51"/>
                  <a:gd name="T12" fmla="*/ 210 w 23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236" h="51">
                    <a:moveTo>
                      <a:pt x="210" y="51"/>
                    </a:moveTo>
                    <a:cubicBezTo>
                      <a:pt x="26" y="51"/>
                      <a:pt x="26" y="51"/>
                      <a:pt x="26" y="51"/>
                    </a:cubicBezTo>
                    <a:cubicBezTo>
                      <a:pt x="12" y="51"/>
                      <a:pt x="0" y="40"/>
                      <a:pt x="0" y="26"/>
                    </a:cubicBezTo>
                    <a:cubicBezTo>
                      <a:pt x="0" y="11"/>
                      <a:pt x="12" y="0"/>
                      <a:pt x="26" y="0"/>
                    </a:cubicBezTo>
                    <a:cubicBezTo>
                      <a:pt x="210" y="0"/>
                      <a:pt x="210" y="0"/>
                      <a:pt x="210" y="0"/>
                    </a:cubicBezTo>
                    <a:cubicBezTo>
                      <a:pt x="224" y="0"/>
                      <a:pt x="236" y="11"/>
                      <a:pt x="236" y="26"/>
                    </a:cubicBezTo>
                    <a:cubicBezTo>
                      <a:pt x="236" y="40"/>
                      <a:pt x="224" y="51"/>
                      <a:pt x="21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78" name="Freeform 776">
                <a:extLst>
                  <a:ext uri="{FF2B5EF4-FFF2-40B4-BE49-F238E27FC236}">
                    <a16:creationId xmlns:a16="http://schemas.microsoft.com/office/drawing/2014/main" id="{91582659-70DE-105D-D290-EC68C60DA165}"/>
                  </a:ext>
                </a:extLst>
              </p:cNvPr>
              <p:cNvSpPr>
                <a:spLocks/>
              </p:cNvSpPr>
              <p:nvPr/>
            </p:nvSpPr>
            <p:spPr bwMode="auto">
              <a:xfrm>
                <a:off x="1771996" y="5646542"/>
                <a:ext cx="43747" cy="42796"/>
              </a:xfrm>
              <a:custGeom>
                <a:avLst/>
                <a:gdLst>
                  <a:gd name="T0" fmla="*/ 157 w 185"/>
                  <a:gd name="T1" fmla="*/ 183 h 183"/>
                  <a:gd name="T2" fmla="*/ 138 w 185"/>
                  <a:gd name="T3" fmla="*/ 175 h 183"/>
                  <a:gd name="T4" fmla="*/ 10 w 185"/>
                  <a:gd name="T5" fmla="*/ 47 h 183"/>
                  <a:gd name="T6" fmla="*/ 10 w 185"/>
                  <a:gd name="T7" fmla="*/ 10 h 183"/>
                  <a:gd name="T8" fmla="*/ 46 w 185"/>
                  <a:gd name="T9" fmla="*/ 10 h 183"/>
                  <a:gd name="T10" fmla="*/ 175 w 185"/>
                  <a:gd name="T11" fmla="*/ 139 h 183"/>
                  <a:gd name="T12" fmla="*/ 175 w 185"/>
                  <a:gd name="T13" fmla="*/ 175 h 183"/>
                  <a:gd name="T14" fmla="*/ 157 w 185"/>
                  <a:gd name="T15" fmla="*/ 183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183">
                    <a:moveTo>
                      <a:pt x="157" y="183"/>
                    </a:moveTo>
                    <a:cubicBezTo>
                      <a:pt x="150" y="183"/>
                      <a:pt x="143" y="180"/>
                      <a:pt x="138" y="175"/>
                    </a:cubicBezTo>
                    <a:cubicBezTo>
                      <a:pt x="10" y="47"/>
                      <a:pt x="10" y="47"/>
                      <a:pt x="10" y="47"/>
                    </a:cubicBezTo>
                    <a:cubicBezTo>
                      <a:pt x="0" y="37"/>
                      <a:pt x="0" y="20"/>
                      <a:pt x="10" y="10"/>
                    </a:cubicBezTo>
                    <a:cubicBezTo>
                      <a:pt x="20" y="0"/>
                      <a:pt x="36" y="0"/>
                      <a:pt x="46" y="10"/>
                    </a:cubicBezTo>
                    <a:cubicBezTo>
                      <a:pt x="175" y="139"/>
                      <a:pt x="175" y="139"/>
                      <a:pt x="175" y="139"/>
                    </a:cubicBezTo>
                    <a:cubicBezTo>
                      <a:pt x="185" y="149"/>
                      <a:pt x="185" y="165"/>
                      <a:pt x="175" y="175"/>
                    </a:cubicBezTo>
                    <a:cubicBezTo>
                      <a:pt x="170" y="180"/>
                      <a:pt x="163" y="183"/>
                      <a:pt x="157"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79" name="Freeform 777">
                <a:extLst>
                  <a:ext uri="{FF2B5EF4-FFF2-40B4-BE49-F238E27FC236}">
                    <a16:creationId xmlns:a16="http://schemas.microsoft.com/office/drawing/2014/main" id="{228C16EF-0211-23C1-BA6D-41730AE420DB}"/>
                  </a:ext>
                </a:extLst>
              </p:cNvPr>
              <p:cNvSpPr>
                <a:spLocks/>
              </p:cNvSpPr>
              <p:nvPr/>
            </p:nvSpPr>
            <p:spPr bwMode="auto">
              <a:xfrm>
                <a:off x="1781506" y="5737839"/>
                <a:ext cx="12364" cy="39943"/>
              </a:xfrm>
              <a:custGeom>
                <a:avLst/>
                <a:gdLst>
                  <a:gd name="T0" fmla="*/ 26 w 52"/>
                  <a:gd name="T1" fmla="*/ 169 h 169"/>
                  <a:gd name="T2" fmla="*/ 1 w 52"/>
                  <a:gd name="T3" fmla="*/ 143 h 169"/>
                  <a:gd name="T4" fmla="*/ 0 w 52"/>
                  <a:gd name="T5" fmla="*/ 26 h 169"/>
                  <a:gd name="T6" fmla="*/ 26 w 52"/>
                  <a:gd name="T7" fmla="*/ 0 h 169"/>
                  <a:gd name="T8" fmla="*/ 26 w 52"/>
                  <a:gd name="T9" fmla="*/ 0 h 169"/>
                  <a:gd name="T10" fmla="*/ 52 w 52"/>
                  <a:gd name="T11" fmla="*/ 26 h 169"/>
                  <a:gd name="T12" fmla="*/ 52 w 52"/>
                  <a:gd name="T13" fmla="*/ 143 h 169"/>
                  <a:gd name="T14" fmla="*/ 27 w 52"/>
                  <a:gd name="T15" fmla="*/ 169 h 169"/>
                  <a:gd name="T16" fmla="*/ 26 w 52"/>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69">
                    <a:moveTo>
                      <a:pt x="26" y="169"/>
                    </a:moveTo>
                    <a:cubicBezTo>
                      <a:pt x="12" y="169"/>
                      <a:pt x="1" y="158"/>
                      <a:pt x="1" y="143"/>
                    </a:cubicBezTo>
                    <a:cubicBezTo>
                      <a:pt x="0" y="26"/>
                      <a:pt x="0" y="26"/>
                      <a:pt x="0" y="26"/>
                    </a:cubicBezTo>
                    <a:cubicBezTo>
                      <a:pt x="0" y="12"/>
                      <a:pt x="12" y="0"/>
                      <a:pt x="26" y="0"/>
                    </a:cubicBezTo>
                    <a:cubicBezTo>
                      <a:pt x="26" y="0"/>
                      <a:pt x="26" y="0"/>
                      <a:pt x="26" y="0"/>
                    </a:cubicBezTo>
                    <a:cubicBezTo>
                      <a:pt x="40" y="0"/>
                      <a:pt x="52" y="11"/>
                      <a:pt x="52" y="26"/>
                    </a:cubicBezTo>
                    <a:cubicBezTo>
                      <a:pt x="52" y="143"/>
                      <a:pt x="52" y="143"/>
                      <a:pt x="52" y="143"/>
                    </a:cubicBezTo>
                    <a:cubicBezTo>
                      <a:pt x="52" y="158"/>
                      <a:pt x="41" y="169"/>
                      <a:pt x="27" y="169"/>
                    </a:cubicBezTo>
                    <a:cubicBezTo>
                      <a:pt x="27" y="169"/>
                      <a:pt x="26" y="169"/>
                      <a:pt x="2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0" name="Freeform 778">
                <a:extLst>
                  <a:ext uri="{FF2B5EF4-FFF2-40B4-BE49-F238E27FC236}">
                    <a16:creationId xmlns:a16="http://schemas.microsoft.com/office/drawing/2014/main" id="{EBF6DD77-17B4-8766-28D6-363E6ABA7028}"/>
                  </a:ext>
                </a:extLst>
              </p:cNvPr>
              <p:cNvSpPr>
                <a:spLocks/>
              </p:cNvSpPr>
              <p:nvPr/>
            </p:nvSpPr>
            <p:spPr bwMode="auto">
              <a:xfrm>
                <a:off x="1830008" y="5696945"/>
                <a:ext cx="36139" cy="23776"/>
              </a:xfrm>
              <a:custGeom>
                <a:avLst/>
                <a:gdLst>
                  <a:gd name="T0" fmla="*/ 29 w 155"/>
                  <a:gd name="T1" fmla="*/ 100 h 100"/>
                  <a:gd name="T2" fmla="*/ 6 w 155"/>
                  <a:gd name="T3" fmla="*/ 86 h 100"/>
                  <a:gd name="T4" fmla="*/ 18 w 155"/>
                  <a:gd name="T5" fmla="*/ 51 h 100"/>
                  <a:gd name="T6" fmla="*/ 114 w 155"/>
                  <a:gd name="T7" fmla="*/ 6 h 100"/>
                  <a:gd name="T8" fmla="*/ 149 w 155"/>
                  <a:gd name="T9" fmla="*/ 18 h 100"/>
                  <a:gd name="T10" fmla="*/ 137 w 155"/>
                  <a:gd name="T11" fmla="*/ 52 h 100"/>
                  <a:gd name="T12" fmla="*/ 40 w 155"/>
                  <a:gd name="T13" fmla="*/ 98 h 100"/>
                  <a:gd name="T14" fmla="*/ 29 w 155"/>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00">
                    <a:moveTo>
                      <a:pt x="29" y="100"/>
                    </a:moveTo>
                    <a:cubicBezTo>
                      <a:pt x="20" y="100"/>
                      <a:pt x="10" y="95"/>
                      <a:pt x="6" y="86"/>
                    </a:cubicBezTo>
                    <a:cubicBezTo>
                      <a:pt x="0" y="73"/>
                      <a:pt x="5" y="57"/>
                      <a:pt x="18" y="51"/>
                    </a:cubicBezTo>
                    <a:cubicBezTo>
                      <a:pt x="114" y="6"/>
                      <a:pt x="114" y="6"/>
                      <a:pt x="114" y="6"/>
                    </a:cubicBezTo>
                    <a:cubicBezTo>
                      <a:pt x="127" y="0"/>
                      <a:pt x="143" y="5"/>
                      <a:pt x="149" y="18"/>
                    </a:cubicBezTo>
                    <a:cubicBezTo>
                      <a:pt x="155" y="31"/>
                      <a:pt x="149" y="46"/>
                      <a:pt x="137" y="52"/>
                    </a:cubicBezTo>
                    <a:cubicBezTo>
                      <a:pt x="40" y="98"/>
                      <a:pt x="40" y="98"/>
                      <a:pt x="40" y="98"/>
                    </a:cubicBezTo>
                    <a:cubicBezTo>
                      <a:pt x="37" y="100"/>
                      <a:pt x="33" y="100"/>
                      <a:pt x="2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1" name="Freeform 779">
                <a:extLst>
                  <a:ext uri="{FF2B5EF4-FFF2-40B4-BE49-F238E27FC236}">
                    <a16:creationId xmlns:a16="http://schemas.microsoft.com/office/drawing/2014/main" id="{35775FB4-E692-E791-36FC-CD2E02652564}"/>
                  </a:ext>
                </a:extLst>
              </p:cNvPr>
              <p:cNvSpPr>
                <a:spLocks/>
              </p:cNvSpPr>
              <p:nvPr/>
            </p:nvSpPr>
            <p:spPr bwMode="auto">
              <a:xfrm>
                <a:off x="1852832" y="5776831"/>
                <a:ext cx="12364" cy="33286"/>
              </a:xfrm>
              <a:custGeom>
                <a:avLst/>
                <a:gdLst>
                  <a:gd name="T0" fmla="*/ 26 w 52"/>
                  <a:gd name="T1" fmla="*/ 140 h 140"/>
                  <a:gd name="T2" fmla="*/ 0 w 52"/>
                  <a:gd name="T3" fmla="*/ 114 h 140"/>
                  <a:gd name="T4" fmla="*/ 0 w 52"/>
                  <a:gd name="T5" fmla="*/ 25 h 140"/>
                  <a:gd name="T6" fmla="*/ 26 w 52"/>
                  <a:gd name="T7" fmla="*/ 0 h 140"/>
                  <a:gd name="T8" fmla="*/ 52 w 52"/>
                  <a:gd name="T9" fmla="*/ 25 h 140"/>
                  <a:gd name="T10" fmla="*/ 52 w 52"/>
                  <a:gd name="T11" fmla="*/ 114 h 140"/>
                  <a:gd name="T12" fmla="*/ 26 w 52"/>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26" y="140"/>
                    </a:moveTo>
                    <a:cubicBezTo>
                      <a:pt x="12" y="140"/>
                      <a:pt x="0" y="128"/>
                      <a:pt x="0" y="114"/>
                    </a:cubicBezTo>
                    <a:cubicBezTo>
                      <a:pt x="0" y="25"/>
                      <a:pt x="0" y="25"/>
                      <a:pt x="0" y="25"/>
                    </a:cubicBezTo>
                    <a:cubicBezTo>
                      <a:pt x="0" y="11"/>
                      <a:pt x="12" y="0"/>
                      <a:pt x="26" y="0"/>
                    </a:cubicBezTo>
                    <a:cubicBezTo>
                      <a:pt x="40" y="0"/>
                      <a:pt x="52" y="11"/>
                      <a:pt x="52" y="25"/>
                    </a:cubicBezTo>
                    <a:cubicBezTo>
                      <a:pt x="52" y="114"/>
                      <a:pt x="52" y="114"/>
                      <a:pt x="52" y="114"/>
                    </a:cubicBezTo>
                    <a:cubicBezTo>
                      <a:pt x="52" y="128"/>
                      <a:pt x="40" y="140"/>
                      <a:pt x="26"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2" name="Freeform 780">
                <a:extLst>
                  <a:ext uri="{FF2B5EF4-FFF2-40B4-BE49-F238E27FC236}">
                    <a16:creationId xmlns:a16="http://schemas.microsoft.com/office/drawing/2014/main" id="{E92A1169-BEB8-FBAA-4A88-4BF08994114B}"/>
                  </a:ext>
                </a:extLst>
              </p:cNvPr>
              <p:cNvSpPr>
                <a:spLocks/>
              </p:cNvSpPr>
              <p:nvPr/>
            </p:nvSpPr>
            <p:spPr bwMode="auto">
              <a:xfrm>
                <a:off x="1904187" y="5719770"/>
                <a:ext cx="35188" cy="35188"/>
              </a:xfrm>
              <a:custGeom>
                <a:avLst/>
                <a:gdLst>
                  <a:gd name="T0" fmla="*/ 40 w 150"/>
                  <a:gd name="T1" fmla="*/ 146 h 146"/>
                  <a:gd name="T2" fmla="*/ 17 w 150"/>
                  <a:gd name="T3" fmla="*/ 133 h 146"/>
                  <a:gd name="T4" fmla="*/ 28 w 150"/>
                  <a:gd name="T5" fmla="*/ 98 h 146"/>
                  <a:gd name="T6" fmla="*/ 66 w 150"/>
                  <a:gd name="T7" fmla="*/ 76 h 146"/>
                  <a:gd name="T8" fmla="*/ 18 w 150"/>
                  <a:gd name="T9" fmla="*/ 53 h 146"/>
                  <a:gd name="T10" fmla="*/ 6 w 150"/>
                  <a:gd name="T11" fmla="*/ 19 h 146"/>
                  <a:gd name="T12" fmla="*/ 40 w 150"/>
                  <a:gd name="T13" fmla="*/ 7 h 146"/>
                  <a:gd name="T14" fmla="*/ 135 w 150"/>
                  <a:gd name="T15" fmla="*/ 51 h 146"/>
                  <a:gd name="T16" fmla="*/ 149 w 150"/>
                  <a:gd name="T17" fmla="*/ 74 h 146"/>
                  <a:gd name="T18" fmla="*/ 136 w 150"/>
                  <a:gd name="T19" fmla="*/ 98 h 146"/>
                  <a:gd name="T20" fmla="*/ 52 w 150"/>
                  <a:gd name="T21" fmla="*/ 143 h 146"/>
                  <a:gd name="T22" fmla="*/ 40 w 150"/>
                  <a:gd name="T23"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 h="146">
                    <a:moveTo>
                      <a:pt x="40" y="146"/>
                    </a:moveTo>
                    <a:cubicBezTo>
                      <a:pt x="31" y="146"/>
                      <a:pt x="22" y="141"/>
                      <a:pt x="17" y="133"/>
                    </a:cubicBezTo>
                    <a:cubicBezTo>
                      <a:pt x="10" y="120"/>
                      <a:pt x="15" y="105"/>
                      <a:pt x="28" y="98"/>
                    </a:cubicBezTo>
                    <a:cubicBezTo>
                      <a:pt x="66" y="76"/>
                      <a:pt x="66" y="76"/>
                      <a:pt x="66" y="76"/>
                    </a:cubicBezTo>
                    <a:cubicBezTo>
                      <a:pt x="18" y="53"/>
                      <a:pt x="18" y="53"/>
                      <a:pt x="18" y="53"/>
                    </a:cubicBezTo>
                    <a:cubicBezTo>
                      <a:pt x="5" y="47"/>
                      <a:pt x="0" y="32"/>
                      <a:pt x="6" y="19"/>
                    </a:cubicBezTo>
                    <a:cubicBezTo>
                      <a:pt x="12" y="6"/>
                      <a:pt x="27" y="0"/>
                      <a:pt x="40" y="7"/>
                    </a:cubicBezTo>
                    <a:cubicBezTo>
                      <a:pt x="135" y="51"/>
                      <a:pt x="135" y="51"/>
                      <a:pt x="135" y="51"/>
                    </a:cubicBezTo>
                    <a:cubicBezTo>
                      <a:pt x="143" y="56"/>
                      <a:pt x="149" y="64"/>
                      <a:pt x="149" y="74"/>
                    </a:cubicBezTo>
                    <a:cubicBezTo>
                      <a:pt x="150" y="84"/>
                      <a:pt x="144" y="93"/>
                      <a:pt x="136" y="98"/>
                    </a:cubicBezTo>
                    <a:cubicBezTo>
                      <a:pt x="52" y="143"/>
                      <a:pt x="52" y="143"/>
                      <a:pt x="52" y="143"/>
                    </a:cubicBezTo>
                    <a:cubicBezTo>
                      <a:pt x="48" y="145"/>
                      <a:pt x="44" y="146"/>
                      <a:pt x="40"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3" name="Freeform 781">
                <a:extLst>
                  <a:ext uri="{FF2B5EF4-FFF2-40B4-BE49-F238E27FC236}">
                    <a16:creationId xmlns:a16="http://schemas.microsoft.com/office/drawing/2014/main" id="{6DEEBC96-9D16-F9FB-F39F-A27181C1A781}"/>
                  </a:ext>
                </a:extLst>
              </p:cNvPr>
              <p:cNvSpPr>
                <a:spLocks/>
              </p:cNvSpPr>
              <p:nvPr/>
            </p:nvSpPr>
            <p:spPr bwMode="auto">
              <a:xfrm>
                <a:off x="1912746" y="5800606"/>
                <a:ext cx="27580" cy="42796"/>
              </a:xfrm>
              <a:custGeom>
                <a:avLst/>
                <a:gdLst>
                  <a:gd name="T0" fmla="*/ 29 w 117"/>
                  <a:gd name="T1" fmla="*/ 183 h 183"/>
                  <a:gd name="T2" fmla="*/ 7 w 117"/>
                  <a:gd name="T3" fmla="*/ 171 h 183"/>
                  <a:gd name="T4" fmla="*/ 15 w 117"/>
                  <a:gd name="T5" fmla="*/ 135 h 183"/>
                  <a:gd name="T6" fmla="*/ 66 w 117"/>
                  <a:gd name="T7" fmla="*/ 103 h 183"/>
                  <a:gd name="T8" fmla="*/ 66 w 117"/>
                  <a:gd name="T9" fmla="*/ 25 h 183"/>
                  <a:gd name="T10" fmla="*/ 91 w 117"/>
                  <a:gd name="T11" fmla="*/ 0 h 183"/>
                  <a:gd name="T12" fmla="*/ 117 w 117"/>
                  <a:gd name="T13" fmla="*/ 25 h 183"/>
                  <a:gd name="T14" fmla="*/ 117 w 117"/>
                  <a:gd name="T15" fmla="*/ 117 h 183"/>
                  <a:gd name="T16" fmla="*/ 106 w 117"/>
                  <a:gd name="T17" fmla="*/ 138 h 183"/>
                  <a:gd name="T18" fmla="*/ 43 w 117"/>
                  <a:gd name="T19" fmla="*/ 179 h 183"/>
                  <a:gd name="T20" fmla="*/ 29 w 117"/>
                  <a:gd name="T21"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83">
                    <a:moveTo>
                      <a:pt x="29" y="183"/>
                    </a:moveTo>
                    <a:cubicBezTo>
                      <a:pt x="21" y="183"/>
                      <a:pt x="12" y="179"/>
                      <a:pt x="7" y="171"/>
                    </a:cubicBezTo>
                    <a:cubicBezTo>
                      <a:pt x="0" y="159"/>
                      <a:pt x="3" y="143"/>
                      <a:pt x="15" y="135"/>
                    </a:cubicBezTo>
                    <a:cubicBezTo>
                      <a:pt x="66" y="103"/>
                      <a:pt x="66" y="103"/>
                      <a:pt x="66" y="103"/>
                    </a:cubicBezTo>
                    <a:cubicBezTo>
                      <a:pt x="66" y="25"/>
                      <a:pt x="66" y="25"/>
                      <a:pt x="66" y="25"/>
                    </a:cubicBezTo>
                    <a:cubicBezTo>
                      <a:pt x="66" y="11"/>
                      <a:pt x="77" y="0"/>
                      <a:pt x="91" y="0"/>
                    </a:cubicBezTo>
                    <a:cubicBezTo>
                      <a:pt x="106" y="0"/>
                      <a:pt x="117" y="11"/>
                      <a:pt x="117" y="25"/>
                    </a:cubicBezTo>
                    <a:cubicBezTo>
                      <a:pt x="117" y="117"/>
                      <a:pt x="117" y="117"/>
                      <a:pt x="117" y="117"/>
                    </a:cubicBezTo>
                    <a:cubicBezTo>
                      <a:pt x="117" y="125"/>
                      <a:pt x="113" y="134"/>
                      <a:pt x="106" y="138"/>
                    </a:cubicBezTo>
                    <a:cubicBezTo>
                      <a:pt x="43" y="179"/>
                      <a:pt x="43" y="179"/>
                      <a:pt x="43" y="179"/>
                    </a:cubicBezTo>
                    <a:cubicBezTo>
                      <a:pt x="39" y="182"/>
                      <a:pt x="34" y="183"/>
                      <a:pt x="29"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4" name="Freeform 782">
                <a:extLst>
                  <a:ext uri="{FF2B5EF4-FFF2-40B4-BE49-F238E27FC236}">
                    <a16:creationId xmlns:a16="http://schemas.microsoft.com/office/drawing/2014/main" id="{0F30A5D2-6A50-4BC0-FE07-ED3B58EC6DD6}"/>
                  </a:ext>
                </a:extLst>
              </p:cNvPr>
              <p:cNvSpPr>
                <a:spLocks/>
              </p:cNvSpPr>
              <p:nvPr/>
            </p:nvSpPr>
            <p:spPr bwMode="auto">
              <a:xfrm>
                <a:off x="1927962" y="5734986"/>
                <a:ext cx="12364" cy="41845"/>
              </a:xfrm>
              <a:custGeom>
                <a:avLst/>
                <a:gdLst>
                  <a:gd name="T0" fmla="*/ 25 w 51"/>
                  <a:gd name="T1" fmla="*/ 178 h 178"/>
                  <a:gd name="T2" fmla="*/ 0 w 51"/>
                  <a:gd name="T3" fmla="*/ 152 h 178"/>
                  <a:gd name="T4" fmla="*/ 0 w 51"/>
                  <a:gd name="T5" fmla="*/ 26 h 178"/>
                  <a:gd name="T6" fmla="*/ 25 w 51"/>
                  <a:gd name="T7" fmla="*/ 0 h 178"/>
                  <a:gd name="T8" fmla="*/ 51 w 51"/>
                  <a:gd name="T9" fmla="*/ 26 h 178"/>
                  <a:gd name="T10" fmla="*/ 51 w 51"/>
                  <a:gd name="T11" fmla="*/ 152 h 178"/>
                  <a:gd name="T12" fmla="*/ 25 w 51"/>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51" h="178">
                    <a:moveTo>
                      <a:pt x="25" y="178"/>
                    </a:moveTo>
                    <a:cubicBezTo>
                      <a:pt x="11" y="178"/>
                      <a:pt x="0" y="166"/>
                      <a:pt x="0" y="152"/>
                    </a:cubicBezTo>
                    <a:cubicBezTo>
                      <a:pt x="0" y="26"/>
                      <a:pt x="0" y="26"/>
                      <a:pt x="0" y="26"/>
                    </a:cubicBezTo>
                    <a:cubicBezTo>
                      <a:pt x="0" y="12"/>
                      <a:pt x="11" y="0"/>
                      <a:pt x="25" y="0"/>
                    </a:cubicBezTo>
                    <a:cubicBezTo>
                      <a:pt x="40" y="0"/>
                      <a:pt x="51" y="12"/>
                      <a:pt x="51" y="26"/>
                    </a:cubicBezTo>
                    <a:cubicBezTo>
                      <a:pt x="51" y="152"/>
                      <a:pt x="51" y="152"/>
                      <a:pt x="51" y="152"/>
                    </a:cubicBezTo>
                    <a:cubicBezTo>
                      <a:pt x="51" y="166"/>
                      <a:pt x="40" y="178"/>
                      <a:pt x="25" y="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5" name="Freeform 783">
                <a:extLst>
                  <a:ext uri="{FF2B5EF4-FFF2-40B4-BE49-F238E27FC236}">
                    <a16:creationId xmlns:a16="http://schemas.microsoft.com/office/drawing/2014/main" id="{D76CA794-1A75-2F66-0D34-EDFF13D309AA}"/>
                  </a:ext>
                </a:extLst>
              </p:cNvPr>
              <p:cNvSpPr>
                <a:spLocks/>
              </p:cNvSpPr>
              <p:nvPr/>
            </p:nvSpPr>
            <p:spPr bwMode="auto">
              <a:xfrm>
                <a:off x="1854734" y="5696945"/>
                <a:ext cx="36139" cy="21874"/>
              </a:xfrm>
              <a:custGeom>
                <a:avLst/>
                <a:gdLst>
                  <a:gd name="T0" fmla="*/ 121 w 150"/>
                  <a:gd name="T1" fmla="*/ 93 h 93"/>
                  <a:gd name="T2" fmla="*/ 111 w 150"/>
                  <a:gd name="T3" fmla="*/ 91 h 93"/>
                  <a:gd name="T4" fmla="*/ 19 w 150"/>
                  <a:gd name="T5" fmla="*/ 53 h 93"/>
                  <a:gd name="T6" fmla="*/ 6 w 150"/>
                  <a:gd name="T7" fmla="*/ 19 h 93"/>
                  <a:gd name="T8" fmla="*/ 39 w 150"/>
                  <a:gd name="T9" fmla="*/ 5 h 93"/>
                  <a:gd name="T10" fmla="*/ 131 w 150"/>
                  <a:gd name="T11" fmla="*/ 44 h 93"/>
                  <a:gd name="T12" fmla="*/ 145 w 150"/>
                  <a:gd name="T13" fmla="*/ 78 h 93"/>
                  <a:gd name="T14" fmla="*/ 121 w 150"/>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93">
                    <a:moveTo>
                      <a:pt x="121" y="93"/>
                    </a:moveTo>
                    <a:cubicBezTo>
                      <a:pt x="118" y="93"/>
                      <a:pt x="114" y="93"/>
                      <a:pt x="111" y="91"/>
                    </a:cubicBezTo>
                    <a:cubicBezTo>
                      <a:pt x="19" y="53"/>
                      <a:pt x="19" y="53"/>
                      <a:pt x="19" y="53"/>
                    </a:cubicBezTo>
                    <a:cubicBezTo>
                      <a:pt x="6" y="47"/>
                      <a:pt x="0" y="32"/>
                      <a:pt x="6" y="19"/>
                    </a:cubicBezTo>
                    <a:cubicBezTo>
                      <a:pt x="11" y="6"/>
                      <a:pt x="26" y="0"/>
                      <a:pt x="39" y="5"/>
                    </a:cubicBezTo>
                    <a:cubicBezTo>
                      <a:pt x="131" y="44"/>
                      <a:pt x="131" y="44"/>
                      <a:pt x="131" y="44"/>
                    </a:cubicBezTo>
                    <a:cubicBezTo>
                      <a:pt x="144" y="49"/>
                      <a:pt x="150" y="64"/>
                      <a:pt x="145" y="78"/>
                    </a:cubicBezTo>
                    <a:cubicBezTo>
                      <a:pt x="141" y="87"/>
                      <a:pt x="131" y="93"/>
                      <a:pt x="12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6" name="Freeform 784">
                <a:extLst>
                  <a:ext uri="{FF2B5EF4-FFF2-40B4-BE49-F238E27FC236}">
                    <a16:creationId xmlns:a16="http://schemas.microsoft.com/office/drawing/2014/main" id="{4D884A62-763C-EE45-64DA-CF8D6DC449D2}"/>
                  </a:ext>
                </a:extLst>
              </p:cNvPr>
              <p:cNvSpPr>
                <a:spLocks/>
              </p:cNvSpPr>
              <p:nvPr/>
            </p:nvSpPr>
            <p:spPr bwMode="auto">
              <a:xfrm>
                <a:off x="1782457" y="5722623"/>
                <a:ext cx="39943" cy="38992"/>
              </a:xfrm>
              <a:custGeom>
                <a:avLst/>
                <a:gdLst>
                  <a:gd name="T0" fmla="*/ 139 w 168"/>
                  <a:gd name="T1" fmla="*/ 164 h 164"/>
                  <a:gd name="T2" fmla="*/ 127 w 168"/>
                  <a:gd name="T3" fmla="*/ 161 h 164"/>
                  <a:gd name="T4" fmla="*/ 14 w 168"/>
                  <a:gd name="T5" fmla="*/ 103 h 164"/>
                  <a:gd name="T6" fmla="*/ 0 w 168"/>
                  <a:gd name="T7" fmla="*/ 80 h 164"/>
                  <a:gd name="T8" fmla="*/ 14 w 168"/>
                  <a:gd name="T9" fmla="*/ 57 h 164"/>
                  <a:gd name="T10" fmla="*/ 113 w 168"/>
                  <a:gd name="T11" fmla="*/ 6 h 164"/>
                  <a:gd name="T12" fmla="*/ 148 w 168"/>
                  <a:gd name="T13" fmla="*/ 18 h 164"/>
                  <a:gd name="T14" fmla="*/ 137 w 168"/>
                  <a:gd name="T15" fmla="*/ 53 h 164"/>
                  <a:gd name="T16" fmla="*/ 82 w 168"/>
                  <a:gd name="T17" fmla="*/ 80 h 164"/>
                  <a:gd name="T18" fmla="*/ 150 w 168"/>
                  <a:gd name="T19" fmla="*/ 115 h 164"/>
                  <a:gd name="T20" fmla="*/ 162 w 168"/>
                  <a:gd name="T21" fmla="*/ 150 h 164"/>
                  <a:gd name="T22" fmla="*/ 139 w 168"/>
                  <a:gd name="T2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64">
                    <a:moveTo>
                      <a:pt x="139" y="164"/>
                    </a:moveTo>
                    <a:cubicBezTo>
                      <a:pt x="135" y="164"/>
                      <a:pt x="131" y="163"/>
                      <a:pt x="127" y="161"/>
                    </a:cubicBezTo>
                    <a:cubicBezTo>
                      <a:pt x="14" y="103"/>
                      <a:pt x="14" y="103"/>
                      <a:pt x="14" y="103"/>
                    </a:cubicBezTo>
                    <a:cubicBezTo>
                      <a:pt x="5" y="99"/>
                      <a:pt x="0" y="90"/>
                      <a:pt x="0" y="80"/>
                    </a:cubicBezTo>
                    <a:cubicBezTo>
                      <a:pt x="0" y="70"/>
                      <a:pt x="5" y="62"/>
                      <a:pt x="14" y="57"/>
                    </a:cubicBezTo>
                    <a:cubicBezTo>
                      <a:pt x="113" y="6"/>
                      <a:pt x="113" y="6"/>
                      <a:pt x="113" y="6"/>
                    </a:cubicBezTo>
                    <a:cubicBezTo>
                      <a:pt x="126" y="0"/>
                      <a:pt x="141" y="5"/>
                      <a:pt x="148" y="18"/>
                    </a:cubicBezTo>
                    <a:cubicBezTo>
                      <a:pt x="154" y="31"/>
                      <a:pt x="149" y="46"/>
                      <a:pt x="137" y="53"/>
                    </a:cubicBezTo>
                    <a:cubicBezTo>
                      <a:pt x="82" y="80"/>
                      <a:pt x="82" y="80"/>
                      <a:pt x="82" y="80"/>
                    </a:cubicBezTo>
                    <a:cubicBezTo>
                      <a:pt x="150" y="115"/>
                      <a:pt x="150" y="115"/>
                      <a:pt x="150" y="115"/>
                    </a:cubicBezTo>
                    <a:cubicBezTo>
                      <a:pt x="163" y="121"/>
                      <a:pt x="168" y="137"/>
                      <a:pt x="162" y="150"/>
                    </a:cubicBezTo>
                    <a:cubicBezTo>
                      <a:pt x="157" y="159"/>
                      <a:pt x="148" y="164"/>
                      <a:pt x="13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7" name="Freeform 785">
                <a:extLst>
                  <a:ext uri="{FF2B5EF4-FFF2-40B4-BE49-F238E27FC236}">
                    <a16:creationId xmlns:a16="http://schemas.microsoft.com/office/drawing/2014/main" id="{6F36682E-4AB7-D740-0764-72E7282C00A6}"/>
                  </a:ext>
                </a:extLst>
              </p:cNvPr>
              <p:cNvSpPr>
                <a:spLocks/>
              </p:cNvSpPr>
              <p:nvPr/>
            </p:nvSpPr>
            <p:spPr bwMode="auto">
              <a:xfrm>
                <a:off x="1827155" y="5850059"/>
                <a:ext cx="68473" cy="29482"/>
              </a:xfrm>
              <a:custGeom>
                <a:avLst/>
                <a:gdLst>
                  <a:gd name="T0" fmla="*/ 132 w 285"/>
                  <a:gd name="T1" fmla="*/ 123 h 123"/>
                  <a:gd name="T2" fmla="*/ 119 w 285"/>
                  <a:gd name="T3" fmla="*/ 119 h 123"/>
                  <a:gd name="T4" fmla="*/ 16 w 285"/>
                  <a:gd name="T5" fmla="*/ 59 h 123"/>
                  <a:gd name="T6" fmla="*/ 7 w 285"/>
                  <a:gd name="T7" fmla="*/ 23 h 123"/>
                  <a:gd name="T8" fmla="*/ 42 w 285"/>
                  <a:gd name="T9" fmla="*/ 14 h 123"/>
                  <a:gd name="T10" fmla="*/ 133 w 285"/>
                  <a:gd name="T11" fmla="*/ 67 h 123"/>
                  <a:gd name="T12" fmla="*/ 243 w 285"/>
                  <a:gd name="T13" fmla="*/ 7 h 123"/>
                  <a:gd name="T14" fmla="*/ 278 w 285"/>
                  <a:gd name="T15" fmla="*/ 17 h 123"/>
                  <a:gd name="T16" fmla="*/ 268 w 285"/>
                  <a:gd name="T17" fmla="*/ 52 h 123"/>
                  <a:gd name="T18" fmla="*/ 144 w 285"/>
                  <a:gd name="T19" fmla="*/ 120 h 123"/>
                  <a:gd name="T20" fmla="*/ 132 w 285"/>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123">
                    <a:moveTo>
                      <a:pt x="132" y="123"/>
                    </a:moveTo>
                    <a:cubicBezTo>
                      <a:pt x="127" y="123"/>
                      <a:pt x="123" y="122"/>
                      <a:pt x="119" y="119"/>
                    </a:cubicBezTo>
                    <a:cubicBezTo>
                      <a:pt x="16" y="59"/>
                      <a:pt x="16" y="59"/>
                      <a:pt x="16" y="59"/>
                    </a:cubicBezTo>
                    <a:cubicBezTo>
                      <a:pt x="4" y="51"/>
                      <a:pt x="0" y="35"/>
                      <a:pt x="7" y="23"/>
                    </a:cubicBezTo>
                    <a:cubicBezTo>
                      <a:pt x="14" y="11"/>
                      <a:pt x="30" y="7"/>
                      <a:pt x="42" y="14"/>
                    </a:cubicBezTo>
                    <a:cubicBezTo>
                      <a:pt x="133" y="67"/>
                      <a:pt x="133" y="67"/>
                      <a:pt x="133" y="67"/>
                    </a:cubicBezTo>
                    <a:cubicBezTo>
                      <a:pt x="243" y="7"/>
                      <a:pt x="243" y="7"/>
                      <a:pt x="243" y="7"/>
                    </a:cubicBezTo>
                    <a:cubicBezTo>
                      <a:pt x="255" y="0"/>
                      <a:pt x="271" y="5"/>
                      <a:pt x="278" y="17"/>
                    </a:cubicBezTo>
                    <a:cubicBezTo>
                      <a:pt x="285" y="30"/>
                      <a:pt x="280" y="46"/>
                      <a:pt x="268" y="52"/>
                    </a:cubicBezTo>
                    <a:cubicBezTo>
                      <a:pt x="144" y="120"/>
                      <a:pt x="144" y="120"/>
                      <a:pt x="144" y="120"/>
                    </a:cubicBezTo>
                    <a:cubicBezTo>
                      <a:pt x="141" y="122"/>
                      <a:pt x="136" y="123"/>
                      <a:pt x="13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8" name="Freeform 786">
                <a:extLst>
                  <a:ext uri="{FF2B5EF4-FFF2-40B4-BE49-F238E27FC236}">
                    <a16:creationId xmlns:a16="http://schemas.microsoft.com/office/drawing/2014/main" id="{CA159C39-06BC-F346-091B-A0DE7E516518}"/>
                  </a:ext>
                </a:extLst>
              </p:cNvPr>
              <p:cNvSpPr>
                <a:spLocks/>
              </p:cNvSpPr>
              <p:nvPr/>
            </p:nvSpPr>
            <p:spPr bwMode="auto">
              <a:xfrm>
                <a:off x="1781506" y="5792047"/>
                <a:ext cx="32335" cy="55159"/>
              </a:xfrm>
              <a:custGeom>
                <a:avLst/>
                <a:gdLst>
                  <a:gd name="T0" fmla="*/ 109 w 138"/>
                  <a:gd name="T1" fmla="*/ 231 h 231"/>
                  <a:gd name="T2" fmla="*/ 94 w 138"/>
                  <a:gd name="T3" fmla="*/ 227 h 231"/>
                  <a:gd name="T4" fmla="*/ 11 w 138"/>
                  <a:gd name="T5" fmla="*/ 170 h 231"/>
                  <a:gd name="T6" fmla="*/ 0 w 138"/>
                  <a:gd name="T7" fmla="*/ 148 h 231"/>
                  <a:gd name="T8" fmla="*/ 0 w 138"/>
                  <a:gd name="T9" fmla="*/ 26 h 231"/>
                  <a:gd name="T10" fmla="*/ 26 w 138"/>
                  <a:gd name="T11" fmla="*/ 0 h 231"/>
                  <a:gd name="T12" fmla="*/ 26 w 138"/>
                  <a:gd name="T13" fmla="*/ 0 h 231"/>
                  <a:gd name="T14" fmla="*/ 52 w 138"/>
                  <a:gd name="T15" fmla="*/ 26 h 231"/>
                  <a:gd name="T16" fmla="*/ 52 w 138"/>
                  <a:gd name="T17" fmla="*/ 135 h 231"/>
                  <a:gd name="T18" fmla="*/ 124 w 138"/>
                  <a:gd name="T19" fmla="*/ 184 h 231"/>
                  <a:gd name="T20" fmla="*/ 130 w 138"/>
                  <a:gd name="T21" fmla="*/ 220 h 231"/>
                  <a:gd name="T22" fmla="*/ 109 w 138"/>
                  <a:gd name="T2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231">
                    <a:moveTo>
                      <a:pt x="109" y="231"/>
                    </a:moveTo>
                    <a:cubicBezTo>
                      <a:pt x="104" y="231"/>
                      <a:pt x="99" y="230"/>
                      <a:pt x="94" y="227"/>
                    </a:cubicBezTo>
                    <a:cubicBezTo>
                      <a:pt x="11" y="170"/>
                      <a:pt x="11" y="170"/>
                      <a:pt x="11" y="170"/>
                    </a:cubicBezTo>
                    <a:cubicBezTo>
                      <a:pt x="4" y="165"/>
                      <a:pt x="0" y="157"/>
                      <a:pt x="0" y="148"/>
                    </a:cubicBezTo>
                    <a:cubicBezTo>
                      <a:pt x="0" y="26"/>
                      <a:pt x="0" y="26"/>
                      <a:pt x="0" y="26"/>
                    </a:cubicBezTo>
                    <a:cubicBezTo>
                      <a:pt x="0" y="12"/>
                      <a:pt x="11" y="0"/>
                      <a:pt x="26" y="0"/>
                    </a:cubicBezTo>
                    <a:cubicBezTo>
                      <a:pt x="26" y="0"/>
                      <a:pt x="26" y="0"/>
                      <a:pt x="26" y="0"/>
                    </a:cubicBezTo>
                    <a:cubicBezTo>
                      <a:pt x="40" y="0"/>
                      <a:pt x="51" y="12"/>
                      <a:pt x="52" y="26"/>
                    </a:cubicBezTo>
                    <a:cubicBezTo>
                      <a:pt x="52" y="135"/>
                      <a:pt x="52" y="135"/>
                      <a:pt x="52" y="135"/>
                    </a:cubicBezTo>
                    <a:cubicBezTo>
                      <a:pt x="124" y="184"/>
                      <a:pt x="124" y="184"/>
                      <a:pt x="124" y="184"/>
                    </a:cubicBezTo>
                    <a:cubicBezTo>
                      <a:pt x="135" y="192"/>
                      <a:pt x="138" y="208"/>
                      <a:pt x="130" y="220"/>
                    </a:cubicBezTo>
                    <a:cubicBezTo>
                      <a:pt x="125" y="227"/>
                      <a:pt x="117" y="231"/>
                      <a:pt x="10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89" name="Freeform 787">
                <a:extLst>
                  <a:ext uri="{FF2B5EF4-FFF2-40B4-BE49-F238E27FC236}">
                    <a16:creationId xmlns:a16="http://schemas.microsoft.com/office/drawing/2014/main" id="{2B7EB23E-4B0E-B329-CADD-C03ED4467692}"/>
                  </a:ext>
                </a:extLst>
              </p:cNvPr>
              <p:cNvSpPr>
                <a:spLocks/>
              </p:cNvSpPr>
              <p:nvPr/>
            </p:nvSpPr>
            <p:spPr bwMode="auto">
              <a:xfrm>
                <a:off x="1829057" y="5757810"/>
                <a:ext cx="60865" cy="25678"/>
              </a:xfrm>
              <a:custGeom>
                <a:avLst/>
                <a:gdLst>
                  <a:gd name="T0" fmla="*/ 123 w 256"/>
                  <a:gd name="T1" fmla="*/ 111 h 111"/>
                  <a:gd name="T2" fmla="*/ 112 w 256"/>
                  <a:gd name="T3" fmla="*/ 108 h 111"/>
                  <a:gd name="T4" fmla="*/ 17 w 256"/>
                  <a:gd name="T5" fmla="*/ 60 h 111"/>
                  <a:gd name="T6" fmla="*/ 6 w 256"/>
                  <a:gd name="T7" fmla="*/ 25 h 111"/>
                  <a:gd name="T8" fmla="*/ 41 w 256"/>
                  <a:gd name="T9" fmla="*/ 14 h 111"/>
                  <a:gd name="T10" fmla="*/ 123 w 256"/>
                  <a:gd name="T11" fmla="*/ 56 h 111"/>
                  <a:gd name="T12" fmla="*/ 215 w 256"/>
                  <a:gd name="T13" fmla="*/ 7 h 111"/>
                  <a:gd name="T14" fmla="*/ 250 w 256"/>
                  <a:gd name="T15" fmla="*/ 17 h 111"/>
                  <a:gd name="T16" fmla="*/ 239 w 256"/>
                  <a:gd name="T17" fmla="*/ 52 h 111"/>
                  <a:gd name="T18" fmla="*/ 136 w 256"/>
                  <a:gd name="T19" fmla="*/ 108 h 111"/>
                  <a:gd name="T20" fmla="*/ 123 w 256"/>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111">
                    <a:moveTo>
                      <a:pt x="123" y="111"/>
                    </a:moveTo>
                    <a:cubicBezTo>
                      <a:pt x="119" y="111"/>
                      <a:pt x="115" y="110"/>
                      <a:pt x="112" y="108"/>
                    </a:cubicBezTo>
                    <a:cubicBezTo>
                      <a:pt x="17" y="60"/>
                      <a:pt x="17" y="60"/>
                      <a:pt x="17" y="60"/>
                    </a:cubicBezTo>
                    <a:cubicBezTo>
                      <a:pt x="5" y="53"/>
                      <a:pt x="0" y="38"/>
                      <a:pt x="6" y="25"/>
                    </a:cubicBezTo>
                    <a:cubicBezTo>
                      <a:pt x="13" y="12"/>
                      <a:pt x="28" y="7"/>
                      <a:pt x="41" y="14"/>
                    </a:cubicBezTo>
                    <a:cubicBezTo>
                      <a:pt x="123" y="56"/>
                      <a:pt x="123" y="56"/>
                      <a:pt x="123" y="56"/>
                    </a:cubicBezTo>
                    <a:cubicBezTo>
                      <a:pt x="215" y="7"/>
                      <a:pt x="215" y="7"/>
                      <a:pt x="215" y="7"/>
                    </a:cubicBezTo>
                    <a:cubicBezTo>
                      <a:pt x="227" y="0"/>
                      <a:pt x="243" y="5"/>
                      <a:pt x="250" y="17"/>
                    </a:cubicBezTo>
                    <a:cubicBezTo>
                      <a:pt x="256" y="30"/>
                      <a:pt x="252" y="46"/>
                      <a:pt x="239" y="52"/>
                    </a:cubicBezTo>
                    <a:cubicBezTo>
                      <a:pt x="136" y="108"/>
                      <a:pt x="136" y="108"/>
                      <a:pt x="136" y="108"/>
                    </a:cubicBezTo>
                    <a:cubicBezTo>
                      <a:pt x="132" y="110"/>
                      <a:pt x="128" y="111"/>
                      <a:pt x="123"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90" name="Freeform 789">
                <a:extLst>
                  <a:ext uri="{FF2B5EF4-FFF2-40B4-BE49-F238E27FC236}">
                    <a16:creationId xmlns:a16="http://schemas.microsoft.com/office/drawing/2014/main" id="{696872AE-F704-F9D2-C982-56139D13AFE8}"/>
                  </a:ext>
                </a:extLst>
              </p:cNvPr>
              <p:cNvSpPr>
                <a:spLocks/>
              </p:cNvSpPr>
              <p:nvPr/>
            </p:nvSpPr>
            <p:spPr bwMode="auto">
              <a:xfrm>
                <a:off x="1852832" y="5836745"/>
                <a:ext cx="12364" cy="39943"/>
              </a:xfrm>
              <a:custGeom>
                <a:avLst/>
                <a:gdLst>
                  <a:gd name="T0" fmla="*/ 26 w 52"/>
                  <a:gd name="T1" fmla="*/ 166 h 166"/>
                  <a:gd name="T2" fmla="*/ 0 w 52"/>
                  <a:gd name="T3" fmla="*/ 140 h 166"/>
                  <a:gd name="T4" fmla="*/ 0 w 52"/>
                  <a:gd name="T5" fmla="*/ 25 h 166"/>
                  <a:gd name="T6" fmla="*/ 26 w 52"/>
                  <a:gd name="T7" fmla="*/ 0 h 166"/>
                  <a:gd name="T8" fmla="*/ 52 w 52"/>
                  <a:gd name="T9" fmla="*/ 25 h 166"/>
                  <a:gd name="T10" fmla="*/ 52 w 52"/>
                  <a:gd name="T11" fmla="*/ 140 h 166"/>
                  <a:gd name="T12" fmla="*/ 26 w 52"/>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52" h="166">
                    <a:moveTo>
                      <a:pt x="26" y="166"/>
                    </a:moveTo>
                    <a:cubicBezTo>
                      <a:pt x="12" y="166"/>
                      <a:pt x="0" y="154"/>
                      <a:pt x="0" y="140"/>
                    </a:cubicBezTo>
                    <a:cubicBezTo>
                      <a:pt x="0" y="25"/>
                      <a:pt x="0" y="25"/>
                      <a:pt x="0" y="25"/>
                    </a:cubicBezTo>
                    <a:cubicBezTo>
                      <a:pt x="0" y="11"/>
                      <a:pt x="12" y="0"/>
                      <a:pt x="26" y="0"/>
                    </a:cubicBezTo>
                    <a:cubicBezTo>
                      <a:pt x="40" y="0"/>
                      <a:pt x="52" y="11"/>
                      <a:pt x="52" y="25"/>
                    </a:cubicBezTo>
                    <a:cubicBezTo>
                      <a:pt x="52" y="140"/>
                      <a:pt x="52" y="140"/>
                      <a:pt x="52" y="140"/>
                    </a:cubicBezTo>
                    <a:cubicBezTo>
                      <a:pt x="52" y="154"/>
                      <a:pt x="40" y="166"/>
                      <a:pt x="26"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grpSp>
      </p:grpSp>
      <p:grpSp>
        <p:nvGrpSpPr>
          <p:cNvPr id="106" name="Group 105">
            <a:extLst>
              <a:ext uri="{FF2B5EF4-FFF2-40B4-BE49-F238E27FC236}">
                <a16:creationId xmlns:a16="http://schemas.microsoft.com/office/drawing/2014/main" id="{C30100C8-7954-2B98-DC4E-387BFAAEC08E}"/>
              </a:ext>
            </a:extLst>
          </p:cNvPr>
          <p:cNvGrpSpPr>
            <a:grpSpLocks noChangeAspect="1"/>
          </p:cNvGrpSpPr>
          <p:nvPr/>
        </p:nvGrpSpPr>
        <p:grpSpPr>
          <a:xfrm>
            <a:off x="8433580" y="3540937"/>
            <a:ext cx="365095" cy="364223"/>
            <a:chOff x="8427983" y="3189038"/>
            <a:chExt cx="365095" cy="364223"/>
          </a:xfrm>
          <a:solidFill>
            <a:schemeClr val="accent1"/>
          </a:solidFill>
        </p:grpSpPr>
        <p:sp>
          <p:nvSpPr>
            <p:cNvPr id="107" name="Freeform 276">
              <a:extLst>
                <a:ext uri="{FF2B5EF4-FFF2-40B4-BE49-F238E27FC236}">
                  <a16:creationId xmlns:a16="http://schemas.microsoft.com/office/drawing/2014/main" id="{E6BF93B0-FC9F-8EA3-DFA1-3C79A7ADB4A6}"/>
                </a:ext>
              </a:extLst>
            </p:cNvPr>
            <p:cNvSpPr>
              <a:spLocks/>
            </p:cNvSpPr>
            <p:nvPr/>
          </p:nvSpPr>
          <p:spPr bwMode="auto">
            <a:xfrm>
              <a:off x="8666732" y="3189038"/>
              <a:ext cx="126346" cy="126346"/>
            </a:xfrm>
            <a:custGeom>
              <a:avLst/>
              <a:gdLst>
                <a:gd name="T0" fmla="*/ 371 w 548"/>
                <a:gd name="T1" fmla="*/ 549 h 549"/>
                <a:gd name="T2" fmla="*/ 371 w 548"/>
                <a:gd name="T3" fmla="*/ 549 h 549"/>
                <a:gd name="T4" fmla="*/ 353 w 548"/>
                <a:gd name="T5" fmla="*/ 541 h 549"/>
                <a:gd name="T6" fmla="*/ 307 w 548"/>
                <a:gd name="T7" fmla="*/ 496 h 549"/>
                <a:gd name="T8" fmla="*/ 307 w 548"/>
                <a:gd name="T9" fmla="*/ 460 h 549"/>
                <a:gd name="T10" fmla="*/ 343 w 548"/>
                <a:gd name="T11" fmla="*/ 460 h 549"/>
                <a:gd name="T12" fmla="*/ 371 w 548"/>
                <a:gd name="T13" fmla="*/ 488 h 549"/>
                <a:gd name="T14" fmla="*/ 463 w 548"/>
                <a:gd name="T15" fmla="*/ 395 h 549"/>
                <a:gd name="T16" fmla="*/ 498 w 548"/>
                <a:gd name="T17" fmla="*/ 311 h 549"/>
                <a:gd name="T18" fmla="*/ 463 w 548"/>
                <a:gd name="T19" fmla="*/ 228 h 549"/>
                <a:gd name="T20" fmla="*/ 321 w 548"/>
                <a:gd name="T21" fmla="*/ 85 h 549"/>
                <a:gd name="T22" fmla="*/ 153 w 548"/>
                <a:gd name="T23" fmla="*/ 85 h 549"/>
                <a:gd name="T24" fmla="*/ 61 w 548"/>
                <a:gd name="T25" fmla="*/ 178 h 549"/>
                <a:gd name="T26" fmla="*/ 268 w 548"/>
                <a:gd name="T27" fmla="*/ 385 h 549"/>
                <a:gd name="T28" fmla="*/ 268 w 548"/>
                <a:gd name="T29" fmla="*/ 420 h 549"/>
                <a:gd name="T30" fmla="*/ 232 w 548"/>
                <a:gd name="T31" fmla="*/ 420 h 549"/>
                <a:gd name="T32" fmla="*/ 7 w 548"/>
                <a:gd name="T33" fmla="*/ 196 h 549"/>
                <a:gd name="T34" fmla="*/ 0 w 548"/>
                <a:gd name="T35" fmla="*/ 178 h 549"/>
                <a:gd name="T36" fmla="*/ 7 w 548"/>
                <a:gd name="T37" fmla="*/ 160 h 549"/>
                <a:gd name="T38" fmla="*/ 118 w 548"/>
                <a:gd name="T39" fmla="*/ 50 h 549"/>
                <a:gd name="T40" fmla="*/ 237 w 548"/>
                <a:gd name="T41" fmla="*/ 0 h 549"/>
                <a:gd name="T42" fmla="*/ 357 w 548"/>
                <a:gd name="T43" fmla="*/ 50 h 549"/>
                <a:gd name="T44" fmla="*/ 499 w 548"/>
                <a:gd name="T45" fmla="*/ 192 h 549"/>
                <a:gd name="T46" fmla="*/ 548 w 548"/>
                <a:gd name="T47" fmla="*/ 311 h 549"/>
                <a:gd name="T48" fmla="*/ 499 w 548"/>
                <a:gd name="T49" fmla="*/ 431 h 549"/>
                <a:gd name="T50" fmla="*/ 388 w 548"/>
                <a:gd name="T51" fmla="*/ 541 h 549"/>
                <a:gd name="T52" fmla="*/ 371 w 548"/>
                <a:gd name="T53"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8" h="549">
                  <a:moveTo>
                    <a:pt x="371" y="549"/>
                  </a:moveTo>
                  <a:cubicBezTo>
                    <a:pt x="371" y="549"/>
                    <a:pt x="371" y="549"/>
                    <a:pt x="371" y="549"/>
                  </a:cubicBezTo>
                  <a:cubicBezTo>
                    <a:pt x="364" y="549"/>
                    <a:pt x="357" y="546"/>
                    <a:pt x="353" y="541"/>
                  </a:cubicBezTo>
                  <a:cubicBezTo>
                    <a:pt x="307" y="496"/>
                    <a:pt x="307" y="496"/>
                    <a:pt x="307" y="496"/>
                  </a:cubicBezTo>
                  <a:cubicBezTo>
                    <a:pt x="297" y="486"/>
                    <a:pt x="297" y="470"/>
                    <a:pt x="307" y="460"/>
                  </a:cubicBezTo>
                  <a:cubicBezTo>
                    <a:pt x="317" y="450"/>
                    <a:pt x="333" y="450"/>
                    <a:pt x="343" y="460"/>
                  </a:cubicBezTo>
                  <a:cubicBezTo>
                    <a:pt x="371" y="488"/>
                    <a:pt x="371" y="488"/>
                    <a:pt x="371" y="488"/>
                  </a:cubicBezTo>
                  <a:cubicBezTo>
                    <a:pt x="463" y="395"/>
                    <a:pt x="463" y="395"/>
                    <a:pt x="463" y="395"/>
                  </a:cubicBezTo>
                  <a:cubicBezTo>
                    <a:pt x="485" y="373"/>
                    <a:pt x="498" y="343"/>
                    <a:pt x="498" y="311"/>
                  </a:cubicBezTo>
                  <a:cubicBezTo>
                    <a:pt x="498" y="280"/>
                    <a:pt x="485" y="250"/>
                    <a:pt x="463" y="228"/>
                  </a:cubicBezTo>
                  <a:cubicBezTo>
                    <a:pt x="321" y="85"/>
                    <a:pt x="321" y="85"/>
                    <a:pt x="321" y="85"/>
                  </a:cubicBezTo>
                  <a:cubicBezTo>
                    <a:pt x="276" y="41"/>
                    <a:pt x="198" y="41"/>
                    <a:pt x="153" y="85"/>
                  </a:cubicBezTo>
                  <a:cubicBezTo>
                    <a:pt x="61" y="178"/>
                    <a:pt x="61" y="178"/>
                    <a:pt x="61" y="178"/>
                  </a:cubicBezTo>
                  <a:cubicBezTo>
                    <a:pt x="268" y="385"/>
                    <a:pt x="268" y="385"/>
                    <a:pt x="268" y="385"/>
                  </a:cubicBezTo>
                  <a:cubicBezTo>
                    <a:pt x="278" y="394"/>
                    <a:pt x="278" y="411"/>
                    <a:pt x="268" y="420"/>
                  </a:cubicBezTo>
                  <a:cubicBezTo>
                    <a:pt x="258" y="430"/>
                    <a:pt x="242" y="430"/>
                    <a:pt x="232" y="420"/>
                  </a:cubicBezTo>
                  <a:cubicBezTo>
                    <a:pt x="7" y="196"/>
                    <a:pt x="7" y="196"/>
                    <a:pt x="7" y="196"/>
                  </a:cubicBezTo>
                  <a:cubicBezTo>
                    <a:pt x="2" y="191"/>
                    <a:pt x="0" y="185"/>
                    <a:pt x="0" y="178"/>
                  </a:cubicBezTo>
                  <a:cubicBezTo>
                    <a:pt x="0" y="171"/>
                    <a:pt x="2" y="165"/>
                    <a:pt x="7" y="160"/>
                  </a:cubicBezTo>
                  <a:cubicBezTo>
                    <a:pt x="118" y="50"/>
                    <a:pt x="118" y="50"/>
                    <a:pt x="118" y="50"/>
                  </a:cubicBezTo>
                  <a:cubicBezTo>
                    <a:pt x="149" y="18"/>
                    <a:pt x="192" y="0"/>
                    <a:pt x="237" y="0"/>
                  </a:cubicBezTo>
                  <a:cubicBezTo>
                    <a:pt x="282" y="0"/>
                    <a:pt x="325" y="18"/>
                    <a:pt x="357" y="50"/>
                  </a:cubicBezTo>
                  <a:cubicBezTo>
                    <a:pt x="499" y="192"/>
                    <a:pt x="499" y="192"/>
                    <a:pt x="499" y="192"/>
                  </a:cubicBezTo>
                  <a:cubicBezTo>
                    <a:pt x="531" y="224"/>
                    <a:pt x="548" y="266"/>
                    <a:pt x="548" y="311"/>
                  </a:cubicBezTo>
                  <a:cubicBezTo>
                    <a:pt x="548" y="357"/>
                    <a:pt x="531" y="399"/>
                    <a:pt x="499" y="431"/>
                  </a:cubicBezTo>
                  <a:cubicBezTo>
                    <a:pt x="388" y="541"/>
                    <a:pt x="388" y="541"/>
                    <a:pt x="388" y="541"/>
                  </a:cubicBezTo>
                  <a:cubicBezTo>
                    <a:pt x="384" y="546"/>
                    <a:pt x="377" y="549"/>
                    <a:pt x="371" y="5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08" name="Line 277">
              <a:extLst>
                <a:ext uri="{FF2B5EF4-FFF2-40B4-BE49-F238E27FC236}">
                  <a16:creationId xmlns:a16="http://schemas.microsoft.com/office/drawing/2014/main" id="{6F4D2CC5-1BC3-8749-C63E-AF384099B353}"/>
                </a:ext>
              </a:extLst>
            </p:cNvPr>
            <p:cNvSpPr>
              <a:spLocks noChangeShapeType="1"/>
            </p:cNvSpPr>
            <p:nvPr/>
          </p:nvSpPr>
          <p:spPr bwMode="auto">
            <a:xfrm>
              <a:off x="8515118" y="3435629"/>
              <a:ext cx="0" cy="0"/>
            </a:xfrm>
            <a:prstGeom prst="line">
              <a:avLst/>
            </a:prstGeom>
            <a:grpFill/>
            <a:ln w="22225" cap="rnd">
              <a:solidFill>
                <a:srgbClr val="555557"/>
              </a:solidFill>
              <a:prstDash val="solid"/>
              <a:round/>
              <a:headEnd/>
              <a:tailEnd/>
            </a:ln>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09" name="Freeform 278">
              <a:extLst>
                <a:ext uri="{FF2B5EF4-FFF2-40B4-BE49-F238E27FC236}">
                  <a16:creationId xmlns:a16="http://schemas.microsoft.com/office/drawing/2014/main" id="{FC7723B2-C116-B1F1-A00F-99E820FBBC2E}"/>
                </a:ext>
              </a:extLst>
            </p:cNvPr>
            <p:cNvSpPr>
              <a:spLocks/>
            </p:cNvSpPr>
            <p:nvPr/>
          </p:nvSpPr>
          <p:spPr bwMode="auto">
            <a:xfrm>
              <a:off x="8483749" y="3236091"/>
              <a:ext cx="261404" cy="207381"/>
            </a:xfrm>
            <a:custGeom>
              <a:avLst/>
              <a:gdLst>
                <a:gd name="T0" fmla="*/ 607 w 1134"/>
                <a:gd name="T1" fmla="*/ 898 h 898"/>
                <a:gd name="T2" fmla="*/ 589 w 1134"/>
                <a:gd name="T3" fmla="*/ 891 h 898"/>
                <a:gd name="T4" fmla="*/ 589 w 1134"/>
                <a:gd name="T5" fmla="*/ 855 h 898"/>
                <a:gd name="T6" fmla="*/ 1071 w 1134"/>
                <a:gd name="T7" fmla="*/ 373 h 898"/>
                <a:gd name="T8" fmla="*/ 761 w 1134"/>
                <a:gd name="T9" fmla="*/ 64 h 898"/>
                <a:gd name="T10" fmla="*/ 45 w 1134"/>
                <a:gd name="T11" fmla="*/ 779 h 898"/>
                <a:gd name="T12" fmla="*/ 9 w 1134"/>
                <a:gd name="T13" fmla="*/ 779 h 898"/>
                <a:gd name="T14" fmla="*/ 9 w 1134"/>
                <a:gd name="T15" fmla="*/ 744 h 898"/>
                <a:gd name="T16" fmla="*/ 743 w 1134"/>
                <a:gd name="T17" fmla="*/ 10 h 898"/>
                <a:gd name="T18" fmla="*/ 779 w 1134"/>
                <a:gd name="T19" fmla="*/ 10 h 898"/>
                <a:gd name="T20" fmla="*/ 1125 w 1134"/>
                <a:gd name="T21" fmla="*/ 356 h 898"/>
                <a:gd name="T22" fmla="*/ 1125 w 1134"/>
                <a:gd name="T23" fmla="*/ 391 h 898"/>
                <a:gd name="T24" fmla="*/ 625 w 1134"/>
                <a:gd name="T25" fmla="*/ 891 h 898"/>
                <a:gd name="T26" fmla="*/ 607 w 1134"/>
                <a:gd name="T27"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4" h="898">
                  <a:moveTo>
                    <a:pt x="607" y="898"/>
                  </a:moveTo>
                  <a:cubicBezTo>
                    <a:pt x="601" y="898"/>
                    <a:pt x="594" y="896"/>
                    <a:pt x="589" y="891"/>
                  </a:cubicBezTo>
                  <a:cubicBezTo>
                    <a:pt x="579" y="881"/>
                    <a:pt x="579" y="865"/>
                    <a:pt x="589" y="855"/>
                  </a:cubicBezTo>
                  <a:cubicBezTo>
                    <a:pt x="1071" y="373"/>
                    <a:pt x="1071" y="373"/>
                    <a:pt x="1071" y="373"/>
                  </a:cubicBezTo>
                  <a:cubicBezTo>
                    <a:pt x="761" y="64"/>
                    <a:pt x="761" y="64"/>
                    <a:pt x="761" y="64"/>
                  </a:cubicBezTo>
                  <a:cubicBezTo>
                    <a:pt x="45" y="779"/>
                    <a:pt x="45" y="779"/>
                    <a:pt x="45" y="779"/>
                  </a:cubicBezTo>
                  <a:cubicBezTo>
                    <a:pt x="35" y="789"/>
                    <a:pt x="19" y="789"/>
                    <a:pt x="9" y="779"/>
                  </a:cubicBezTo>
                  <a:cubicBezTo>
                    <a:pt x="0" y="770"/>
                    <a:pt x="0" y="754"/>
                    <a:pt x="9" y="744"/>
                  </a:cubicBezTo>
                  <a:cubicBezTo>
                    <a:pt x="743" y="10"/>
                    <a:pt x="743" y="10"/>
                    <a:pt x="743" y="10"/>
                  </a:cubicBezTo>
                  <a:cubicBezTo>
                    <a:pt x="753" y="0"/>
                    <a:pt x="769" y="0"/>
                    <a:pt x="779" y="10"/>
                  </a:cubicBezTo>
                  <a:cubicBezTo>
                    <a:pt x="1125" y="356"/>
                    <a:pt x="1125" y="356"/>
                    <a:pt x="1125" y="356"/>
                  </a:cubicBezTo>
                  <a:cubicBezTo>
                    <a:pt x="1134" y="365"/>
                    <a:pt x="1134" y="382"/>
                    <a:pt x="1125" y="391"/>
                  </a:cubicBezTo>
                  <a:cubicBezTo>
                    <a:pt x="625" y="891"/>
                    <a:pt x="625" y="891"/>
                    <a:pt x="625" y="891"/>
                  </a:cubicBezTo>
                  <a:cubicBezTo>
                    <a:pt x="620" y="896"/>
                    <a:pt x="614" y="898"/>
                    <a:pt x="607"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0" name="Line 279">
              <a:extLst>
                <a:ext uri="{FF2B5EF4-FFF2-40B4-BE49-F238E27FC236}">
                  <a16:creationId xmlns:a16="http://schemas.microsoft.com/office/drawing/2014/main" id="{4CE8CD99-6BB8-162A-256D-4D1D3549465F}"/>
                </a:ext>
              </a:extLst>
            </p:cNvPr>
            <p:cNvSpPr>
              <a:spLocks noChangeShapeType="1"/>
            </p:cNvSpPr>
            <p:nvPr/>
          </p:nvSpPr>
          <p:spPr bwMode="auto">
            <a:xfrm>
              <a:off x="8544744" y="3466126"/>
              <a:ext cx="0" cy="0"/>
            </a:xfrm>
            <a:prstGeom prst="line">
              <a:avLst/>
            </a:prstGeom>
            <a:grpFill/>
            <a:ln w="22225" cap="rnd">
              <a:solidFill>
                <a:srgbClr val="555557"/>
              </a:solidFill>
              <a:prstDash val="solid"/>
              <a:round/>
              <a:headEnd/>
              <a:tailEnd/>
            </a:ln>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1" name="Freeform 280">
              <a:extLst>
                <a:ext uri="{FF2B5EF4-FFF2-40B4-BE49-F238E27FC236}">
                  <a16:creationId xmlns:a16="http://schemas.microsoft.com/office/drawing/2014/main" id="{40A4A3F1-5354-1422-AACD-1F9598D5FFB3}"/>
                </a:ext>
              </a:extLst>
            </p:cNvPr>
            <p:cNvSpPr>
              <a:spLocks/>
            </p:cNvSpPr>
            <p:nvPr/>
          </p:nvSpPr>
          <p:spPr bwMode="auto">
            <a:xfrm>
              <a:off x="8563913" y="3447828"/>
              <a:ext cx="49667" cy="48795"/>
            </a:xfrm>
            <a:custGeom>
              <a:avLst/>
              <a:gdLst>
                <a:gd name="T0" fmla="*/ 28 w 215"/>
                <a:gd name="T1" fmla="*/ 212 h 212"/>
                <a:gd name="T2" fmla="*/ 10 w 215"/>
                <a:gd name="T3" fmla="*/ 205 h 212"/>
                <a:gd name="T4" fmla="*/ 10 w 215"/>
                <a:gd name="T5" fmla="*/ 169 h 212"/>
                <a:gd name="T6" fmla="*/ 170 w 215"/>
                <a:gd name="T7" fmla="*/ 10 h 212"/>
                <a:gd name="T8" fmla="*/ 205 w 215"/>
                <a:gd name="T9" fmla="*/ 10 h 212"/>
                <a:gd name="T10" fmla="*/ 205 w 215"/>
                <a:gd name="T11" fmla="*/ 45 h 212"/>
                <a:gd name="T12" fmla="*/ 46 w 215"/>
                <a:gd name="T13" fmla="*/ 205 h 212"/>
                <a:gd name="T14" fmla="*/ 28 w 215"/>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12">
                  <a:moveTo>
                    <a:pt x="28" y="212"/>
                  </a:moveTo>
                  <a:cubicBezTo>
                    <a:pt x="21" y="212"/>
                    <a:pt x="15" y="210"/>
                    <a:pt x="10" y="205"/>
                  </a:cubicBezTo>
                  <a:cubicBezTo>
                    <a:pt x="0" y="195"/>
                    <a:pt x="0" y="179"/>
                    <a:pt x="10" y="169"/>
                  </a:cubicBezTo>
                  <a:cubicBezTo>
                    <a:pt x="170" y="10"/>
                    <a:pt x="170" y="10"/>
                    <a:pt x="170" y="10"/>
                  </a:cubicBezTo>
                  <a:cubicBezTo>
                    <a:pt x="180" y="0"/>
                    <a:pt x="196" y="0"/>
                    <a:pt x="205" y="10"/>
                  </a:cubicBezTo>
                  <a:cubicBezTo>
                    <a:pt x="215" y="20"/>
                    <a:pt x="215" y="36"/>
                    <a:pt x="205" y="45"/>
                  </a:cubicBezTo>
                  <a:cubicBezTo>
                    <a:pt x="46" y="205"/>
                    <a:pt x="46" y="205"/>
                    <a:pt x="46" y="205"/>
                  </a:cubicBezTo>
                  <a:cubicBezTo>
                    <a:pt x="41" y="210"/>
                    <a:pt x="34" y="212"/>
                    <a:pt x="28"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2" name="Freeform 281">
              <a:extLst>
                <a:ext uri="{FF2B5EF4-FFF2-40B4-BE49-F238E27FC236}">
                  <a16:creationId xmlns:a16="http://schemas.microsoft.com/office/drawing/2014/main" id="{CF05D6A8-69F5-A135-9BE3-86B0A1B0FCC3}"/>
                </a:ext>
              </a:extLst>
            </p:cNvPr>
            <p:cNvSpPr>
              <a:spLocks/>
            </p:cNvSpPr>
            <p:nvPr/>
          </p:nvSpPr>
          <p:spPr bwMode="auto">
            <a:xfrm>
              <a:off x="8523831" y="3485296"/>
              <a:ext cx="52281" cy="28755"/>
            </a:xfrm>
            <a:custGeom>
              <a:avLst/>
              <a:gdLst>
                <a:gd name="T0" fmla="*/ 28 w 229"/>
                <a:gd name="T1" fmla="*/ 125 h 125"/>
                <a:gd name="T2" fmla="*/ 5 w 229"/>
                <a:gd name="T3" fmla="*/ 109 h 125"/>
                <a:gd name="T4" fmla="*/ 19 w 229"/>
                <a:gd name="T5" fmla="*/ 76 h 125"/>
                <a:gd name="T6" fmla="*/ 190 w 229"/>
                <a:gd name="T7" fmla="*/ 6 h 125"/>
                <a:gd name="T8" fmla="*/ 223 w 229"/>
                <a:gd name="T9" fmla="*/ 19 h 125"/>
                <a:gd name="T10" fmla="*/ 210 w 229"/>
                <a:gd name="T11" fmla="*/ 52 h 125"/>
                <a:gd name="T12" fmla="*/ 38 w 229"/>
                <a:gd name="T13" fmla="*/ 123 h 125"/>
                <a:gd name="T14" fmla="*/ 28 w 229"/>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25">
                  <a:moveTo>
                    <a:pt x="28" y="125"/>
                  </a:moveTo>
                  <a:cubicBezTo>
                    <a:pt x="18" y="125"/>
                    <a:pt x="9" y="119"/>
                    <a:pt x="5" y="109"/>
                  </a:cubicBezTo>
                  <a:cubicBezTo>
                    <a:pt x="0" y="96"/>
                    <a:pt x="6" y="82"/>
                    <a:pt x="19" y="76"/>
                  </a:cubicBezTo>
                  <a:cubicBezTo>
                    <a:pt x="190" y="6"/>
                    <a:pt x="190" y="6"/>
                    <a:pt x="190" y="6"/>
                  </a:cubicBezTo>
                  <a:cubicBezTo>
                    <a:pt x="203" y="0"/>
                    <a:pt x="218" y="6"/>
                    <a:pt x="223" y="19"/>
                  </a:cubicBezTo>
                  <a:cubicBezTo>
                    <a:pt x="229" y="32"/>
                    <a:pt x="222" y="47"/>
                    <a:pt x="210" y="52"/>
                  </a:cubicBezTo>
                  <a:cubicBezTo>
                    <a:pt x="38" y="123"/>
                    <a:pt x="38" y="123"/>
                    <a:pt x="38" y="123"/>
                  </a:cubicBezTo>
                  <a:cubicBezTo>
                    <a:pt x="35" y="124"/>
                    <a:pt x="32" y="125"/>
                    <a:pt x="28"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3" name="Freeform 282">
              <a:extLst>
                <a:ext uri="{FF2B5EF4-FFF2-40B4-BE49-F238E27FC236}">
                  <a16:creationId xmlns:a16="http://schemas.microsoft.com/office/drawing/2014/main" id="{E11D64F7-D6CF-9B4A-3D85-F3AA56A2443B}"/>
                </a:ext>
              </a:extLst>
            </p:cNvPr>
            <p:cNvSpPr>
              <a:spLocks/>
            </p:cNvSpPr>
            <p:nvPr/>
          </p:nvSpPr>
          <p:spPr bwMode="auto">
            <a:xfrm>
              <a:off x="8502919" y="3500980"/>
              <a:ext cx="33983" cy="20912"/>
            </a:xfrm>
            <a:custGeom>
              <a:avLst/>
              <a:gdLst>
                <a:gd name="T0" fmla="*/ 29 w 145"/>
                <a:gd name="T1" fmla="*/ 90 h 90"/>
                <a:gd name="T2" fmla="*/ 5 w 145"/>
                <a:gd name="T3" fmla="*/ 74 h 90"/>
                <a:gd name="T4" fmla="*/ 19 w 145"/>
                <a:gd name="T5" fmla="*/ 41 h 90"/>
                <a:gd name="T6" fmla="*/ 107 w 145"/>
                <a:gd name="T7" fmla="*/ 5 h 90"/>
                <a:gd name="T8" fmla="*/ 140 w 145"/>
                <a:gd name="T9" fmla="*/ 19 h 90"/>
                <a:gd name="T10" fmla="*/ 126 w 145"/>
                <a:gd name="T11" fmla="*/ 52 h 90"/>
                <a:gd name="T12" fmla="*/ 38 w 145"/>
                <a:gd name="T13" fmla="*/ 88 h 90"/>
                <a:gd name="T14" fmla="*/ 29 w 145"/>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90">
                  <a:moveTo>
                    <a:pt x="29" y="90"/>
                  </a:moveTo>
                  <a:cubicBezTo>
                    <a:pt x="19" y="90"/>
                    <a:pt x="9" y="84"/>
                    <a:pt x="5" y="74"/>
                  </a:cubicBezTo>
                  <a:cubicBezTo>
                    <a:pt x="0" y="61"/>
                    <a:pt x="6" y="47"/>
                    <a:pt x="19" y="41"/>
                  </a:cubicBezTo>
                  <a:cubicBezTo>
                    <a:pt x="107" y="5"/>
                    <a:pt x="107" y="5"/>
                    <a:pt x="107" y="5"/>
                  </a:cubicBezTo>
                  <a:cubicBezTo>
                    <a:pt x="120" y="0"/>
                    <a:pt x="134" y="6"/>
                    <a:pt x="140" y="19"/>
                  </a:cubicBezTo>
                  <a:cubicBezTo>
                    <a:pt x="145" y="32"/>
                    <a:pt x="139" y="47"/>
                    <a:pt x="126" y="52"/>
                  </a:cubicBezTo>
                  <a:cubicBezTo>
                    <a:pt x="38" y="88"/>
                    <a:pt x="38" y="88"/>
                    <a:pt x="38" y="88"/>
                  </a:cubicBezTo>
                  <a:cubicBezTo>
                    <a:pt x="35" y="89"/>
                    <a:pt x="32" y="90"/>
                    <a:pt x="2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4" name="Freeform 283">
              <a:extLst>
                <a:ext uri="{FF2B5EF4-FFF2-40B4-BE49-F238E27FC236}">
                  <a16:creationId xmlns:a16="http://schemas.microsoft.com/office/drawing/2014/main" id="{E873328A-E7B3-4409-DD46-FFE17E091FCB}"/>
                </a:ext>
              </a:extLst>
            </p:cNvPr>
            <p:cNvSpPr>
              <a:spLocks/>
            </p:cNvSpPr>
            <p:nvPr/>
          </p:nvSpPr>
          <p:spPr bwMode="auto">
            <a:xfrm>
              <a:off x="8427983" y="3406003"/>
              <a:ext cx="88006" cy="147258"/>
            </a:xfrm>
            <a:custGeom>
              <a:avLst/>
              <a:gdLst>
                <a:gd name="T0" fmla="*/ 27 w 383"/>
                <a:gd name="T1" fmla="*/ 641 h 641"/>
                <a:gd name="T2" fmla="*/ 9 w 383"/>
                <a:gd name="T3" fmla="*/ 634 h 641"/>
                <a:gd name="T4" fmla="*/ 3 w 383"/>
                <a:gd name="T5" fmla="*/ 606 h 641"/>
                <a:gd name="T6" fmla="*/ 245 w 383"/>
                <a:gd name="T7" fmla="*/ 19 h 641"/>
                <a:gd name="T8" fmla="*/ 278 w 383"/>
                <a:gd name="T9" fmla="*/ 5 h 641"/>
                <a:gd name="T10" fmla="*/ 292 w 383"/>
                <a:gd name="T11" fmla="*/ 38 h 641"/>
                <a:gd name="T12" fmla="*/ 73 w 383"/>
                <a:gd name="T13" fmla="*/ 569 h 641"/>
                <a:gd name="T14" fmla="*/ 345 w 383"/>
                <a:gd name="T15" fmla="*/ 457 h 641"/>
                <a:gd name="T16" fmla="*/ 378 w 383"/>
                <a:gd name="T17" fmla="*/ 471 h 641"/>
                <a:gd name="T18" fmla="*/ 364 w 383"/>
                <a:gd name="T19" fmla="*/ 504 h 641"/>
                <a:gd name="T20" fmla="*/ 36 w 383"/>
                <a:gd name="T21" fmla="*/ 639 h 641"/>
                <a:gd name="T22" fmla="*/ 27 w 383"/>
                <a:gd name="T23"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3" h="641">
                  <a:moveTo>
                    <a:pt x="27" y="641"/>
                  </a:moveTo>
                  <a:cubicBezTo>
                    <a:pt x="20" y="641"/>
                    <a:pt x="14" y="638"/>
                    <a:pt x="9" y="634"/>
                  </a:cubicBezTo>
                  <a:cubicBezTo>
                    <a:pt x="2" y="626"/>
                    <a:pt x="0" y="615"/>
                    <a:pt x="3" y="606"/>
                  </a:cubicBezTo>
                  <a:cubicBezTo>
                    <a:pt x="245" y="19"/>
                    <a:pt x="245" y="19"/>
                    <a:pt x="245" y="19"/>
                  </a:cubicBezTo>
                  <a:cubicBezTo>
                    <a:pt x="250" y="6"/>
                    <a:pt x="265" y="0"/>
                    <a:pt x="278" y="5"/>
                  </a:cubicBezTo>
                  <a:cubicBezTo>
                    <a:pt x="291" y="10"/>
                    <a:pt x="297" y="25"/>
                    <a:pt x="292" y="38"/>
                  </a:cubicBezTo>
                  <a:cubicBezTo>
                    <a:pt x="73" y="569"/>
                    <a:pt x="73" y="569"/>
                    <a:pt x="73" y="569"/>
                  </a:cubicBezTo>
                  <a:cubicBezTo>
                    <a:pt x="345" y="457"/>
                    <a:pt x="345" y="457"/>
                    <a:pt x="345" y="457"/>
                  </a:cubicBezTo>
                  <a:cubicBezTo>
                    <a:pt x="358" y="452"/>
                    <a:pt x="373" y="458"/>
                    <a:pt x="378" y="471"/>
                  </a:cubicBezTo>
                  <a:cubicBezTo>
                    <a:pt x="383" y="484"/>
                    <a:pt x="377" y="499"/>
                    <a:pt x="364" y="504"/>
                  </a:cubicBezTo>
                  <a:cubicBezTo>
                    <a:pt x="36" y="639"/>
                    <a:pt x="36" y="639"/>
                    <a:pt x="36" y="639"/>
                  </a:cubicBezTo>
                  <a:cubicBezTo>
                    <a:pt x="33" y="640"/>
                    <a:pt x="30" y="641"/>
                    <a:pt x="27" y="6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5" name="Freeform 284">
              <a:extLst>
                <a:ext uri="{FF2B5EF4-FFF2-40B4-BE49-F238E27FC236}">
                  <a16:creationId xmlns:a16="http://schemas.microsoft.com/office/drawing/2014/main" id="{D0F0E7DE-8AF5-03A0-9110-1773EAC157AF}"/>
                </a:ext>
              </a:extLst>
            </p:cNvPr>
            <p:cNvSpPr>
              <a:spLocks/>
            </p:cNvSpPr>
            <p:nvPr/>
          </p:nvSpPr>
          <p:spPr bwMode="auto">
            <a:xfrm>
              <a:off x="8448024" y="3491395"/>
              <a:ext cx="41825" cy="41825"/>
            </a:xfrm>
            <a:custGeom>
              <a:avLst/>
              <a:gdLst>
                <a:gd name="T0" fmla="*/ 154 w 182"/>
                <a:gd name="T1" fmla="*/ 179 h 179"/>
                <a:gd name="T2" fmla="*/ 136 w 182"/>
                <a:gd name="T3" fmla="*/ 171 h 179"/>
                <a:gd name="T4" fmla="*/ 10 w 182"/>
                <a:gd name="T5" fmla="*/ 45 h 179"/>
                <a:gd name="T6" fmla="*/ 10 w 182"/>
                <a:gd name="T7" fmla="*/ 10 h 179"/>
                <a:gd name="T8" fmla="*/ 46 w 182"/>
                <a:gd name="T9" fmla="*/ 10 h 179"/>
                <a:gd name="T10" fmla="*/ 172 w 182"/>
                <a:gd name="T11" fmla="*/ 136 h 179"/>
                <a:gd name="T12" fmla="*/ 172 w 182"/>
                <a:gd name="T13" fmla="*/ 171 h 179"/>
                <a:gd name="T14" fmla="*/ 154 w 182"/>
                <a:gd name="T15" fmla="*/ 179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79">
                  <a:moveTo>
                    <a:pt x="154" y="179"/>
                  </a:moveTo>
                  <a:cubicBezTo>
                    <a:pt x="148" y="179"/>
                    <a:pt x="141" y="176"/>
                    <a:pt x="136" y="171"/>
                  </a:cubicBezTo>
                  <a:cubicBezTo>
                    <a:pt x="10" y="45"/>
                    <a:pt x="10" y="45"/>
                    <a:pt x="10" y="45"/>
                  </a:cubicBezTo>
                  <a:cubicBezTo>
                    <a:pt x="0" y="35"/>
                    <a:pt x="0" y="19"/>
                    <a:pt x="10" y="10"/>
                  </a:cubicBezTo>
                  <a:cubicBezTo>
                    <a:pt x="20" y="0"/>
                    <a:pt x="36" y="0"/>
                    <a:pt x="46" y="10"/>
                  </a:cubicBezTo>
                  <a:cubicBezTo>
                    <a:pt x="172" y="136"/>
                    <a:pt x="172" y="136"/>
                    <a:pt x="172" y="136"/>
                  </a:cubicBezTo>
                  <a:cubicBezTo>
                    <a:pt x="182" y="145"/>
                    <a:pt x="182" y="162"/>
                    <a:pt x="172" y="171"/>
                  </a:cubicBezTo>
                  <a:cubicBezTo>
                    <a:pt x="167" y="176"/>
                    <a:pt x="160" y="179"/>
                    <a:pt x="154"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6" name="Freeform 285">
              <a:extLst>
                <a:ext uri="{FF2B5EF4-FFF2-40B4-BE49-F238E27FC236}">
                  <a16:creationId xmlns:a16="http://schemas.microsoft.com/office/drawing/2014/main" id="{67D815AC-355A-A63C-3250-9518D288BCA9}"/>
                </a:ext>
              </a:extLst>
            </p:cNvPr>
            <p:cNvSpPr>
              <a:spLocks/>
            </p:cNvSpPr>
            <p:nvPr/>
          </p:nvSpPr>
          <p:spPr bwMode="auto">
            <a:xfrm>
              <a:off x="8639720" y="3257874"/>
              <a:ext cx="45310" cy="44439"/>
            </a:xfrm>
            <a:custGeom>
              <a:avLst/>
              <a:gdLst>
                <a:gd name="T0" fmla="*/ 27 w 197"/>
                <a:gd name="T1" fmla="*/ 194 h 194"/>
                <a:gd name="T2" fmla="*/ 10 w 197"/>
                <a:gd name="T3" fmla="*/ 187 h 194"/>
                <a:gd name="T4" fmla="*/ 10 w 197"/>
                <a:gd name="T5" fmla="*/ 151 h 194"/>
                <a:gd name="T6" fmla="*/ 151 w 197"/>
                <a:gd name="T7" fmla="*/ 9 h 194"/>
                <a:gd name="T8" fmla="*/ 187 w 197"/>
                <a:gd name="T9" fmla="*/ 9 h 194"/>
                <a:gd name="T10" fmla="*/ 187 w 197"/>
                <a:gd name="T11" fmla="*/ 45 h 194"/>
                <a:gd name="T12" fmla="*/ 45 w 197"/>
                <a:gd name="T13" fmla="*/ 187 h 194"/>
                <a:gd name="T14" fmla="*/ 27 w 197"/>
                <a:gd name="T15" fmla="*/ 19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94">
                  <a:moveTo>
                    <a:pt x="27" y="194"/>
                  </a:moveTo>
                  <a:cubicBezTo>
                    <a:pt x="21" y="194"/>
                    <a:pt x="15" y="192"/>
                    <a:pt x="10" y="187"/>
                  </a:cubicBezTo>
                  <a:cubicBezTo>
                    <a:pt x="0" y="177"/>
                    <a:pt x="0" y="161"/>
                    <a:pt x="10" y="151"/>
                  </a:cubicBezTo>
                  <a:cubicBezTo>
                    <a:pt x="151" y="9"/>
                    <a:pt x="151" y="9"/>
                    <a:pt x="151" y="9"/>
                  </a:cubicBezTo>
                  <a:cubicBezTo>
                    <a:pt x="161" y="0"/>
                    <a:pt x="177" y="0"/>
                    <a:pt x="187" y="9"/>
                  </a:cubicBezTo>
                  <a:cubicBezTo>
                    <a:pt x="197" y="19"/>
                    <a:pt x="197" y="35"/>
                    <a:pt x="187" y="45"/>
                  </a:cubicBezTo>
                  <a:cubicBezTo>
                    <a:pt x="45" y="187"/>
                    <a:pt x="45" y="187"/>
                    <a:pt x="45" y="187"/>
                  </a:cubicBezTo>
                  <a:cubicBezTo>
                    <a:pt x="40" y="192"/>
                    <a:pt x="34" y="194"/>
                    <a:pt x="27"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7" name="Freeform 287">
              <a:extLst>
                <a:ext uri="{FF2B5EF4-FFF2-40B4-BE49-F238E27FC236}">
                  <a16:creationId xmlns:a16="http://schemas.microsoft.com/office/drawing/2014/main" id="{B3505C01-18CF-2DEC-F4DC-0FA6C2522E67}"/>
                </a:ext>
              </a:extLst>
            </p:cNvPr>
            <p:cNvSpPr>
              <a:spLocks/>
            </p:cNvSpPr>
            <p:nvPr/>
          </p:nvSpPr>
          <p:spPr bwMode="auto">
            <a:xfrm>
              <a:off x="8490720" y="3236962"/>
              <a:ext cx="174270" cy="195182"/>
            </a:xfrm>
            <a:custGeom>
              <a:avLst/>
              <a:gdLst>
                <a:gd name="T0" fmla="*/ 87 w 757"/>
                <a:gd name="T1" fmla="*/ 845 h 845"/>
                <a:gd name="T2" fmla="*/ 25 w 757"/>
                <a:gd name="T3" fmla="*/ 819 h 845"/>
                <a:gd name="T4" fmla="*/ 0 w 757"/>
                <a:gd name="T5" fmla="*/ 758 h 845"/>
                <a:gd name="T6" fmla="*/ 25 w 757"/>
                <a:gd name="T7" fmla="*/ 696 h 845"/>
                <a:gd name="T8" fmla="*/ 711 w 757"/>
                <a:gd name="T9" fmla="*/ 10 h 845"/>
                <a:gd name="T10" fmla="*/ 747 w 757"/>
                <a:gd name="T11" fmla="*/ 10 h 845"/>
                <a:gd name="T12" fmla="*/ 747 w 757"/>
                <a:gd name="T13" fmla="*/ 46 h 845"/>
                <a:gd name="T14" fmla="*/ 61 w 757"/>
                <a:gd name="T15" fmla="*/ 732 h 845"/>
                <a:gd name="T16" fmla="*/ 50 w 757"/>
                <a:gd name="T17" fmla="*/ 758 h 845"/>
                <a:gd name="T18" fmla="*/ 61 w 757"/>
                <a:gd name="T19" fmla="*/ 783 h 845"/>
                <a:gd name="T20" fmla="*/ 112 w 757"/>
                <a:gd name="T21" fmla="*/ 783 h 845"/>
                <a:gd name="T22" fmla="*/ 580 w 757"/>
                <a:gd name="T23" fmla="*/ 316 h 845"/>
                <a:gd name="T24" fmla="*/ 616 w 757"/>
                <a:gd name="T25" fmla="*/ 316 h 845"/>
                <a:gd name="T26" fmla="*/ 616 w 757"/>
                <a:gd name="T27" fmla="*/ 352 h 845"/>
                <a:gd name="T28" fmla="*/ 148 w 757"/>
                <a:gd name="T29" fmla="*/ 819 h 845"/>
                <a:gd name="T30" fmla="*/ 87 w 757"/>
                <a:gd name="T31"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7" h="845">
                  <a:moveTo>
                    <a:pt x="87" y="845"/>
                  </a:moveTo>
                  <a:cubicBezTo>
                    <a:pt x="64" y="845"/>
                    <a:pt x="42" y="836"/>
                    <a:pt x="25" y="819"/>
                  </a:cubicBezTo>
                  <a:cubicBezTo>
                    <a:pt x="9" y="803"/>
                    <a:pt x="0" y="781"/>
                    <a:pt x="0" y="758"/>
                  </a:cubicBezTo>
                  <a:cubicBezTo>
                    <a:pt x="0" y="734"/>
                    <a:pt x="9" y="712"/>
                    <a:pt x="25" y="696"/>
                  </a:cubicBezTo>
                  <a:cubicBezTo>
                    <a:pt x="711" y="10"/>
                    <a:pt x="711" y="10"/>
                    <a:pt x="711" y="10"/>
                  </a:cubicBezTo>
                  <a:cubicBezTo>
                    <a:pt x="721" y="0"/>
                    <a:pt x="737" y="0"/>
                    <a:pt x="747" y="10"/>
                  </a:cubicBezTo>
                  <a:cubicBezTo>
                    <a:pt x="757" y="20"/>
                    <a:pt x="757" y="36"/>
                    <a:pt x="747" y="46"/>
                  </a:cubicBezTo>
                  <a:cubicBezTo>
                    <a:pt x="61" y="732"/>
                    <a:pt x="61" y="732"/>
                    <a:pt x="61" y="732"/>
                  </a:cubicBezTo>
                  <a:cubicBezTo>
                    <a:pt x="54" y="739"/>
                    <a:pt x="50" y="748"/>
                    <a:pt x="50" y="758"/>
                  </a:cubicBezTo>
                  <a:cubicBezTo>
                    <a:pt x="50" y="767"/>
                    <a:pt x="54" y="777"/>
                    <a:pt x="61" y="783"/>
                  </a:cubicBezTo>
                  <a:cubicBezTo>
                    <a:pt x="75" y="798"/>
                    <a:pt x="98" y="798"/>
                    <a:pt x="112" y="783"/>
                  </a:cubicBezTo>
                  <a:cubicBezTo>
                    <a:pt x="580" y="316"/>
                    <a:pt x="580" y="316"/>
                    <a:pt x="580" y="316"/>
                  </a:cubicBezTo>
                  <a:cubicBezTo>
                    <a:pt x="590" y="306"/>
                    <a:pt x="606" y="306"/>
                    <a:pt x="616" y="316"/>
                  </a:cubicBezTo>
                  <a:cubicBezTo>
                    <a:pt x="626" y="326"/>
                    <a:pt x="626" y="342"/>
                    <a:pt x="616" y="352"/>
                  </a:cubicBezTo>
                  <a:cubicBezTo>
                    <a:pt x="148" y="819"/>
                    <a:pt x="148" y="819"/>
                    <a:pt x="148" y="819"/>
                  </a:cubicBezTo>
                  <a:cubicBezTo>
                    <a:pt x="131" y="836"/>
                    <a:pt x="109" y="845"/>
                    <a:pt x="87" y="8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8" name="Freeform 289">
              <a:extLst>
                <a:ext uri="{FF2B5EF4-FFF2-40B4-BE49-F238E27FC236}">
                  <a16:creationId xmlns:a16="http://schemas.microsoft.com/office/drawing/2014/main" id="{938323DE-2C13-4720-2CD7-3932AA1AC495}"/>
                </a:ext>
              </a:extLst>
            </p:cNvPr>
            <p:cNvSpPr>
              <a:spLocks/>
            </p:cNvSpPr>
            <p:nvPr/>
          </p:nvSpPr>
          <p:spPr bwMode="auto">
            <a:xfrm>
              <a:off x="8621422" y="3317997"/>
              <a:ext cx="121989" cy="121117"/>
            </a:xfrm>
            <a:custGeom>
              <a:avLst/>
              <a:gdLst>
                <a:gd name="T0" fmla="*/ 28 w 528"/>
                <a:gd name="T1" fmla="*/ 526 h 526"/>
                <a:gd name="T2" fmla="*/ 10 w 528"/>
                <a:gd name="T3" fmla="*/ 518 h 526"/>
                <a:gd name="T4" fmla="*/ 10 w 528"/>
                <a:gd name="T5" fmla="*/ 483 h 526"/>
                <a:gd name="T6" fmla="*/ 483 w 528"/>
                <a:gd name="T7" fmla="*/ 10 h 526"/>
                <a:gd name="T8" fmla="*/ 519 w 528"/>
                <a:gd name="T9" fmla="*/ 10 h 526"/>
                <a:gd name="T10" fmla="*/ 519 w 528"/>
                <a:gd name="T11" fmla="*/ 45 h 526"/>
                <a:gd name="T12" fmla="*/ 46 w 528"/>
                <a:gd name="T13" fmla="*/ 518 h 526"/>
                <a:gd name="T14" fmla="*/ 28 w 528"/>
                <a:gd name="T15" fmla="*/ 526 h 5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8" h="526">
                  <a:moveTo>
                    <a:pt x="28" y="526"/>
                  </a:moveTo>
                  <a:cubicBezTo>
                    <a:pt x="21" y="526"/>
                    <a:pt x="15" y="523"/>
                    <a:pt x="10" y="518"/>
                  </a:cubicBezTo>
                  <a:cubicBezTo>
                    <a:pt x="0" y="508"/>
                    <a:pt x="0" y="492"/>
                    <a:pt x="10" y="483"/>
                  </a:cubicBezTo>
                  <a:cubicBezTo>
                    <a:pt x="483" y="10"/>
                    <a:pt x="483" y="10"/>
                    <a:pt x="483" y="10"/>
                  </a:cubicBezTo>
                  <a:cubicBezTo>
                    <a:pt x="493" y="0"/>
                    <a:pt x="509" y="0"/>
                    <a:pt x="519" y="10"/>
                  </a:cubicBezTo>
                  <a:cubicBezTo>
                    <a:pt x="528" y="19"/>
                    <a:pt x="528" y="36"/>
                    <a:pt x="519" y="45"/>
                  </a:cubicBezTo>
                  <a:cubicBezTo>
                    <a:pt x="46" y="518"/>
                    <a:pt x="46" y="518"/>
                    <a:pt x="46" y="518"/>
                  </a:cubicBezTo>
                  <a:cubicBezTo>
                    <a:pt x="41" y="523"/>
                    <a:pt x="34" y="526"/>
                    <a:pt x="28"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19" name="Freeform 290">
              <a:extLst>
                <a:ext uri="{FF2B5EF4-FFF2-40B4-BE49-F238E27FC236}">
                  <a16:creationId xmlns:a16="http://schemas.microsoft.com/office/drawing/2014/main" id="{60562401-0FC9-8C4C-F1D4-A4600A417707}"/>
                </a:ext>
              </a:extLst>
            </p:cNvPr>
            <p:cNvSpPr>
              <a:spLocks/>
            </p:cNvSpPr>
            <p:nvPr/>
          </p:nvSpPr>
          <p:spPr bwMode="auto">
            <a:xfrm>
              <a:off x="8548229" y="3297956"/>
              <a:ext cx="175141" cy="193439"/>
            </a:xfrm>
            <a:custGeom>
              <a:avLst/>
              <a:gdLst>
                <a:gd name="T0" fmla="*/ 96 w 760"/>
                <a:gd name="T1" fmla="*/ 839 h 839"/>
                <a:gd name="T2" fmla="*/ 34 w 760"/>
                <a:gd name="T3" fmla="*/ 813 h 839"/>
                <a:gd name="T4" fmla="*/ 34 w 760"/>
                <a:gd name="T5" fmla="*/ 690 h 839"/>
                <a:gd name="T6" fmla="*/ 714 w 760"/>
                <a:gd name="T7" fmla="*/ 10 h 839"/>
                <a:gd name="T8" fmla="*/ 750 w 760"/>
                <a:gd name="T9" fmla="*/ 10 h 839"/>
                <a:gd name="T10" fmla="*/ 750 w 760"/>
                <a:gd name="T11" fmla="*/ 46 h 839"/>
                <a:gd name="T12" fmla="*/ 70 w 760"/>
                <a:gd name="T13" fmla="*/ 726 h 839"/>
                <a:gd name="T14" fmla="*/ 70 w 760"/>
                <a:gd name="T15" fmla="*/ 778 h 839"/>
                <a:gd name="T16" fmla="*/ 122 w 760"/>
                <a:gd name="T17" fmla="*/ 778 h 839"/>
                <a:gd name="T18" fmla="*/ 191 w 760"/>
                <a:gd name="T19" fmla="*/ 709 h 839"/>
                <a:gd name="T20" fmla="*/ 227 w 760"/>
                <a:gd name="T21" fmla="*/ 709 h 839"/>
                <a:gd name="T22" fmla="*/ 227 w 760"/>
                <a:gd name="T23" fmla="*/ 744 h 839"/>
                <a:gd name="T24" fmla="*/ 158 w 760"/>
                <a:gd name="T25" fmla="*/ 813 h 839"/>
                <a:gd name="T26" fmla="*/ 96 w 760"/>
                <a:gd name="T27"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0" h="839">
                  <a:moveTo>
                    <a:pt x="96" y="839"/>
                  </a:moveTo>
                  <a:cubicBezTo>
                    <a:pt x="74" y="839"/>
                    <a:pt x="51" y="830"/>
                    <a:pt x="34" y="813"/>
                  </a:cubicBezTo>
                  <a:cubicBezTo>
                    <a:pt x="0" y="779"/>
                    <a:pt x="0" y="724"/>
                    <a:pt x="34" y="690"/>
                  </a:cubicBezTo>
                  <a:cubicBezTo>
                    <a:pt x="714" y="10"/>
                    <a:pt x="714" y="10"/>
                    <a:pt x="714" y="10"/>
                  </a:cubicBezTo>
                  <a:cubicBezTo>
                    <a:pt x="724" y="0"/>
                    <a:pt x="740" y="0"/>
                    <a:pt x="750" y="10"/>
                  </a:cubicBezTo>
                  <a:cubicBezTo>
                    <a:pt x="760" y="20"/>
                    <a:pt x="760" y="36"/>
                    <a:pt x="750" y="46"/>
                  </a:cubicBezTo>
                  <a:cubicBezTo>
                    <a:pt x="70" y="726"/>
                    <a:pt x="70" y="726"/>
                    <a:pt x="70" y="726"/>
                  </a:cubicBezTo>
                  <a:cubicBezTo>
                    <a:pt x="56" y="740"/>
                    <a:pt x="56" y="763"/>
                    <a:pt x="70" y="778"/>
                  </a:cubicBezTo>
                  <a:cubicBezTo>
                    <a:pt x="84" y="792"/>
                    <a:pt x="108" y="792"/>
                    <a:pt x="122" y="778"/>
                  </a:cubicBezTo>
                  <a:cubicBezTo>
                    <a:pt x="191" y="709"/>
                    <a:pt x="191" y="709"/>
                    <a:pt x="191" y="709"/>
                  </a:cubicBezTo>
                  <a:cubicBezTo>
                    <a:pt x="201" y="699"/>
                    <a:pt x="217" y="699"/>
                    <a:pt x="227" y="709"/>
                  </a:cubicBezTo>
                  <a:cubicBezTo>
                    <a:pt x="236" y="718"/>
                    <a:pt x="236" y="734"/>
                    <a:pt x="227" y="744"/>
                  </a:cubicBezTo>
                  <a:cubicBezTo>
                    <a:pt x="158" y="813"/>
                    <a:pt x="158" y="813"/>
                    <a:pt x="158" y="813"/>
                  </a:cubicBezTo>
                  <a:cubicBezTo>
                    <a:pt x="141" y="830"/>
                    <a:pt x="118" y="839"/>
                    <a:pt x="96" y="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20" name="Freeform 291">
              <a:extLst>
                <a:ext uri="{FF2B5EF4-FFF2-40B4-BE49-F238E27FC236}">
                  <a16:creationId xmlns:a16="http://schemas.microsoft.com/office/drawing/2014/main" id="{322298A5-EFF9-70D0-FAC7-5938CE6320BD}"/>
                </a:ext>
              </a:extLst>
            </p:cNvPr>
            <p:cNvSpPr>
              <a:spLocks/>
            </p:cNvSpPr>
            <p:nvPr/>
          </p:nvSpPr>
          <p:spPr bwMode="auto">
            <a:xfrm>
              <a:off x="8515989" y="3406003"/>
              <a:ext cx="60123" cy="59252"/>
            </a:xfrm>
            <a:custGeom>
              <a:avLst/>
              <a:gdLst>
                <a:gd name="T0" fmla="*/ 147 w 260"/>
                <a:gd name="T1" fmla="*/ 259 h 259"/>
                <a:gd name="T2" fmla="*/ 43 w 260"/>
                <a:gd name="T3" fmla="*/ 216 h 259"/>
                <a:gd name="T4" fmla="*/ 0 w 260"/>
                <a:gd name="T5" fmla="*/ 113 h 259"/>
                <a:gd name="T6" fmla="*/ 43 w 260"/>
                <a:gd name="T7" fmla="*/ 10 h 259"/>
                <a:gd name="T8" fmla="*/ 79 w 260"/>
                <a:gd name="T9" fmla="*/ 10 h 259"/>
                <a:gd name="T10" fmla="*/ 79 w 260"/>
                <a:gd name="T11" fmla="*/ 45 h 259"/>
                <a:gd name="T12" fmla="*/ 51 w 260"/>
                <a:gd name="T13" fmla="*/ 113 h 259"/>
                <a:gd name="T14" fmla="*/ 79 w 260"/>
                <a:gd name="T15" fmla="*/ 181 h 259"/>
                <a:gd name="T16" fmla="*/ 214 w 260"/>
                <a:gd name="T17" fmla="*/ 181 h 259"/>
                <a:gd name="T18" fmla="*/ 250 w 260"/>
                <a:gd name="T19" fmla="*/ 181 h 259"/>
                <a:gd name="T20" fmla="*/ 250 w 260"/>
                <a:gd name="T21" fmla="*/ 216 h 259"/>
                <a:gd name="T22" fmla="*/ 147 w 260"/>
                <a:gd name="T2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259">
                  <a:moveTo>
                    <a:pt x="147" y="259"/>
                  </a:moveTo>
                  <a:cubicBezTo>
                    <a:pt x="108" y="259"/>
                    <a:pt x="71" y="244"/>
                    <a:pt x="43" y="216"/>
                  </a:cubicBezTo>
                  <a:cubicBezTo>
                    <a:pt x="16" y="189"/>
                    <a:pt x="0" y="152"/>
                    <a:pt x="0" y="113"/>
                  </a:cubicBezTo>
                  <a:cubicBezTo>
                    <a:pt x="0" y="74"/>
                    <a:pt x="16" y="37"/>
                    <a:pt x="43" y="10"/>
                  </a:cubicBezTo>
                  <a:cubicBezTo>
                    <a:pt x="53" y="0"/>
                    <a:pt x="69" y="0"/>
                    <a:pt x="79" y="10"/>
                  </a:cubicBezTo>
                  <a:cubicBezTo>
                    <a:pt x="89" y="20"/>
                    <a:pt x="89" y="36"/>
                    <a:pt x="79" y="45"/>
                  </a:cubicBezTo>
                  <a:cubicBezTo>
                    <a:pt x="61" y="63"/>
                    <a:pt x="51" y="87"/>
                    <a:pt x="51" y="113"/>
                  </a:cubicBezTo>
                  <a:cubicBezTo>
                    <a:pt x="51" y="139"/>
                    <a:pt x="61" y="162"/>
                    <a:pt x="79" y="181"/>
                  </a:cubicBezTo>
                  <a:cubicBezTo>
                    <a:pt x="115" y="217"/>
                    <a:pt x="178" y="217"/>
                    <a:pt x="214" y="181"/>
                  </a:cubicBezTo>
                  <a:cubicBezTo>
                    <a:pt x="224" y="171"/>
                    <a:pt x="240" y="171"/>
                    <a:pt x="250" y="181"/>
                  </a:cubicBezTo>
                  <a:cubicBezTo>
                    <a:pt x="260" y="190"/>
                    <a:pt x="260" y="206"/>
                    <a:pt x="250" y="216"/>
                  </a:cubicBezTo>
                  <a:cubicBezTo>
                    <a:pt x="222" y="244"/>
                    <a:pt x="186" y="259"/>
                    <a:pt x="14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grpSp>
      <p:grpSp>
        <p:nvGrpSpPr>
          <p:cNvPr id="121" name="Group 120">
            <a:extLst>
              <a:ext uri="{FF2B5EF4-FFF2-40B4-BE49-F238E27FC236}">
                <a16:creationId xmlns:a16="http://schemas.microsoft.com/office/drawing/2014/main" id="{9D40E0A0-5CB6-B10D-AFFE-6067B77DC4AA}"/>
              </a:ext>
            </a:extLst>
          </p:cNvPr>
          <p:cNvGrpSpPr>
            <a:grpSpLocks noChangeAspect="1"/>
          </p:cNvGrpSpPr>
          <p:nvPr/>
        </p:nvGrpSpPr>
        <p:grpSpPr>
          <a:xfrm>
            <a:off x="8413698" y="5183899"/>
            <a:ext cx="399948" cy="399077"/>
            <a:chOff x="22142450" y="155575"/>
            <a:chExt cx="728663" cy="727076"/>
          </a:xfrm>
          <a:solidFill>
            <a:schemeClr val="accent1"/>
          </a:solidFill>
        </p:grpSpPr>
        <p:sp>
          <p:nvSpPr>
            <p:cNvPr id="122" name="Freeform 101">
              <a:extLst>
                <a:ext uri="{FF2B5EF4-FFF2-40B4-BE49-F238E27FC236}">
                  <a16:creationId xmlns:a16="http://schemas.microsoft.com/office/drawing/2014/main" id="{D2409F8F-C320-DBD6-8349-17180521B858}"/>
                </a:ext>
              </a:extLst>
            </p:cNvPr>
            <p:cNvSpPr>
              <a:spLocks noEditPoints="1"/>
            </p:cNvSpPr>
            <p:nvPr/>
          </p:nvSpPr>
          <p:spPr bwMode="auto">
            <a:xfrm>
              <a:off x="22448838" y="460375"/>
              <a:ext cx="115888" cy="115888"/>
            </a:xfrm>
            <a:custGeom>
              <a:avLst/>
              <a:gdLst>
                <a:gd name="T0" fmla="*/ 139 w 278"/>
                <a:gd name="T1" fmla="*/ 278 h 278"/>
                <a:gd name="T2" fmla="*/ 0 w 278"/>
                <a:gd name="T3" fmla="*/ 139 h 278"/>
                <a:gd name="T4" fmla="*/ 139 w 278"/>
                <a:gd name="T5" fmla="*/ 0 h 278"/>
                <a:gd name="T6" fmla="*/ 278 w 278"/>
                <a:gd name="T7" fmla="*/ 139 h 278"/>
                <a:gd name="T8" fmla="*/ 139 w 278"/>
                <a:gd name="T9" fmla="*/ 278 h 278"/>
                <a:gd name="T10" fmla="*/ 139 w 278"/>
                <a:gd name="T11" fmla="*/ 51 h 278"/>
                <a:gd name="T12" fmla="*/ 51 w 278"/>
                <a:gd name="T13" fmla="*/ 139 h 278"/>
                <a:gd name="T14" fmla="*/ 139 w 278"/>
                <a:gd name="T15" fmla="*/ 228 h 278"/>
                <a:gd name="T16" fmla="*/ 227 w 278"/>
                <a:gd name="T17" fmla="*/ 139 h 278"/>
                <a:gd name="T18" fmla="*/ 139 w 278"/>
                <a:gd name="T19" fmla="*/ 5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78">
                  <a:moveTo>
                    <a:pt x="139" y="278"/>
                  </a:moveTo>
                  <a:cubicBezTo>
                    <a:pt x="62" y="278"/>
                    <a:pt x="0" y="216"/>
                    <a:pt x="0" y="139"/>
                  </a:cubicBezTo>
                  <a:cubicBezTo>
                    <a:pt x="0" y="63"/>
                    <a:pt x="62" y="0"/>
                    <a:pt x="139" y="0"/>
                  </a:cubicBezTo>
                  <a:cubicBezTo>
                    <a:pt x="215" y="0"/>
                    <a:pt x="278" y="63"/>
                    <a:pt x="278" y="139"/>
                  </a:cubicBezTo>
                  <a:cubicBezTo>
                    <a:pt x="278" y="216"/>
                    <a:pt x="215" y="278"/>
                    <a:pt x="139" y="278"/>
                  </a:cubicBezTo>
                  <a:close/>
                  <a:moveTo>
                    <a:pt x="139" y="51"/>
                  </a:moveTo>
                  <a:cubicBezTo>
                    <a:pt x="90" y="51"/>
                    <a:pt x="51" y="91"/>
                    <a:pt x="51" y="139"/>
                  </a:cubicBezTo>
                  <a:cubicBezTo>
                    <a:pt x="51" y="188"/>
                    <a:pt x="90" y="228"/>
                    <a:pt x="139" y="228"/>
                  </a:cubicBezTo>
                  <a:cubicBezTo>
                    <a:pt x="188" y="228"/>
                    <a:pt x="227" y="188"/>
                    <a:pt x="227" y="139"/>
                  </a:cubicBezTo>
                  <a:cubicBezTo>
                    <a:pt x="227" y="91"/>
                    <a:pt x="188" y="51"/>
                    <a:pt x="13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23" name="Freeform 102">
              <a:extLst>
                <a:ext uri="{FF2B5EF4-FFF2-40B4-BE49-F238E27FC236}">
                  <a16:creationId xmlns:a16="http://schemas.microsoft.com/office/drawing/2014/main" id="{59A4A45D-170F-0199-93CE-5F1742D38DD7}"/>
                </a:ext>
              </a:extLst>
            </p:cNvPr>
            <p:cNvSpPr>
              <a:spLocks/>
            </p:cNvSpPr>
            <p:nvPr/>
          </p:nvSpPr>
          <p:spPr bwMode="auto">
            <a:xfrm>
              <a:off x="22339300" y="352425"/>
              <a:ext cx="334963" cy="333375"/>
            </a:xfrm>
            <a:custGeom>
              <a:avLst/>
              <a:gdLst>
                <a:gd name="T0" fmla="*/ 310 w 797"/>
                <a:gd name="T1" fmla="*/ 744 h 797"/>
                <a:gd name="T2" fmla="*/ 235 w 797"/>
                <a:gd name="T3" fmla="*/ 690 h 797"/>
                <a:gd name="T4" fmla="*/ 142 w 797"/>
                <a:gd name="T5" fmla="*/ 704 h 797"/>
                <a:gd name="T6" fmla="*/ 106 w 797"/>
                <a:gd name="T7" fmla="*/ 564 h 797"/>
                <a:gd name="T8" fmla="*/ 74 w 797"/>
                <a:gd name="T9" fmla="*/ 487 h 797"/>
                <a:gd name="T10" fmla="*/ 0 w 797"/>
                <a:gd name="T11" fmla="*/ 363 h 797"/>
                <a:gd name="T12" fmla="*/ 77 w 797"/>
                <a:gd name="T13" fmla="*/ 307 h 797"/>
                <a:gd name="T14" fmla="*/ 92 w 797"/>
                <a:gd name="T15" fmla="*/ 216 h 797"/>
                <a:gd name="T16" fmla="*/ 217 w 797"/>
                <a:gd name="T17" fmla="*/ 90 h 797"/>
                <a:gd name="T18" fmla="*/ 197 w 797"/>
                <a:gd name="T19" fmla="*/ 142 h 797"/>
                <a:gd name="T20" fmla="*/ 178 w 797"/>
                <a:gd name="T21" fmla="*/ 126 h 797"/>
                <a:gd name="T22" fmla="*/ 143 w 797"/>
                <a:gd name="T23" fmla="*/ 195 h 797"/>
                <a:gd name="T24" fmla="*/ 74 w 797"/>
                <a:gd name="T25" fmla="*/ 360 h 797"/>
                <a:gd name="T26" fmla="*/ 51 w 797"/>
                <a:gd name="T27" fmla="*/ 434 h 797"/>
                <a:gd name="T28" fmla="*/ 125 w 797"/>
                <a:gd name="T29" fmla="*/ 476 h 797"/>
                <a:gd name="T30" fmla="*/ 128 w 797"/>
                <a:gd name="T31" fmla="*/ 615 h 797"/>
                <a:gd name="T32" fmla="*/ 181 w 797"/>
                <a:gd name="T33" fmla="*/ 668 h 797"/>
                <a:gd name="T34" fmla="*/ 260 w 797"/>
                <a:gd name="T35" fmla="*/ 646 h 797"/>
                <a:gd name="T36" fmla="*/ 361 w 797"/>
                <a:gd name="T37" fmla="*/ 744 h 797"/>
                <a:gd name="T38" fmla="*/ 437 w 797"/>
                <a:gd name="T39" fmla="*/ 744 h 797"/>
                <a:gd name="T40" fmla="*/ 537 w 797"/>
                <a:gd name="T41" fmla="*/ 646 h 797"/>
                <a:gd name="T42" fmla="*/ 620 w 797"/>
                <a:gd name="T43" fmla="*/ 668 h 797"/>
                <a:gd name="T44" fmla="*/ 670 w 797"/>
                <a:gd name="T45" fmla="*/ 615 h 797"/>
                <a:gd name="T46" fmla="*/ 672 w 797"/>
                <a:gd name="T47" fmla="*/ 476 h 797"/>
                <a:gd name="T48" fmla="*/ 747 w 797"/>
                <a:gd name="T49" fmla="*/ 434 h 797"/>
                <a:gd name="T50" fmla="*/ 724 w 797"/>
                <a:gd name="T51" fmla="*/ 360 h 797"/>
                <a:gd name="T52" fmla="*/ 655 w 797"/>
                <a:gd name="T53" fmla="*/ 195 h 797"/>
                <a:gd name="T54" fmla="*/ 620 w 797"/>
                <a:gd name="T55" fmla="*/ 126 h 797"/>
                <a:gd name="T56" fmla="*/ 536 w 797"/>
                <a:gd name="T57" fmla="*/ 150 h 797"/>
                <a:gd name="T58" fmla="*/ 437 w 797"/>
                <a:gd name="T59" fmla="*/ 53 h 797"/>
                <a:gd name="T60" fmla="*/ 361 w 797"/>
                <a:gd name="T61" fmla="*/ 53 h 797"/>
                <a:gd name="T62" fmla="*/ 290 w 797"/>
                <a:gd name="T63" fmla="*/ 107 h 797"/>
                <a:gd name="T64" fmla="*/ 310 w 797"/>
                <a:gd name="T65" fmla="*/ 53 h 797"/>
                <a:gd name="T66" fmla="*/ 488 w 797"/>
                <a:gd name="T67" fmla="*/ 53 h 797"/>
                <a:gd name="T68" fmla="*/ 561 w 797"/>
                <a:gd name="T69" fmla="*/ 106 h 797"/>
                <a:gd name="T70" fmla="*/ 656 w 797"/>
                <a:gd name="T71" fmla="*/ 90 h 797"/>
                <a:gd name="T72" fmla="*/ 706 w 797"/>
                <a:gd name="T73" fmla="*/ 216 h 797"/>
                <a:gd name="T74" fmla="*/ 721 w 797"/>
                <a:gd name="T75" fmla="*/ 307 h 797"/>
                <a:gd name="T76" fmla="*/ 797 w 797"/>
                <a:gd name="T77" fmla="*/ 363 h 797"/>
                <a:gd name="T78" fmla="*/ 724 w 797"/>
                <a:gd name="T79" fmla="*/ 487 h 797"/>
                <a:gd name="T80" fmla="*/ 691 w 797"/>
                <a:gd name="T81" fmla="*/ 564 h 797"/>
                <a:gd name="T82" fmla="*/ 706 w 797"/>
                <a:gd name="T83" fmla="*/ 654 h 797"/>
                <a:gd name="T84" fmla="*/ 566 w 797"/>
                <a:gd name="T85" fmla="*/ 690 h 797"/>
                <a:gd name="T86" fmla="*/ 488 w 797"/>
                <a:gd name="T87" fmla="*/ 72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7" h="797">
                  <a:moveTo>
                    <a:pt x="434" y="797"/>
                  </a:moveTo>
                  <a:cubicBezTo>
                    <a:pt x="363" y="797"/>
                    <a:pt x="363" y="797"/>
                    <a:pt x="363" y="797"/>
                  </a:cubicBezTo>
                  <a:cubicBezTo>
                    <a:pt x="334" y="797"/>
                    <a:pt x="310" y="773"/>
                    <a:pt x="310" y="744"/>
                  </a:cubicBezTo>
                  <a:cubicBezTo>
                    <a:pt x="310" y="723"/>
                    <a:pt x="310" y="723"/>
                    <a:pt x="310" y="723"/>
                  </a:cubicBezTo>
                  <a:cubicBezTo>
                    <a:pt x="310" y="722"/>
                    <a:pt x="309" y="721"/>
                    <a:pt x="307" y="721"/>
                  </a:cubicBezTo>
                  <a:cubicBezTo>
                    <a:pt x="283" y="714"/>
                    <a:pt x="258" y="703"/>
                    <a:pt x="235" y="690"/>
                  </a:cubicBezTo>
                  <a:cubicBezTo>
                    <a:pt x="234" y="689"/>
                    <a:pt x="232" y="689"/>
                    <a:pt x="231" y="690"/>
                  </a:cubicBezTo>
                  <a:cubicBezTo>
                    <a:pt x="217" y="704"/>
                    <a:pt x="217" y="704"/>
                    <a:pt x="217" y="704"/>
                  </a:cubicBezTo>
                  <a:cubicBezTo>
                    <a:pt x="197" y="724"/>
                    <a:pt x="162" y="724"/>
                    <a:pt x="142" y="704"/>
                  </a:cubicBezTo>
                  <a:cubicBezTo>
                    <a:pt x="92" y="654"/>
                    <a:pt x="92" y="654"/>
                    <a:pt x="92" y="654"/>
                  </a:cubicBezTo>
                  <a:cubicBezTo>
                    <a:pt x="71" y="633"/>
                    <a:pt x="71" y="599"/>
                    <a:pt x="92" y="579"/>
                  </a:cubicBezTo>
                  <a:cubicBezTo>
                    <a:pt x="106" y="564"/>
                    <a:pt x="106" y="564"/>
                    <a:pt x="106" y="564"/>
                  </a:cubicBezTo>
                  <a:cubicBezTo>
                    <a:pt x="107" y="563"/>
                    <a:pt x="107" y="562"/>
                    <a:pt x="106" y="560"/>
                  </a:cubicBezTo>
                  <a:cubicBezTo>
                    <a:pt x="94" y="538"/>
                    <a:pt x="84" y="514"/>
                    <a:pt x="77" y="490"/>
                  </a:cubicBezTo>
                  <a:cubicBezTo>
                    <a:pt x="76" y="488"/>
                    <a:pt x="75" y="487"/>
                    <a:pt x="74" y="487"/>
                  </a:cubicBezTo>
                  <a:cubicBezTo>
                    <a:pt x="53" y="487"/>
                    <a:pt x="53" y="487"/>
                    <a:pt x="53" y="487"/>
                  </a:cubicBezTo>
                  <a:cubicBezTo>
                    <a:pt x="24" y="487"/>
                    <a:pt x="0" y="463"/>
                    <a:pt x="0" y="434"/>
                  </a:cubicBezTo>
                  <a:cubicBezTo>
                    <a:pt x="0" y="363"/>
                    <a:pt x="0" y="363"/>
                    <a:pt x="0" y="363"/>
                  </a:cubicBezTo>
                  <a:cubicBezTo>
                    <a:pt x="0" y="334"/>
                    <a:pt x="24" y="310"/>
                    <a:pt x="53" y="310"/>
                  </a:cubicBezTo>
                  <a:cubicBezTo>
                    <a:pt x="74" y="310"/>
                    <a:pt x="74" y="310"/>
                    <a:pt x="74" y="310"/>
                  </a:cubicBezTo>
                  <a:cubicBezTo>
                    <a:pt x="75" y="310"/>
                    <a:pt x="76" y="308"/>
                    <a:pt x="77" y="307"/>
                  </a:cubicBezTo>
                  <a:cubicBezTo>
                    <a:pt x="84" y="282"/>
                    <a:pt x="94" y="258"/>
                    <a:pt x="107" y="235"/>
                  </a:cubicBezTo>
                  <a:cubicBezTo>
                    <a:pt x="108" y="234"/>
                    <a:pt x="108" y="232"/>
                    <a:pt x="107" y="231"/>
                  </a:cubicBezTo>
                  <a:cubicBezTo>
                    <a:pt x="92" y="216"/>
                    <a:pt x="92" y="216"/>
                    <a:pt x="92" y="216"/>
                  </a:cubicBezTo>
                  <a:cubicBezTo>
                    <a:pt x="71" y="195"/>
                    <a:pt x="71" y="161"/>
                    <a:pt x="92" y="141"/>
                  </a:cubicBezTo>
                  <a:cubicBezTo>
                    <a:pt x="142" y="90"/>
                    <a:pt x="142" y="90"/>
                    <a:pt x="142" y="90"/>
                  </a:cubicBezTo>
                  <a:cubicBezTo>
                    <a:pt x="162" y="70"/>
                    <a:pt x="197" y="70"/>
                    <a:pt x="217" y="90"/>
                  </a:cubicBezTo>
                  <a:cubicBezTo>
                    <a:pt x="233" y="106"/>
                    <a:pt x="233" y="106"/>
                    <a:pt x="233" y="106"/>
                  </a:cubicBezTo>
                  <a:cubicBezTo>
                    <a:pt x="243" y="116"/>
                    <a:pt x="243" y="132"/>
                    <a:pt x="233" y="142"/>
                  </a:cubicBezTo>
                  <a:cubicBezTo>
                    <a:pt x="223" y="152"/>
                    <a:pt x="207" y="152"/>
                    <a:pt x="197" y="142"/>
                  </a:cubicBezTo>
                  <a:cubicBezTo>
                    <a:pt x="182" y="126"/>
                    <a:pt x="182" y="126"/>
                    <a:pt x="182" y="126"/>
                  </a:cubicBezTo>
                  <a:cubicBezTo>
                    <a:pt x="182" y="126"/>
                    <a:pt x="179" y="126"/>
                    <a:pt x="178" y="126"/>
                  </a:cubicBezTo>
                  <a:cubicBezTo>
                    <a:pt x="178" y="126"/>
                    <a:pt x="178" y="126"/>
                    <a:pt x="178" y="126"/>
                  </a:cubicBezTo>
                  <a:cubicBezTo>
                    <a:pt x="128" y="176"/>
                    <a:pt x="128" y="176"/>
                    <a:pt x="128" y="176"/>
                  </a:cubicBezTo>
                  <a:cubicBezTo>
                    <a:pt x="127" y="177"/>
                    <a:pt x="127" y="179"/>
                    <a:pt x="128" y="180"/>
                  </a:cubicBezTo>
                  <a:cubicBezTo>
                    <a:pt x="143" y="195"/>
                    <a:pt x="143" y="195"/>
                    <a:pt x="143" y="195"/>
                  </a:cubicBezTo>
                  <a:cubicBezTo>
                    <a:pt x="160" y="212"/>
                    <a:pt x="163" y="239"/>
                    <a:pt x="151" y="260"/>
                  </a:cubicBezTo>
                  <a:cubicBezTo>
                    <a:pt x="140" y="280"/>
                    <a:pt x="131" y="300"/>
                    <a:pt x="125" y="321"/>
                  </a:cubicBezTo>
                  <a:cubicBezTo>
                    <a:pt x="119" y="345"/>
                    <a:pt x="98" y="360"/>
                    <a:pt x="74" y="360"/>
                  </a:cubicBezTo>
                  <a:cubicBezTo>
                    <a:pt x="53" y="360"/>
                    <a:pt x="53" y="360"/>
                    <a:pt x="53" y="360"/>
                  </a:cubicBezTo>
                  <a:cubicBezTo>
                    <a:pt x="52" y="360"/>
                    <a:pt x="51" y="361"/>
                    <a:pt x="51" y="363"/>
                  </a:cubicBezTo>
                  <a:cubicBezTo>
                    <a:pt x="51" y="434"/>
                    <a:pt x="51" y="434"/>
                    <a:pt x="51" y="434"/>
                  </a:cubicBezTo>
                  <a:cubicBezTo>
                    <a:pt x="51" y="435"/>
                    <a:pt x="52" y="436"/>
                    <a:pt x="53" y="436"/>
                  </a:cubicBezTo>
                  <a:cubicBezTo>
                    <a:pt x="74" y="436"/>
                    <a:pt x="74" y="436"/>
                    <a:pt x="74" y="436"/>
                  </a:cubicBezTo>
                  <a:cubicBezTo>
                    <a:pt x="98" y="436"/>
                    <a:pt x="119" y="452"/>
                    <a:pt x="125" y="476"/>
                  </a:cubicBezTo>
                  <a:cubicBezTo>
                    <a:pt x="131" y="496"/>
                    <a:pt x="140" y="516"/>
                    <a:pt x="151" y="536"/>
                  </a:cubicBezTo>
                  <a:cubicBezTo>
                    <a:pt x="162" y="557"/>
                    <a:pt x="159" y="583"/>
                    <a:pt x="142" y="600"/>
                  </a:cubicBezTo>
                  <a:cubicBezTo>
                    <a:pt x="128" y="615"/>
                    <a:pt x="128" y="615"/>
                    <a:pt x="128" y="615"/>
                  </a:cubicBezTo>
                  <a:cubicBezTo>
                    <a:pt x="127" y="616"/>
                    <a:pt x="127" y="617"/>
                    <a:pt x="128" y="618"/>
                  </a:cubicBezTo>
                  <a:cubicBezTo>
                    <a:pt x="178" y="668"/>
                    <a:pt x="178" y="668"/>
                    <a:pt x="178" y="668"/>
                  </a:cubicBezTo>
                  <a:cubicBezTo>
                    <a:pt x="178" y="668"/>
                    <a:pt x="180" y="668"/>
                    <a:pt x="181" y="668"/>
                  </a:cubicBezTo>
                  <a:cubicBezTo>
                    <a:pt x="181" y="668"/>
                    <a:pt x="182" y="668"/>
                    <a:pt x="182" y="668"/>
                  </a:cubicBezTo>
                  <a:cubicBezTo>
                    <a:pt x="196" y="654"/>
                    <a:pt x="196" y="654"/>
                    <a:pt x="196" y="654"/>
                  </a:cubicBezTo>
                  <a:cubicBezTo>
                    <a:pt x="213" y="637"/>
                    <a:pt x="239" y="634"/>
                    <a:pt x="260" y="646"/>
                  </a:cubicBezTo>
                  <a:cubicBezTo>
                    <a:pt x="280" y="657"/>
                    <a:pt x="301" y="666"/>
                    <a:pt x="321" y="672"/>
                  </a:cubicBezTo>
                  <a:cubicBezTo>
                    <a:pt x="345" y="679"/>
                    <a:pt x="361" y="700"/>
                    <a:pt x="361" y="723"/>
                  </a:cubicBezTo>
                  <a:cubicBezTo>
                    <a:pt x="361" y="744"/>
                    <a:pt x="361" y="744"/>
                    <a:pt x="361" y="744"/>
                  </a:cubicBezTo>
                  <a:cubicBezTo>
                    <a:pt x="361" y="745"/>
                    <a:pt x="362" y="746"/>
                    <a:pt x="363" y="746"/>
                  </a:cubicBezTo>
                  <a:cubicBezTo>
                    <a:pt x="434" y="746"/>
                    <a:pt x="434" y="746"/>
                    <a:pt x="434" y="746"/>
                  </a:cubicBezTo>
                  <a:cubicBezTo>
                    <a:pt x="436" y="746"/>
                    <a:pt x="437" y="745"/>
                    <a:pt x="437" y="744"/>
                  </a:cubicBezTo>
                  <a:cubicBezTo>
                    <a:pt x="437" y="723"/>
                    <a:pt x="437" y="723"/>
                    <a:pt x="437" y="723"/>
                  </a:cubicBezTo>
                  <a:cubicBezTo>
                    <a:pt x="437" y="700"/>
                    <a:pt x="453" y="679"/>
                    <a:pt x="476" y="672"/>
                  </a:cubicBezTo>
                  <a:cubicBezTo>
                    <a:pt x="497" y="666"/>
                    <a:pt x="518" y="657"/>
                    <a:pt x="537" y="646"/>
                  </a:cubicBezTo>
                  <a:cubicBezTo>
                    <a:pt x="559" y="634"/>
                    <a:pt x="585" y="637"/>
                    <a:pt x="602" y="654"/>
                  </a:cubicBezTo>
                  <a:cubicBezTo>
                    <a:pt x="616" y="668"/>
                    <a:pt x="616" y="668"/>
                    <a:pt x="616" y="668"/>
                  </a:cubicBezTo>
                  <a:cubicBezTo>
                    <a:pt x="616" y="668"/>
                    <a:pt x="619" y="668"/>
                    <a:pt x="620" y="668"/>
                  </a:cubicBezTo>
                  <a:cubicBezTo>
                    <a:pt x="620" y="668"/>
                    <a:pt x="620" y="668"/>
                    <a:pt x="620" y="668"/>
                  </a:cubicBezTo>
                  <a:cubicBezTo>
                    <a:pt x="670" y="618"/>
                    <a:pt x="670" y="618"/>
                    <a:pt x="670" y="618"/>
                  </a:cubicBezTo>
                  <a:cubicBezTo>
                    <a:pt x="670" y="618"/>
                    <a:pt x="670" y="615"/>
                    <a:pt x="670" y="615"/>
                  </a:cubicBezTo>
                  <a:cubicBezTo>
                    <a:pt x="655" y="600"/>
                    <a:pt x="655" y="600"/>
                    <a:pt x="655" y="600"/>
                  </a:cubicBezTo>
                  <a:cubicBezTo>
                    <a:pt x="639" y="583"/>
                    <a:pt x="635" y="557"/>
                    <a:pt x="647" y="536"/>
                  </a:cubicBezTo>
                  <a:cubicBezTo>
                    <a:pt x="658" y="516"/>
                    <a:pt x="667" y="496"/>
                    <a:pt x="672" y="476"/>
                  </a:cubicBezTo>
                  <a:cubicBezTo>
                    <a:pt x="679" y="452"/>
                    <a:pt x="700" y="436"/>
                    <a:pt x="724" y="436"/>
                  </a:cubicBezTo>
                  <a:cubicBezTo>
                    <a:pt x="744" y="436"/>
                    <a:pt x="744" y="436"/>
                    <a:pt x="744" y="436"/>
                  </a:cubicBezTo>
                  <a:cubicBezTo>
                    <a:pt x="746" y="436"/>
                    <a:pt x="747" y="435"/>
                    <a:pt x="747" y="434"/>
                  </a:cubicBezTo>
                  <a:cubicBezTo>
                    <a:pt x="747" y="363"/>
                    <a:pt x="747" y="363"/>
                    <a:pt x="747" y="363"/>
                  </a:cubicBezTo>
                  <a:cubicBezTo>
                    <a:pt x="747" y="361"/>
                    <a:pt x="746" y="360"/>
                    <a:pt x="744" y="360"/>
                  </a:cubicBezTo>
                  <a:cubicBezTo>
                    <a:pt x="724" y="360"/>
                    <a:pt x="724" y="360"/>
                    <a:pt x="724" y="360"/>
                  </a:cubicBezTo>
                  <a:cubicBezTo>
                    <a:pt x="700" y="360"/>
                    <a:pt x="679" y="345"/>
                    <a:pt x="672" y="321"/>
                  </a:cubicBezTo>
                  <a:cubicBezTo>
                    <a:pt x="666" y="300"/>
                    <a:pt x="658" y="280"/>
                    <a:pt x="646" y="260"/>
                  </a:cubicBezTo>
                  <a:cubicBezTo>
                    <a:pt x="634" y="239"/>
                    <a:pt x="638" y="212"/>
                    <a:pt x="655" y="195"/>
                  </a:cubicBezTo>
                  <a:cubicBezTo>
                    <a:pt x="670" y="180"/>
                    <a:pt x="670" y="180"/>
                    <a:pt x="670" y="180"/>
                  </a:cubicBezTo>
                  <a:cubicBezTo>
                    <a:pt x="670" y="176"/>
                    <a:pt x="670" y="176"/>
                    <a:pt x="670" y="176"/>
                  </a:cubicBezTo>
                  <a:cubicBezTo>
                    <a:pt x="620" y="126"/>
                    <a:pt x="620" y="126"/>
                    <a:pt x="620" y="126"/>
                  </a:cubicBezTo>
                  <a:cubicBezTo>
                    <a:pt x="620" y="126"/>
                    <a:pt x="616" y="126"/>
                    <a:pt x="616" y="126"/>
                  </a:cubicBezTo>
                  <a:cubicBezTo>
                    <a:pt x="601" y="142"/>
                    <a:pt x="601" y="142"/>
                    <a:pt x="601" y="142"/>
                  </a:cubicBezTo>
                  <a:cubicBezTo>
                    <a:pt x="584" y="158"/>
                    <a:pt x="557" y="162"/>
                    <a:pt x="536" y="150"/>
                  </a:cubicBezTo>
                  <a:cubicBezTo>
                    <a:pt x="517" y="139"/>
                    <a:pt x="497" y="130"/>
                    <a:pt x="476" y="125"/>
                  </a:cubicBezTo>
                  <a:cubicBezTo>
                    <a:pt x="453" y="118"/>
                    <a:pt x="437" y="97"/>
                    <a:pt x="437" y="73"/>
                  </a:cubicBezTo>
                  <a:cubicBezTo>
                    <a:pt x="437" y="53"/>
                    <a:pt x="437" y="53"/>
                    <a:pt x="437" y="53"/>
                  </a:cubicBezTo>
                  <a:cubicBezTo>
                    <a:pt x="437" y="52"/>
                    <a:pt x="436" y="50"/>
                    <a:pt x="434" y="50"/>
                  </a:cubicBezTo>
                  <a:cubicBezTo>
                    <a:pt x="363" y="50"/>
                    <a:pt x="363" y="50"/>
                    <a:pt x="363" y="50"/>
                  </a:cubicBezTo>
                  <a:cubicBezTo>
                    <a:pt x="362" y="50"/>
                    <a:pt x="361" y="52"/>
                    <a:pt x="361" y="53"/>
                  </a:cubicBezTo>
                  <a:cubicBezTo>
                    <a:pt x="361" y="73"/>
                    <a:pt x="361" y="73"/>
                    <a:pt x="361" y="73"/>
                  </a:cubicBezTo>
                  <a:cubicBezTo>
                    <a:pt x="361" y="97"/>
                    <a:pt x="345" y="118"/>
                    <a:pt x="322" y="125"/>
                  </a:cubicBezTo>
                  <a:cubicBezTo>
                    <a:pt x="308" y="128"/>
                    <a:pt x="294" y="121"/>
                    <a:pt x="290" y="107"/>
                  </a:cubicBezTo>
                  <a:cubicBezTo>
                    <a:pt x="286" y="94"/>
                    <a:pt x="294" y="80"/>
                    <a:pt x="307" y="76"/>
                  </a:cubicBezTo>
                  <a:cubicBezTo>
                    <a:pt x="308" y="76"/>
                    <a:pt x="310" y="75"/>
                    <a:pt x="310" y="73"/>
                  </a:cubicBezTo>
                  <a:cubicBezTo>
                    <a:pt x="310" y="53"/>
                    <a:pt x="310" y="53"/>
                    <a:pt x="310" y="53"/>
                  </a:cubicBezTo>
                  <a:cubicBezTo>
                    <a:pt x="310" y="24"/>
                    <a:pt x="334" y="0"/>
                    <a:pt x="363" y="0"/>
                  </a:cubicBezTo>
                  <a:cubicBezTo>
                    <a:pt x="434" y="0"/>
                    <a:pt x="434" y="0"/>
                    <a:pt x="434" y="0"/>
                  </a:cubicBezTo>
                  <a:cubicBezTo>
                    <a:pt x="464" y="0"/>
                    <a:pt x="488" y="24"/>
                    <a:pt x="488" y="53"/>
                  </a:cubicBezTo>
                  <a:cubicBezTo>
                    <a:pt x="488" y="73"/>
                    <a:pt x="488" y="73"/>
                    <a:pt x="488" y="73"/>
                  </a:cubicBezTo>
                  <a:cubicBezTo>
                    <a:pt x="488" y="75"/>
                    <a:pt x="489" y="76"/>
                    <a:pt x="490" y="76"/>
                  </a:cubicBezTo>
                  <a:cubicBezTo>
                    <a:pt x="514" y="83"/>
                    <a:pt x="538" y="93"/>
                    <a:pt x="561" y="106"/>
                  </a:cubicBezTo>
                  <a:cubicBezTo>
                    <a:pt x="562" y="107"/>
                    <a:pt x="564" y="107"/>
                    <a:pt x="565" y="106"/>
                  </a:cubicBezTo>
                  <a:cubicBezTo>
                    <a:pt x="580" y="90"/>
                    <a:pt x="580" y="90"/>
                    <a:pt x="580" y="90"/>
                  </a:cubicBezTo>
                  <a:cubicBezTo>
                    <a:pt x="600" y="70"/>
                    <a:pt x="635" y="70"/>
                    <a:pt x="656" y="90"/>
                  </a:cubicBezTo>
                  <a:cubicBezTo>
                    <a:pt x="706" y="140"/>
                    <a:pt x="706" y="140"/>
                    <a:pt x="706" y="140"/>
                  </a:cubicBezTo>
                  <a:cubicBezTo>
                    <a:pt x="716" y="151"/>
                    <a:pt x="721" y="164"/>
                    <a:pt x="721" y="178"/>
                  </a:cubicBezTo>
                  <a:cubicBezTo>
                    <a:pt x="721" y="192"/>
                    <a:pt x="716" y="206"/>
                    <a:pt x="706" y="216"/>
                  </a:cubicBezTo>
                  <a:cubicBezTo>
                    <a:pt x="690" y="231"/>
                    <a:pt x="690" y="231"/>
                    <a:pt x="690" y="231"/>
                  </a:cubicBezTo>
                  <a:cubicBezTo>
                    <a:pt x="689" y="232"/>
                    <a:pt x="690" y="234"/>
                    <a:pt x="690" y="235"/>
                  </a:cubicBezTo>
                  <a:cubicBezTo>
                    <a:pt x="704" y="258"/>
                    <a:pt x="714" y="282"/>
                    <a:pt x="721" y="307"/>
                  </a:cubicBezTo>
                  <a:cubicBezTo>
                    <a:pt x="721" y="308"/>
                    <a:pt x="722" y="310"/>
                    <a:pt x="724" y="310"/>
                  </a:cubicBezTo>
                  <a:cubicBezTo>
                    <a:pt x="744" y="310"/>
                    <a:pt x="744" y="310"/>
                    <a:pt x="744" y="310"/>
                  </a:cubicBezTo>
                  <a:cubicBezTo>
                    <a:pt x="774" y="310"/>
                    <a:pt x="797" y="334"/>
                    <a:pt x="797" y="363"/>
                  </a:cubicBezTo>
                  <a:cubicBezTo>
                    <a:pt x="797" y="434"/>
                    <a:pt x="797" y="434"/>
                    <a:pt x="797" y="434"/>
                  </a:cubicBezTo>
                  <a:cubicBezTo>
                    <a:pt x="797" y="463"/>
                    <a:pt x="774" y="487"/>
                    <a:pt x="744" y="487"/>
                  </a:cubicBezTo>
                  <a:cubicBezTo>
                    <a:pt x="724" y="487"/>
                    <a:pt x="724" y="487"/>
                    <a:pt x="724" y="487"/>
                  </a:cubicBezTo>
                  <a:cubicBezTo>
                    <a:pt x="722" y="487"/>
                    <a:pt x="721" y="489"/>
                    <a:pt x="721" y="490"/>
                  </a:cubicBezTo>
                  <a:cubicBezTo>
                    <a:pt x="714" y="514"/>
                    <a:pt x="704" y="538"/>
                    <a:pt x="691" y="560"/>
                  </a:cubicBezTo>
                  <a:cubicBezTo>
                    <a:pt x="691" y="562"/>
                    <a:pt x="690" y="563"/>
                    <a:pt x="691" y="564"/>
                  </a:cubicBezTo>
                  <a:cubicBezTo>
                    <a:pt x="706" y="579"/>
                    <a:pt x="706" y="579"/>
                    <a:pt x="706" y="579"/>
                  </a:cubicBezTo>
                  <a:cubicBezTo>
                    <a:pt x="716" y="589"/>
                    <a:pt x="721" y="602"/>
                    <a:pt x="721" y="616"/>
                  </a:cubicBezTo>
                  <a:cubicBezTo>
                    <a:pt x="721" y="631"/>
                    <a:pt x="716" y="644"/>
                    <a:pt x="706" y="654"/>
                  </a:cubicBezTo>
                  <a:cubicBezTo>
                    <a:pt x="656" y="704"/>
                    <a:pt x="656" y="704"/>
                    <a:pt x="656" y="704"/>
                  </a:cubicBezTo>
                  <a:cubicBezTo>
                    <a:pt x="636" y="724"/>
                    <a:pt x="601" y="724"/>
                    <a:pt x="580" y="704"/>
                  </a:cubicBezTo>
                  <a:cubicBezTo>
                    <a:pt x="566" y="690"/>
                    <a:pt x="566" y="690"/>
                    <a:pt x="566" y="690"/>
                  </a:cubicBezTo>
                  <a:cubicBezTo>
                    <a:pt x="565" y="689"/>
                    <a:pt x="564" y="690"/>
                    <a:pt x="563" y="690"/>
                  </a:cubicBezTo>
                  <a:cubicBezTo>
                    <a:pt x="539" y="703"/>
                    <a:pt x="515" y="714"/>
                    <a:pt x="490" y="721"/>
                  </a:cubicBezTo>
                  <a:cubicBezTo>
                    <a:pt x="489" y="721"/>
                    <a:pt x="488" y="722"/>
                    <a:pt x="488" y="723"/>
                  </a:cubicBezTo>
                  <a:cubicBezTo>
                    <a:pt x="488" y="744"/>
                    <a:pt x="488" y="744"/>
                    <a:pt x="488" y="744"/>
                  </a:cubicBezTo>
                  <a:cubicBezTo>
                    <a:pt x="488" y="773"/>
                    <a:pt x="464" y="797"/>
                    <a:pt x="434" y="7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24" name="Freeform 103">
              <a:extLst>
                <a:ext uri="{FF2B5EF4-FFF2-40B4-BE49-F238E27FC236}">
                  <a16:creationId xmlns:a16="http://schemas.microsoft.com/office/drawing/2014/main" id="{7B951B77-A5DE-411C-A727-ABC92D9239FE}"/>
                </a:ext>
              </a:extLst>
            </p:cNvPr>
            <p:cNvSpPr>
              <a:spLocks noEditPoints="1"/>
            </p:cNvSpPr>
            <p:nvPr/>
          </p:nvSpPr>
          <p:spPr bwMode="auto">
            <a:xfrm>
              <a:off x="22453600" y="155575"/>
              <a:ext cx="106363" cy="104775"/>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50 h 252"/>
                <a:gd name="T12" fmla="*/ 50 w 252"/>
                <a:gd name="T13" fmla="*/ 126 h 252"/>
                <a:gd name="T14" fmla="*/ 126 w 252"/>
                <a:gd name="T15" fmla="*/ 202 h 252"/>
                <a:gd name="T16" fmla="*/ 202 w 252"/>
                <a:gd name="T17" fmla="*/ 126 h 252"/>
                <a:gd name="T18" fmla="*/ 126 w 252"/>
                <a:gd name="T19" fmla="*/ 5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6"/>
                    <a:pt x="0" y="126"/>
                  </a:cubicBezTo>
                  <a:cubicBezTo>
                    <a:pt x="0" y="56"/>
                    <a:pt x="56" y="0"/>
                    <a:pt x="126" y="0"/>
                  </a:cubicBezTo>
                  <a:cubicBezTo>
                    <a:pt x="195" y="0"/>
                    <a:pt x="252" y="56"/>
                    <a:pt x="252" y="126"/>
                  </a:cubicBezTo>
                  <a:cubicBezTo>
                    <a:pt x="252" y="196"/>
                    <a:pt x="195" y="252"/>
                    <a:pt x="126" y="252"/>
                  </a:cubicBezTo>
                  <a:close/>
                  <a:moveTo>
                    <a:pt x="126" y="50"/>
                  </a:moveTo>
                  <a:cubicBezTo>
                    <a:pt x="84" y="50"/>
                    <a:pt x="50" y="84"/>
                    <a:pt x="50" y="126"/>
                  </a:cubicBezTo>
                  <a:cubicBezTo>
                    <a:pt x="50" y="168"/>
                    <a:pt x="84" y="202"/>
                    <a:pt x="126" y="202"/>
                  </a:cubicBezTo>
                  <a:cubicBezTo>
                    <a:pt x="168" y="202"/>
                    <a:pt x="202" y="168"/>
                    <a:pt x="202" y="126"/>
                  </a:cubicBezTo>
                  <a:cubicBezTo>
                    <a:pt x="202" y="84"/>
                    <a:pt x="168" y="50"/>
                    <a:pt x="12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25" name="Freeform 104">
              <a:extLst>
                <a:ext uri="{FF2B5EF4-FFF2-40B4-BE49-F238E27FC236}">
                  <a16:creationId xmlns:a16="http://schemas.microsoft.com/office/drawing/2014/main" id="{989D9DAB-F5EC-FE44-471B-18593E47266E}"/>
                </a:ext>
              </a:extLst>
            </p:cNvPr>
            <p:cNvSpPr>
              <a:spLocks noEditPoints="1"/>
            </p:cNvSpPr>
            <p:nvPr/>
          </p:nvSpPr>
          <p:spPr bwMode="auto">
            <a:xfrm>
              <a:off x="22453600" y="776288"/>
              <a:ext cx="106363" cy="106363"/>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50 h 252"/>
                <a:gd name="T12" fmla="*/ 50 w 252"/>
                <a:gd name="T13" fmla="*/ 126 h 252"/>
                <a:gd name="T14" fmla="*/ 126 w 252"/>
                <a:gd name="T15" fmla="*/ 202 h 252"/>
                <a:gd name="T16" fmla="*/ 202 w 252"/>
                <a:gd name="T17" fmla="*/ 126 h 252"/>
                <a:gd name="T18" fmla="*/ 126 w 252"/>
                <a:gd name="T19" fmla="*/ 5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6"/>
                    <a:pt x="0" y="126"/>
                  </a:cubicBezTo>
                  <a:cubicBezTo>
                    <a:pt x="0" y="56"/>
                    <a:pt x="56" y="0"/>
                    <a:pt x="126" y="0"/>
                  </a:cubicBezTo>
                  <a:cubicBezTo>
                    <a:pt x="195" y="0"/>
                    <a:pt x="252" y="56"/>
                    <a:pt x="252" y="126"/>
                  </a:cubicBezTo>
                  <a:cubicBezTo>
                    <a:pt x="252" y="196"/>
                    <a:pt x="195" y="252"/>
                    <a:pt x="126" y="252"/>
                  </a:cubicBezTo>
                  <a:close/>
                  <a:moveTo>
                    <a:pt x="126" y="50"/>
                  </a:moveTo>
                  <a:cubicBezTo>
                    <a:pt x="84" y="50"/>
                    <a:pt x="50" y="84"/>
                    <a:pt x="50" y="126"/>
                  </a:cubicBezTo>
                  <a:cubicBezTo>
                    <a:pt x="50" y="168"/>
                    <a:pt x="84" y="202"/>
                    <a:pt x="126" y="202"/>
                  </a:cubicBezTo>
                  <a:cubicBezTo>
                    <a:pt x="168" y="202"/>
                    <a:pt x="202" y="168"/>
                    <a:pt x="202" y="126"/>
                  </a:cubicBezTo>
                  <a:cubicBezTo>
                    <a:pt x="202" y="84"/>
                    <a:pt x="168" y="50"/>
                    <a:pt x="12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26" name="Freeform 105">
              <a:extLst>
                <a:ext uri="{FF2B5EF4-FFF2-40B4-BE49-F238E27FC236}">
                  <a16:creationId xmlns:a16="http://schemas.microsoft.com/office/drawing/2014/main" id="{2DB22B3C-EC38-AA41-D551-9A3BCF085D7A}"/>
                </a:ext>
              </a:extLst>
            </p:cNvPr>
            <p:cNvSpPr>
              <a:spLocks noEditPoints="1"/>
            </p:cNvSpPr>
            <p:nvPr/>
          </p:nvSpPr>
          <p:spPr bwMode="auto">
            <a:xfrm>
              <a:off x="22142450" y="465138"/>
              <a:ext cx="106363" cy="106363"/>
            </a:xfrm>
            <a:custGeom>
              <a:avLst/>
              <a:gdLst>
                <a:gd name="T0" fmla="*/ 126 w 253"/>
                <a:gd name="T1" fmla="*/ 253 h 253"/>
                <a:gd name="T2" fmla="*/ 0 w 253"/>
                <a:gd name="T3" fmla="*/ 127 h 253"/>
                <a:gd name="T4" fmla="*/ 126 w 253"/>
                <a:gd name="T5" fmla="*/ 0 h 253"/>
                <a:gd name="T6" fmla="*/ 253 w 253"/>
                <a:gd name="T7" fmla="*/ 127 h 253"/>
                <a:gd name="T8" fmla="*/ 126 w 253"/>
                <a:gd name="T9" fmla="*/ 253 h 253"/>
                <a:gd name="T10" fmla="*/ 126 w 253"/>
                <a:gd name="T11" fmla="*/ 51 h 253"/>
                <a:gd name="T12" fmla="*/ 51 w 253"/>
                <a:gd name="T13" fmla="*/ 127 h 253"/>
                <a:gd name="T14" fmla="*/ 126 w 253"/>
                <a:gd name="T15" fmla="*/ 202 h 253"/>
                <a:gd name="T16" fmla="*/ 202 w 253"/>
                <a:gd name="T17" fmla="*/ 127 h 253"/>
                <a:gd name="T18" fmla="*/ 126 w 253"/>
                <a:gd name="T19" fmla="*/ 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3">
                  <a:moveTo>
                    <a:pt x="126" y="253"/>
                  </a:moveTo>
                  <a:cubicBezTo>
                    <a:pt x="57" y="253"/>
                    <a:pt x="0" y="196"/>
                    <a:pt x="0" y="127"/>
                  </a:cubicBezTo>
                  <a:cubicBezTo>
                    <a:pt x="0" y="57"/>
                    <a:pt x="57" y="0"/>
                    <a:pt x="126" y="0"/>
                  </a:cubicBezTo>
                  <a:cubicBezTo>
                    <a:pt x="196" y="0"/>
                    <a:pt x="253" y="57"/>
                    <a:pt x="253" y="127"/>
                  </a:cubicBezTo>
                  <a:cubicBezTo>
                    <a:pt x="253" y="196"/>
                    <a:pt x="196" y="253"/>
                    <a:pt x="126" y="253"/>
                  </a:cubicBezTo>
                  <a:close/>
                  <a:moveTo>
                    <a:pt x="126" y="51"/>
                  </a:moveTo>
                  <a:cubicBezTo>
                    <a:pt x="85" y="51"/>
                    <a:pt x="51" y="85"/>
                    <a:pt x="51" y="127"/>
                  </a:cubicBezTo>
                  <a:cubicBezTo>
                    <a:pt x="51" y="168"/>
                    <a:pt x="85" y="202"/>
                    <a:pt x="126" y="202"/>
                  </a:cubicBezTo>
                  <a:cubicBezTo>
                    <a:pt x="168" y="202"/>
                    <a:pt x="202" y="168"/>
                    <a:pt x="202" y="127"/>
                  </a:cubicBezTo>
                  <a:cubicBezTo>
                    <a:pt x="202" y="85"/>
                    <a:pt x="168" y="51"/>
                    <a:pt x="126"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27" name="Freeform 106">
              <a:extLst>
                <a:ext uri="{FF2B5EF4-FFF2-40B4-BE49-F238E27FC236}">
                  <a16:creationId xmlns:a16="http://schemas.microsoft.com/office/drawing/2014/main" id="{463EF6BA-087A-CC92-B718-F733631B0D63}"/>
                </a:ext>
              </a:extLst>
            </p:cNvPr>
            <p:cNvSpPr>
              <a:spLocks noEditPoints="1"/>
            </p:cNvSpPr>
            <p:nvPr/>
          </p:nvSpPr>
          <p:spPr bwMode="auto">
            <a:xfrm>
              <a:off x="22764750" y="465138"/>
              <a:ext cx="106363" cy="106363"/>
            </a:xfrm>
            <a:custGeom>
              <a:avLst/>
              <a:gdLst>
                <a:gd name="T0" fmla="*/ 126 w 253"/>
                <a:gd name="T1" fmla="*/ 253 h 253"/>
                <a:gd name="T2" fmla="*/ 0 w 253"/>
                <a:gd name="T3" fmla="*/ 127 h 253"/>
                <a:gd name="T4" fmla="*/ 126 w 253"/>
                <a:gd name="T5" fmla="*/ 0 h 253"/>
                <a:gd name="T6" fmla="*/ 253 w 253"/>
                <a:gd name="T7" fmla="*/ 127 h 253"/>
                <a:gd name="T8" fmla="*/ 126 w 253"/>
                <a:gd name="T9" fmla="*/ 253 h 253"/>
                <a:gd name="T10" fmla="*/ 126 w 253"/>
                <a:gd name="T11" fmla="*/ 51 h 253"/>
                <a:gd name="T12" fmla="*/ 51 w 253"/>
                <a:gd name="T13" fmla="*/ 127 h 253"/>
                <a:gd name="T14" fmla="*/ 126 w 253"/>
                <a:gd name="T15" fmla="*/ 202 h 253"/>
                <a:gd name="T16" fmla="*/ 202 w 253"/>
                <a:gd name="T17" fmla="*/ 127 h 253"/>
                <a:gd name="T18" fmla="*/ 126 w 253"/>
                <a:gd name="T19" fmla="*/ 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3">
                  <a:moveTo>
                    <a:pt x="126" y="253"/>
                  </a:moveTo>
                  <a:cubicBezTo>
                    <a:pt x="57" y="253"/>
                    <a:pt x="0" y="196"/>
                    <a:pt x="0" y="127"/>
                  </a:cubicBezTo>
                  <a:cubicBezTo>
                    <a:pt x="0" y="57"/>
                    <a:pt x="57" y="0"/>
                    <a:pt x="126" y="0"/>
                  </a:cubicBezTo>
                  <a:cubicBezTo>
                    <a:pt x="196" y="0"/>
                    <a:pt x="253" y="57"/>
                    <a:pt x="253" y="127"/>
                  </a:cubicBezTo>
                  <a:cubicBezTo>
                    <a:pt x="253" y="196"/>
                    <a:pt x="196" y="253"/>
                    <a:pt x="126" y="253"/>
                  </a:cubicBezTo>
                  <a:close/>
                  <a:moveTo>
                    <a:pt x="126" y="51"/>
                  </a:moveTo>
                  <a:cubicBezTo>
                    <a:pt x="85" y="51"/>
                    <a:pt x="51" y="85"/>
                    <a:pt x="51" y="127"/>
                  </a:cubicBezTo>
                  <a:cubicBezTo>
                    <a:pt x="51" y="168"/>
                    <a:pt x="85" y="202"/>
                    <a:pt x="126" y="202"/>
                  </a:cubicBezTo>
                  <a:cubicBezTo>
                    <a:pt x="168" y="202"/>
                    <a:pt x="202" y="168"/>
                    <a:pt x="202" y="127"/>
                  </a:cubicBezTo>
                  <a:cubicBezTo>
                    <a:pt x="202" y="85"/>
                    <a:pt x="168" y="51"/>
                    <a:pt x="126"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28" name="Freeform 107">
              <a:extLst>
                <a:ext uri="{FF2B5EF4-FFF2-40B4-BE49-F238E27FC236}">
                  <a16:creationId xmlns:a16="http://schemas.microsoft.com/office/drawing/2014/main" id="{542389DF-E84C-FA0F-BC44-88C12FAD5F37}"/>
                </a:ext>
              </a:extLst>
            </p:cNvPr>
            <p:cNvSpPr>
              <a:spLocks noEditPoints="1"/>
            </p:cNvSpPr>
            <p:nvPr/>
          </p:nvSpPr>
          <p:spPr bwMode="auto">
            <a:xfrm>
              <a:off x="22232938" y="246063"/>
              <a:ext cx="106363" cy="104775"/>
            </a:xfrm>
            <a:custGeom>
              <a:avLst/>
              <a:gdLst>
                <a:gd name="T0" fmla="*/ 126 w 253"/>
                <a:gd name="T1" fmla="*/ 252 h 252"/>
                <a:gd name="T2" fmla="*/ 37 w 253"/>
                <a:gd name="T3" fmla="*/ 215 h 252"/>
                <a:gd name="T4" fmla="*/ 0 w 253"/>
                <a:gd name="T5" fmla="*/ 126 h 252"/>
                <a:gd name="T6" fmla="*/ 37 w 253"/>
                <a:gd name="T7" fmla="*/ 37 h 252"/>
                <a:gd name="T8" fmla="*/ 126 w 253"/>
                <a:gd name="T9" fmla="*/ 0 h 252"/>
                <a:gd name="T10" fmla="*/ 216 w 253"/>
                <a:gd name="T11" fmla="*/ 37 h 252"/>
                <a:gd name="T12" fmla="*/ 216 w 253"/>
                <a:gd name="T13" fmla="*/ 37 h 252"/>
                <a:gd name="T14" fmla="*/ 216 w 253"/>
                <a:gd name="T15" fmla="*/ 37 h 252"/>
                <a:gd name="T16" fmla="*/ 253 w 253"/>
                <a:gd name="T17" fmla="*/ 126 h 252"/>
                <a:gd name="T18" fmla="*/ 216 w 253"/>
                <a:gd name="T19" fmla="*/ 215 h 252"/>
                <a:gd name="T20" fmla="*/ 126 w 253"/>
                <a:gd name="T21" fmla="*/ 252 h 252"/>
                <a:gd name="T22" fmla="*/ 126 w 253"/>
                <a:gd name="T23" fmla="*/ 51 h 252"/>
                <a:gd name="T24" fmla="*/ 73 w 253"/>
                <a:gd name="T25" fmla="*/ 73 h 252"/>
                <a:gd name="T26" fmla="*/ 51 w 253"/>
                <a:gd name="T27" fmla="*/ 126 h 252"/>
                <a:gd name="T28" fmla="*/ 73 w 253"/>
                <a:gd name="T29" fmla="*/ 180 h 252"/>
                <a:gd name="T30" fmla="*/ 180 w 253"/>
                <a:gd name="T31" fmla="*/ 180 h 252"/>
                <a:gd name="T32" fmla="*/ 202 w 253"/>
                <a:gd name="T33" fmla="*/ 126 h 252"/>
                <a:gd name="T34" fmla="*/ 180 w 253"/>
                <a:gd name="T35" fmla="*/ 73 h 252"/>
                <a:gd name="T36" fmla="*/ 180 w 253"/>
                <a:gd name="T37" fmla="*/ 73 h 252"/>
                <a:gd name="T38" fmla="*/ 126 w 253"/>
                <a:gd name="T39" fmla="*/ 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 h="252">
                  <a:moveTo>
                    <a:pt x="126" y="252"/>
                  </a:moveTo>
                  <a:cubicBezTo>
                    <a:pt x="93" y="252"/>
                    <a:pt x="61" y="239"/>
                    <a:pt x="37" y="215"/>
                  </a:cubicBezTo>
                  <a:cubicBezTo>
                    <a:pt x="13" y="192"/>
                    <a:pt x="0" y="160"/>
                    <a:pt x="0" y="126"/>
                  </a:cubicBezTo>
                  <a:cubicBezTo>
                    <a:pt x="0" y="92"/>
                    <a:pt x="13" y="61"/>
                    <a:pt x="37" y="37"/>
                  </a:cubicBezTo>
                  <a:cubicBezTo>
                    <a:pt x="61" y="13"/>
                    <a:pt x="93" y="0"/>
                    <a:pt x="126" y="0"/>
                  </a:cubicBezTo>
                  <a:cubicBezTo>
                    <a:pt x="160" y="0"/>
                    <a:pt x="192" y="13"/>
                    <a:pt x="216" y="37"/>
                  </a:cubicBezTo>
                  <a:cubicBezTo>
                    <a:pt x="216" y="37"/>
                    <a:pt x="216" y="37"/>
                    <a:pt x="216" y="37"/>
                  </a:cubicBezTo>
                  <a:cubicBezTo>
                    <a:pt x="216" y="37"/>
                    <a:pt x="216" y="37"/>
                    <a:pt x="216" y="37"/>
                  </a:cubicBezTo>
                  <a:cubicBezTo>
                    <a:pt x="240" y="61"/>
                    <a:pt x="253" y="92"/>
                    <a:pt x="253" y="126"/>
                  </a:cubicBezTo>
                  <a:cubicBezTo>
                    <a:pt x="253" y="160"/>
                    <a:pt x="240" y="192"/>
                    <a:pt x="216" y="215"/>
                  </a:cubicBezTo>
                  <a:cubicBezTo>
                    <a:pt x="192" y="239"/>
                    <a:pt x="160" y="252"/>
                    <a:pt x="126" y="252"/>
                  </a:cubicBezTo>
                  <a:close/>
                  <a:moveTo>
                    <a:pt x="126" y="51"/>
                  </a:moveTo>
                  <a:cubicBezTo>
                    <a:pt x="106" y="51"/>
                    <a:pt x="87" y="58"/>
                    <a:pt x="73" y="73"/>
                  </a:cubicBezTo>
                  <a:cubicBezTo>
                    <a:pt x="59" y="87"/>
                    <a:pt x="51" y="106"/>
                    <a:pt x="51" y="126"/>
                  </a:cubicBezTo>
                  <a:cubicBezTo>
                    <a:pt x="51" y="146"/>
                    <a:pt x="59" y="165"/>
                    <a:pt x="73" y="180"/>
                  </a:cubicBezTo>
                  <a:cubicBezTo>
                    <a:pt x="102" y="208"/>
                    <a:pt x="151" y="208"/>
                    <a:pt x="180" y="180"/>
                  </a:cubicBezTo>
                  <a:cubicBezTo>
                    <a:pt x="194" y="165"/>
                    <a:pt x="202" y="146"/>
                    <a:pt x="202" y="126"/>
                  </a:cubicBezTo>
                  <a:cubicBezTo>
                    <a:pt x="202" y="106"/>
                    <a:pt x="194" y="87"/>
                    <a:pt x="180" y="73"/>
                  </a:cubicBezTo>
                  <a:cubicBezTo>
                    <a:pt x="180" y="73"/>
                    <a:pt x="180" y="73"/>
                    <a:pt x="180" y="73"/>
                  </a:cubicBezTo>
                  <a:cubicBezTo>
                    <a:pt x="166" y="58"/>
                    <a:pt x="147" y="51"/>
                    <a:pt x="126"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29" name="Freeform 108">
              <a:extLst>
                <a:ext uri="{FF2B5EF4-FFF2-40B4-BE49-F238E27FC236}">
                  <a16:creationId xmlns:a16="http://schemas.microsoft.com/office/drawing/2014/main" id="{776EC25B-FE93-0402-8C56-E30B2620EA19}"/>
                </a:ext>
              </a:extLst>
            </p:cNvPr>
            <p:cNvSpPr>
              <a:spLocks noEditPoints="1"/>
            </p:cNvSpPr>
            <p:nvPr/>
          </p:nvSpPr>
          <p:spPr bwMode="auto">
            <a:xfrm>
              <a:off x="22674263" y="679450"/>
              <a:ext cx="106363" cy="111125"/>
            </a:xfrm>
            <a:custGeom>
              <a:avLst/>
              <a:gdLst>
                <a:gd name="T0" fmla="*/ 126 w 253"/>
                <a:gd name="T1" fmla="*/ 265 h 265"/>
                <a:gd name="T2" fmla="*/ 37 w 253"/>
                <a:gd name="T3" fmla="*/ 228 h 265"/>
                <a:gd name="T4" fmla="*/ 0 w 253"/>
                <a:gd name="T5" fmla="*/ 139 h 265"/>
                <a:gd name="T6" fmla="*/ 37 w 253"/>
                <a:gd name="T7" fmla="*/ 50 h 265"/>
                <a:gd name="T8" fmla="*/ 216 w 253"/>
                <a:gd name="T9" fmla="*/ 50 h 265"/>
                <a:gd name="T10" fmla="*/ 253 w 253"/>
                <a:gd name="T11" fmla="*/ 139 h 265"/>
                <a:gd name="T12" fmla="*/ 216 w 253"/>
                <a:gd name="T13" fmla="*/ 228 h 265"/>
                <a:gd name="T14" fmla="*/ 126 w 253"/>
                <a:gd name="T15" fmla="*/ 265 h 265"/>
                <a:gd name="T16" fmla="*/ 126 w 253"/>
                <a:gd name="T17" fmla="*/ 63 h 265"/>
                <a:gd name="T18" fmla="*/ 73 w 253"/>
                <a:gd name="T19" fmla="*/ 85 h 265"/>
                <a:gd name="T20" fmla="*/ 51 w 253"/>
                <a:gd name="T21" fmla="*/ 139 h 265"/>
                <a:gd name="T22" fmla="*/ 73 w 253"/>
                <a:gd name="T23" fmla="*/ 192 h 265"/>
                <a:gd name="T24" fmla="*/ 180 w 253"/>
                <a:gd name="T25" fmla="*/ 192 h 265"/>
                <a:gd name="T26" fmla="*/ 202 w 253"/>
                <a:gd name="T27" fmla="*/ 139 h 265"/>
                <a:gd name="T28" fmla="*/ 180 w 253"/>
                <a:gd name="T29" fmla="*/ 85 h 265"/>
                <a:gd name="T30" fmla="*/ 126 w 253"/>
                <a:gd name="T31" fmla="*/ 6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3" h="265">
                  <a:moveTo>
                    <a:pt x="126" y="265"/>
                  </a:moveTo>
                  <a:cubicBezTo>
                    <a:pt x="94" y="265"/>
                    <a:pt x="62" y="253"/>
                    <a:pt x="37" y="228"/>
                  </a:cubicBezTo>
                  <a:cubicBezTo>
                    <a:pt x="13" y="204"/>
                    <a:pt x="0" y="173"/>
                    <a:pt x="0" y="139"/>
                  </a:cubicBezTo>
                  <a:cubicBezTo>
                    <a:pt x="0" y="105"/>
                    <a:pt x="13" y="73"/>
                    <a:pt x="37" y="50"/>
                  </a:cubicBezTo>
                  <a:cubicBezTo>
                    <a:pt x="86" y="0"/>
                    <a:pt x="166" y="0"/>
                    <a:pt x="216" y="50"/>
                  </a:cubicBezTo>
                  <a:cubicBezTo>
                    <a:pt x="239" y="73"/>
                    <a:pt x="253" y="105"/>
                    <a:pt x="253" y="139"/>
                  </a:cubicBezTo>
                  <a:cubicBezTo>
                    <a:pt x="253" y="173"/>
                    <a:pt x="239" y="204"/>
                    <a:pt x="216" y="228"/>
                  </a:cubicBezTo>
                  <a:cubicBezTo>
                    <a:pt x="191" y="253"/>
                    <a:pt x="159" y="265"/>
                    <a:pt x="126" y="265"/>
                  </a:cubicBezTo>
                  <a:close/>
                  <a:moveTo>
                    <a:pt x="126" y="63"/>
                  </a:moveTo>
                  <a:cubicBezTo>
                    <a:pt x="107" y="63"/>
                    <a:pt x="87" y="71"/>
                    <a:pt x="73" y="85"/>
                  </a:cubicBezTo>
                  <a:cubicBezTo>
                    <a:pt x="58" y="100"/>
                    <a:pt x="51" y="119"/>
                    <a:pt x="51" y="139"/>
                  </a:cubicBezTo>
                  <a:cubicBezTo>
                    <a:pt x="51" y="159"/>
                    <a:pt x="58" y="178"/>
                    <a:pt x="73" y="192"/>
                  </a:cubicBezTo>
                  <a:cubicBezTo>
                    <a:pt x="102" y="222"/>
                    <a:pt x="150" y="222"/>
                    <a:pt x="180" y="192"/>
                  </a:cubicBezTo>
                  <a:cubicBezTo>
                    <a:pt x="194" y="178"/>
                    <a:pt x="202" y="159"/>
                    <a:pt x="202" y="139"/>
                  </a:cubicBezTo>
                  <a:cubicBezTo>
                    <a:pt x="202" y="119"/>
                    <a:pt x="194" y="100"/>
                    <a:pt x="180" y="85"/>
                  </a:cubicBezTo>
                  <a:cubicBezTo>
                    <a:pt x="165" y="71"/>
                    <a:pt x="146" y="63"/>
                    <a:pt x="126"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0" name="Freeform 109">
              <a:extLst>
                <a:ext uri="{FF2B5EF4-FFF2-40B4-BE49-F238E27FC236}">
                  <a16:creationId xmlns:a16="http://schemas.microsoft.com/office/drawing/2014/main" id="{BAA99B84-32A0-4F45-674A-3766B1F785B6}"/>
                </a:ext>
              </a:extLst>
            </p:cNvPr>
            <p:cNvSpPr>
              <a:spLocks noEditPoints="1"/>
            </p:cNvSpPr>
            <p:nvPr/>
          </p:nvSpPr>
          <p:spPr bwMode="auto">
            <a:xfrm>
              <a:off x="22232938" y="685800"/>
              <a:ext cx="106363" cy="104775"/>
            </a:xfrm>
            <a:custGeom>
              <a:avLst/>
              <a:gdLst>
                <a:gd name="T0" fmla="*/ 126 w 253"/>
                <a:gd name="T1" fmla="*/ 252 h 252"/>
                <a:gd name="T2" fmla="*/ 37 w 253"/>
                <a:gd name="T3" fmla="*/ 215 h 252"/>
                <a:gd name="T4" fmla="*/ 0 w 253"/>
                <a:gd name="T5" fmla="*/ 126 h 252"/>
                <a:gd name="T6" fmla="*/ 37 w 253"/>
                <a:gd name="T7" fmla="*/ 37 h 252"/>
                <a:gd name="T8" fmla="*/ 37 w 253"/>
                <a:gd name="T9" fmla="*/ 37 h 252"/>
                <a:gd name="T10" fmla="*/ 126 w 253"/>
                <a:gd name="T11" fmla="*/ 0 h 252"/>
                <a:gd name="T12" fmla="*/ 216 w 253"/>
                <a:gd name="T13" fmla="*/ 37 h 252"/>
                <a:gd name="T14" fmla="*/ 253 w 253"/>
                <a:gd name="T15" fmla="*/ 126 h 252"/>
                <a:gd name="T16" fmla="*/ 216 w 253"/>
                <a:gd name="T17" fmla="*/ 215 h 252"/>
                <a:gd name="T18" fmla="*/ 126 w 253"/>
                <a:gd name="T19" fmla="*/ 252 h 252"/>
                <a:gd name="T20" fmla="*/ 126 w 253"/>
                <a:gd name="T21" fmla="*/ 50 h 252"/>
                <a:gd name="T22" fmla="*/ 73 w 253"/>
                <a:gd name="T23" fmla="*/ 72 h 252"/>
                <a:gd name="T24" fmla="*/ 73 w 253"/>
                <a:gd name="T25" fmla="*/ 72 h 252"/>
                <a:gd name="T26" fmla="*/ 51 w 253"/>
                <a:gd name="T27" fmla="*/ 126 h 252"/>
                <a:gd name="T28" fmla="*/ 73 w 253"/>
                <a:gd name="T29" fmla="*/ 179 h 252"/>
                <a:gd name="T30" fmla="*/ 180 w 253"/>
                <a:gd name="T31" fmla="*/ 179 h 252"/>
                <a:gd name="T32" fmla="*/ 202 w 253"/>
                <a:gd name="T33" fmla="*/ 126 h 252"/>
                <a:gd name="T34" fmla="*/ 180 w 253"/>
                <a:gd name="T35" fmla="*/ 72 h 252"/>
                <a:gd name="T36" fmla="*/ 126 w 253"/>
                <a:gd name="T37" fmla="*/ 50 h 252"/>
                <a:gd name="T38" fmla="*/ 55 w 253"/>
                <a:gd name="T39" fmla="*/ 55 h 252"/>
                <a:gd name="T40" fmla="*/ 55 w 253"/>
                <a:gd name="T41" fmla="*/ 5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3" h="252">
                  <a:moveTo>
                    <a:pt x="126" y="252"/>
                  </a:moveTo>
                  <a:cubicBezTo>
                    <a:pt x="93" y="252"/>
                    <a:pt x="61" y="239"/>
                    <a:pt x="37" y="215"/>
                  </a:cubicBezTo>
                  <a:cubicBezTo>
                    <a:pt x="13" y="191"/>
                    <a:pt x="0" y="160"/>
                    <a:pt x="0" y="126"/>
                  </a:cubicBezTo>
                  <a:cubicBezTo>
                    <a:pt x="0" y="92"/>
                    <a:pt x="13" y="60"/>
                    <a:pt x="37" y="37"/>
                  </a:cubicBezTo>
                  <a:cubicBezTo>
                    <a:pt x="37" y="37"/>
                    <a:pt x="37" y="37"/>
                    <a:pt x="37" y="37"/>
                  </a:cubicBezTo>
                  <a:cubicBezTo>
                    <a:pt x="61" y="13"/>
                    <a:pt x="93" y="0"/>
                    <a:pt x="126" y="0"/>
                  </a:cubicBezTo>
                  <a:cubicBezTo>
                    <a:pt x="160" y="0"/>
                    <a:pt x="192" y="13"/>
                    <a:pt x="216" y="37"/>
                  </a:cubicBezTo>
                  <a:cubicBezTo>
                    <a:pt x="240" y="60"/>
                    <a:pt x="253" y="92"/>
                    <a:pt x="253" y="126"/>
                  </a:cubicBezTo>
                  <a:cubicBezTo>
                    <a:pt x="253" y="160"/>
                    <a:pt x="240" y="191"/>
                    <a:pt x="216" y="215"/>
                  </a:cubicBezTo>
                  <a:cubicBezTo>
                    <a:pt x="192" y="239"/>
                    <a:pt x="160" y="252"/>
                    <a:pt x="126" y="252"/>
                  </a:cubicBezTo>
                  <a:close/>
                  <a:moveTo>
                    <a:pt x="126" y="50"/>
                  </a:moveTo>
                  <a:cubicBezTo>
                    <a:pt x="106" y="50"/>
                    <a:pt x="87" y="58"/>
                    <a:pt x="73" y="72"/>
                  </a:cubicBezTo>
                  <a:cubicBezTo>
                    <a:pt x="73" y="72"/>
                    <a:pt x="73" y="72"/>
                    <a:pt x="73" y="72"/>
                  </a:cubicBezTo>
                  <a:cubicBezTo>
                    <a:pt x="59" y="87"/>
                    <a:pt x="51" y="106"/>
                    <a:pt x="51" y="126"/>
                  </a:cubicBezTo>
                  <a:cubicBezTo>
                    <a:pt x="51" y="146"/>
                    <a:pt x="59" y="165"/>
                    <a:pt x="73" y="179"/>
                  </a:cubicBezTo>
                  <a:cubicBezTo>
                    <a:pt x="102" y="208"/>
                    <a:pt x="151" y="208"/>
                    <a:pt x="180" y="179"/>
                  </a:cubicBezTo>
                  <a:cubicBezTo>
                    <a:pt x="194" y="165"/>
                    <a:pt x="202" y="146"/>
                    <a:pt x="202" y="126"/>
                  </a:cubicBezTo>
                  <a:cubicBezTo>
                    <a:pt x="202" y="106"/>
                    <a:pt x="194" y="87"/>
                    <a:pt x="180" y="72"/>
                  </a:cubicBezTo>
                  <a:cubicBezTo>
                    <a:pt x="166" y="58"/>
                    <a:pt x="147" y="50"/>
                    <a:pt x="126" y="50"/>
                  </a:cubicBezTo>
                  <a:close/>
                  <a:moveTo>
                    <a:pt x="55" y="55"/>
                  </a:moveTo>
                  <a:cubicBezTo>
                    <a:pt x="55" y="55"/>
                    <a:pt x="55" y="55"/>
                    <a:pt x="5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1" name="Freeform 110">
              <a:extLst>
                <a:ext uri="{FF2B5EF4-FFF2-40B4-BE49-F238E27FC236}">
                  <a16:creationId xmlns:a16="http://schemas.microsoft.com/office/drawing/2014/main" id="{BEE64499-4024-9960-BCD6-BAF0A456CEF8}"/>
                </a:ext>
              </a:extLst>
            </p:cNvPr>
            <p:cNvSpPr>
              <a:spLocks noEditPoints="1"/>
            </p:cNvSpPr>
            <p:nvPr/>
          </p:nvSpPr>
          <p:spPr bwMode="auto">
            <a:xfrm>
              <a:off x="22674263" y="241300"/>
              <a:ext cx="106363" cy="109538"/>
            </a:xfrm>
            <a:custGeom>
              <a:avLst/>
              <a:gdLst>
                <a:gd name="T0" fmla="*/ 126 w 253"/>
                <a:gd name="T1" fmla="*/ 264 h 264"/>
                <a:gd name="T2" fmla="*/ 37 w 253"/>
                <a:gd name="T3" fmla="*/ 227 h 264"/>
                <a:gd name="T4" fmla="*/ 0 w 253"/>
                <a:gd name="T5" fmla="*/ 138 h 264"/>
                <a:gd name="T6" fmla="*/ 37 w 253"/>
                <a:gd name="T7" fmla="*/ 49 h 264"/>
                <a:gd name="T8" fmla="*/ 37 w 253"/>
                <a:gd name="T9" fmla="*/ 49 h 264"/>
                <a:gd name="T10" fmla="*/ 37 w 253"/>
                <a:gd name="T11" fmla="*/ 49 h 264"/>
                <a:gd name="T12" fmla="*/ 216 w 253"/>
                <a:gd name="T13" fmla="*/ 49 h 264"/>
                <a:gd name="T14" fmla="*/ 253 w 253"/>
                <a:gd name="T15" fmla="*/ 138 h 264"/>
                <a:gd name="T16" fmla="*/ 216 w 253"/>
                <a:gd name="T17" fmla="*/ 227 h 264"/>
                <a:gd name="T18" fmla="*/ 126 w 253"/>
                <a:gd name="T19" fmla="*/ 264 h 264"/>
                <a:gd name="T20" fmla="*/ 126 w 253"/>
                <a:gd name="T21" fmla="*/ 63 h 264"/>
                <a:gd name="T22" fmla="*/ 73 w 253"/>
                <a:gd name="T23" fmla="*/ 85 h 264"/>
                <a:gd name="T24" fmla="*/ 73 w 253"/>
                <a:gd name="T25" fmla="*/ 85 h 264"/>
                <a:gd name="T26" fmla="*/ 51 w 253"/>
                <a:gd name="T27" fmla="*/ 138 h 264"/>
                <a:gd name="T28" fmla="*/ 73 w 253"/>
                <a:gd name="T29" fmla="*/ 192 h 264"/>
                <a:gd name="T30" fmla="*/ 180 w 253"/>
                <a:gd name="T31" fmla="*/ 192 h 264"/>
                <a:gd name="T32" fmla="*/ 202 w 253"/>
                <a:gd name="T33" fmla="*/ 138 h 264"/>
                <a:gd name="T34" fmla="*/ 180 w 253"/>
                <a:gd name="T35" fmla="*/ 85 h 264"/>
                <a:gd name="T36" fmla="*/ 126 w 253"/>
                <a:gd name="T37" fmla="*/ 63 h 264"/>
                <a:gd name="T38" fmla="*/ 55 w 253"/>
                <a:gd name="T39" fmla="*/ 67 h 264"/>
                <a:gd name="T40" fmla="*/ 55 w 253"/>
                <a:gd name="T41" fmla="*/ 6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3" h="264">
                  <a:moveTo>
                    <a:pt x="126" y="264"/>
                  </a:moveTo>
                  <a:cubicBezTo>
                    <a:pt x="94" y="264"/>
                    <a:pt x="62" y="252"/>
                    <a:pt x="37" y="227"/>
                  </a:cubicBezTo>
                  <a:cubicBezTo>
                    <a:pt x="13" y="204"/>
                    <a:pt x="0" y="172"/>
                    <a:pt x="0" y="138"/>
                  </a:cubicBezTo>
                  <a:cubicBezTo>
                    <a:pt x="0" y="104"/>
                    <a:pt x="13" y="73"/>
                    <a:pt x="37" y="49"/>
                  </a:cubicBezTo>
                  <a:cubicBezTo>
                    <a:pt x="37" y="49"/>
                    <a:pt x="37" y="49"/>
                    <a:pt x="37" y="49"/>
                  </a:cubicBezTo>
                  <a:cubicBezTo>
                    <a:pt x="37" y="49"/>
                    <a:pt x="37" y="49"/>
                    <a:pt x="37" y="49"/>
                  </a:cubicBezTo>
                  <a:cubicBezTo>
                    <a:pt x="86" y="0"/>
                    <a:pt x="166" y="0"/>
                    <a:pt x="216" y="49"/>
                  </a:cubicBezTo>
                  <a:cubicBezTo>
                    <a:pt x="239" y="73"/>
                    <a:pt x="253" y="104"/>
                    <a:pt x="253" y="138"/>
                  </a:cubicBezTo>
                  <a:cubicBezTo>
                    <a:pt x="253" y="172"/>
                    <a:pt x="239" y="204"/>
                    <a:pt x="216" y="227"/>
                  </a:cubicBezTo>
                  <a:cubicBezTo>
                    <a:pt x="191" y="252"/>
                    <a:pt x="159" y="264"/>
                    <a:pt x="126" y="264"/>
                  </a:cubicBezTo>
                  <a:close/>
                  <a:moveTo>
                    <a:pt x="126" y="63"/>
                  </a:moveTo>
                  <a:cubicBezTo>
                    <a:pt x="107" y="63"/>
                    <a:pt x="87" y="70"/>
                    <a:pt x="73" y="85"/>
                  </a:cubicBezTo>
                  <a:cubicBezTo>
                    <a:pt x="73" y="85"/>
                    <a:pt x="73" y="85"/>
                    <a:pt x="73" y="85"/>
                  </a:cubicBezTo>
                  <a:cubicBezTo>
                    <a:pt x="58" y="99"/>
                    <a:pt x="51" y="118"/>
                    <a:pt x="51" y="138"/>
                  </a:cubicBezTo>
                  <a:cubicBezTo>
                    <a:pt x="51" y="158"/>
                    <a:pt x="58" y="177"/>
                    <a:pt x="73" y="192"/>
                  </a:cubicBezTo>
                  <a:cubicBezTo>
                    <a:pt x="102" y="221"/>
                    <a:pt x="150" y="221"/>
                    <a:pt x="180" y="192"/>
                  </a:cubicBezTo>
                  <a:cubicBezTo>
                    <a:pt x="194" y="177"/>
                    <a:pt x="202" y="158"/>
                    <a:pt x="202" y="138"/>
                  </a:cubicBezTo>
                  <a:cubicBezTo>
                    <a:pt x="202" y="118"/>
                    <a:pt x="194" y="99"/>
                    <a:pt x="180" y="85"/>
                  </a:cubicBezTo>
                  <a:cubicBezTo>
                    <a:pt x="165" y="70"/>
                    <a:pt x="146" y="63"/>
                    <a:pt x="126" y="63"/>
                  </a:cubicBezTo>
                  <a:close/>
                  <a:moveTo>
                    <a:pt x="55" y="67"/>
                  </a:move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2" name="Freeform 111">
              <a:extLst>
                <a:ext uri="{FF2B5EF4-FFF2-40B4-BE49-F238E27FC236}">
                  <a16:creationId xmlns:a16="http://schemas.microsoft.com/office/drawing/2014/main" id="{1FDA6ADC-9716-947F-A3C3-7B73F84C06CA}"/>
                </a:ext>
              </a:extLst>
            </p:cNvPr>
            <p:cNvSpPr>
              <a:spLocks/>
            </p:cNvSpPr>
            <p:nvPr/>
          </p:nvSpPr>
          <p:spPr bwMode="auto">
            <a:xfrm>
              <a:off x="22496463" y="239713"/>
              <a:ext cx="20638" cy="69850"/>
            </a:xfrm>
            <a:custGeom>
              <a:avLst/>
              <a:gdLst>
                <a:gd name="T0" fmla="*/ 25 w 50"/>
                <a:gd name="T1" fmla="*/ 167 h 167"/>
                <a:gd name="T2" fmla="*/ 0 w 50"/>
                <a:gd name="T3" fmla="*/ 141 h 167"/>
                <a:gd name="T4" fmla="*/ 0 w 50"/>
                <a:gd name="T5" fmla="*/ 25 h 167"/>
                <a:gd name="T6" fmla="*/ 25 w 50"/>
                <a:gd name="T7" fmla="*/ 0 h 167"/>
                <a:gd name="T8" fmla="*/ 50 w 50"/>
                <a:gd name="T9" fmla="*/ 25 h 167"/>
                <a:gd name="T10" fmla="*/ 50 w 50"/>
                <a:gd name="T11" fmla="*/ 141 h 167"/>
                <a:gd name="T12" fmla="*/ 25 w 50"/>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50" h="167">
                  <a:moveTo>
                    <a:pt x="25" y="167"/>
                  </a:moveTo>
                  <a:cubicBezTo>
                    <a:pt x="11" y="167"/>
                    <a:pt x="0" y="155"/>
                    <a:pt x="0" y="141"/>
                  </a:cubicBezTo>
                  <a:cubicBezTo>
                    <a:pt x="0" y="25"/>
                    <a:pt x="0" y="25"/>
                    <a:pt x="0" y="25"/>
                  </a:cubicBezTo>
                  <a:cubicBezTo>
                    <a:pt x="0" y="11"/>
                    <a:pt x="11" y="0"/>
                    <a:pt x="25" y="0"/>
                  </a:cubicBezTo>
                  <a:cubicBezTo>
                    <a:pt x="39" y="0"/>
                    <a:pt x="50" y="11"/>
                    <a:pt x="50" y="25"/>
                  </a:cubicBezTo>
                  <a:cubicBezTo>
                    <a:pt x="50" y="141"/>
                    <a:pt x="50" y="141"/>
                    <a:pt x="50" y="141"/>
                  </a:cubicBezTo>
                  <a:cubicBezTo>
                    <a:pt x="50" y="155"/>
                    <a:pt x="39" y="167"/>
                    <a:pt x="25"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3" name="Freeform 112">
              <a:extLst>
                <a:ext uri="{FF2B5EF4-FFF2-40B4-BE49-F238E27FC236}">
                  <a16:creationId xmlns:a16="http://schemas.microsoft.com/office/drawing/2014/main" id="{930D9BE5-97C7-58ED-03C9-936D38B92ECF}"/>
                </a:ext>
              </a:extLst>
            </p:cNvPr>
            <p:cNvSpPr>
              <a:spLocks/>
            </p:cNvSpPr>
            <p:nvPr/>
          </p:nvSpPr>
          <p:spPr bwMode="auto">
            <a:xfrm>
              <a:off x="22496463" y="728663"/>
              <a:ext cx="20638" cy="68263"/>
            </a:xfrm>
            <a:custGeom>
              <a:avLst/>
              <a:gdLst>
                <a:gd name="T0" fmla="*/ 25 w 50"/>
                <a:gd name="T1" fmla="*/ 166 h 166"/>
                <a:gd name="T2" fmla="*/ 0 w 50"/>
                <a:gd name="T3" fmla="*/ 141 h 166"/>
                <a:gd name="T4" fmla="*/ 0 w 50"/>
                <a:gd name="T5" fmla="*/ 25 h 166"/>
                <a:gd name="T6" fmla="*/ 25 w 50"/>
                <a:gd name="T7" fmla="*/ 0 h 166"/>
                <a:gd name="T8" fmla="*/ 50 w 50"/>
                <a:gd name="T9" fmla="*/ 25 h 166"/>
                <a:gd name="T10" fmla="*/ 50 w 50"/>
                <a:gd name="T11" fmla="*/ 141 h 166"/>
                <a:gd name="T12" fmla="*/ 25 w 50"/>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50" h="166">
                  <a:moveTo>
                    <a:pt x="25" y="166"/>
                  </a:moveTo>
                  <a:cubicBezTo>
                    <a:pt x="11" y="166"/>
                    <a:pt x="0" y="155"/>
                    <a:pt x="0" y="141"/>
                  </a:cubicBezTo>
                  <a:cubicBezTo>
                    <a:pt x="0" y="25"/>
                    <a:pt x="0" y="25"/>
                    <a:pt x="0" y="25"/>
                  </a:cubicBezTo>
                  <a:cubicBezTo>
                    <a:pt x="0" y="11"/>
                    <a:pt x="11" y="0"/>
                    <a:pt x="25" y="0"/>
                  </a:cubicBezTo>
                  <a:cubicBezTo>
                    <a:pt x="39" y="0"/>
                    <a:pt x="50" y="11"/>
                    <a:pt x="50" y="25"/>
                  </a:cubicBezTo>
                  <a:cubicBezTo>
                    <a:pt x="50" y="141"/>
                    <a:pt x="50" y="141"/>
                    <a:pt x="50" y="141"/>
                  </a:cubicBezTo>
                  <a:cubicBezTo>
                    <a:pt x="50" y="155"/>
                    <a:pt x="39" y="166"/>
                    <a:pt x="25"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4" name="Freeform 113">
              <a:extLst>
                <a:ext uri="{FF2B5EF4-FFF2-40B4-BE49-F238E27FC236}">
                  <a16:creationId xmlns:a16="http://schemas.microsoft.com/office/drawing/2014/main" id="{02FDA802-653C-CB0E-B07B-8478DF2D124E}"/>
                </a:ext>
              </a:extLst>
            </p:cNvPr>
            <p:cNvSpPr>
              <a:spLocks/>
            </p:cNvSpPr>
            <p:nvPr/>
          </p:nvSpPr>
          <p:spPr bwMode="auto">
            <a:xfrm>
              <a:off x="22226588" y="508000"/>
              <a:ext cx="69850" cy="20638"/>
            </a:xfrm>
            <a:custGeom>
              <a:avLst/>
              <a:gdLst>
                <a:gd name="T0" fmla="*/ 141 w 167"/>
                <a:gd name="T1" fmla="*/ 51 h 51"/>
                <a:gd name="T2" fmla="*/ 25 w 167"/>
                <a:gd name="T3" fmla="*/ 51 h 51"/>
                <a:gd name="T4" fmla="*/ 0 w 167"/>
                <a:gd name="T5" fmla="*/ 26 h 51"/>
                <a:gd name="T6" fmla="*/ 25 w 167"/>
                <a:gd name="T7" fmla="*/ 0 h 51"/>
                <a:gd name="T8" fmla="*/ 141 w 167"/>
                <a:gd name="T9" fmla="*/ 0 h 51"/>
                <a:gd name="T10" fmla="*/ 167 w 167"/>
                <a:gd name="T11" fmla="*/ 26 h 51"/>
                <a:gd name="T12" fmla="*/ 141 w 167"/>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7" h="51">
                  <a:moveTo>
                    <a:pt x="141" y="51"/>
                  </a:moveTo>
                  <a:cubicBezTo>
                    <a:pt x="25" y="51"/>
                    <a:pt x="25" y="51"/>
                    <a:pt x="25" y="51"/>
                  </a:cubicBezTo>
                  <a:cubicBezTo>
                    <a:pt x="11" y="51"/>
                    <a:pt x="0" y="40"/>
                    <a:pt x="0" y="26"/>
                  </a:cubicBezTo>
                  <a:cubicBezTo>
                    <a:pt x="0" y="12"/>
                    <a:pt x="11" y="0"/>
                    <a:pt x="25" y="0"/>
                  </a:cubicBezTo>
                  <a:cubicBezTo>
                    <a:pt x="141" y="0"/>
                    <a:pt x="141" y="0"/>
                    <a:pt x="141" y="0"/>
                  </a:cubicBezTo>
                  <a:cubicBezTo>
                    <a:pt x="155" y="0"/>
                    <a:pt x="167" y="12"/>
                    <a:pt x="167" y="26"/>
                  </a:cubicBezTo>
                  <a:cubicBezTo>
                    <a:pt x="167" y="40"/>
                    <a:pt x="155" y="51"/>
                    <a:pt x="14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5" name="Freeform 114">
              <a:extLst>
                <a:ext uri="{FF2B5EF4-FFF2-40B4-BE49-F238E27FC236}">
                  <a16:creationId xmlns:a16="http://schemas.microsoft.com/office/drawing/2014/main" id="{C4CA089A-7822-D446-2E28-87C44724662B}"/>
                </a:ext>
              </a:extLst>
            </p:cNvPr>
            <p:cNvSpPr>
              <a:spLocks/>
            </p:cNvSpPr>
            <p:nvPr/>
          </p:nvSpPr>
          <p:spPr bwMode="auto">
            <a:xfrm>
              <a:off x="22715538" y="508000"/>
              <a:ext cx="71438" cy="20638"/>
            </a:xfrm>
            <a:custGeom>
              <a:avLst/>
              <a:gdLst>
                <a:gd name="T0" fmla="*/ 141 w 167"/>
                <a:gd name="T1" fmla="*/ 51 h 51"/>
                <a:gd name="T2" fmla="*/ 25 w 167"/>
                <a:gd name="T3" fmla="*/ 51 h 51"/>
                <a:gd name="T4" fmla="*/ 0 w 167"/>
                <a:gd name="T5" fmla="*/ 26 h 51"/>
                <a:gd name="T6" fmla="*/ 25 w 167"/>
                <a:gd name="T7" fmla="*/ 0 h 51"/>
                <a:gd name="T8" fmla="*/ 141 w 167"/>
                <a:gd name="T9" fmla="*/ 0 h 51"/>
                <a:gd name="T10" fmla="*/ 167 w 167"/>
                <a:gd name="T11" fmla="*/ 26 h 51"/>
                <a:gd name="T12" fmla="*/ 141 w 167"/>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7" h="51">
                  <a:moveTo>
                    <a:pt x="141" y="51"/>
                  </a:moveTo>
                  <a:cubicBezTo>
                    <a:pt x="25" y="51"/>
                    <a:pt x="25" y="51"/>
                    <a:pt x="25" y="51"/>
                  </a:cubicBezTo>
                  <a:cubicBezTo>
                    <a:pt x="11" y="51"/>
                    <a:pt x="0" y="40"/>
                    <a:pt x="0" y="26"/>
                  </a:cubicBezTo>
                  <a:cubicBezTo>
                    <a:pt x="0" y="12"/>
                    <a:pt x="11" y="0"/>
                    <a:pt x="25" y="0"/>
                  </a:cubicBezTo>
                  <a:cubicBezTo>
                    <a:pt x="141" y="0"/>
                    <a:pt x="141" y="0"/>
                    <a:pt x="141" y="0"/>
                  </a:cubicBezTo>
                  <a:cubicBezTo>
                    <a:pt x="155" y="0"/>
                    <a:pt x="167" y="12"/>
                    <a:pt x="167" y="26"/>
                  </a:cubicBezTo>
                  <a:cubicBezTo>
                    <a:pt x="167" y="40"/>
                    <a:pt x="155" y="51"/>
                    <a:pt x="14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6" name="Freeform 115">
              <a:extLst>
                <a:ext uri="{FF2B5EF4-FFF2-40B4-BE49-F238E27FC236}">
                  <a16:creationId xmlns:a16="http://schemas.microsoft.com/office/drawing/2014/main" id="{CC376A31-2DE4-A7CA-8055-D6A6DBDDB3D4}"/>
                </a:ext>
              </a:extLst>
            </p:cNvPr>
            <p:cNvSpPr>
              <a:spLocks/>
            </p:cNvSpPr>
            <p:nvPr/>
          </p:nvSpPr>
          <p:spPr bwMode="auto">
            <a:xfrm>
              <a:off x="22304375" y="317500"/>
              <a:ext cx="58738" cy="55563"/>
            </a:xfrm>
            <a:custGeom>
              <a:avLst/>
              <a:gdLst>
                <a:gd name="T0" fmla="*/ 110 w 138"/>
                <a:gd name="T1" fmla="*/ 135 h 135"/>
                <a:gd name="T2" fmla="*/ 92 w 138"/>
                <a:gd name="T3" fmla="*/ 128 h 135"/>
                <a:gd name="T4" fmla="*/ 10 w 138"/>
                <a:gd name="T5" fmla="*/ 45 h 135"/>
                <a:gd name="T6" fmla="*/ 10 w 138"/>
                <a:gd name="T7" fmla="*/ 10 h 135"/>
                <a:gd name="T8" fmla="*/ 46 w 138"/>
                <a:gd name="T9" fmla="*/ 10 h 135"/>
                <a:gd name="T10" fmla="*/ 128 w 138"/>
                <a:gd name="T11" fmla="*/ 92 h 135"/>
                <a:gd name="T12" fmla="*/ 128 w 138"/>
                <a:gd name="T13" fmla="*/ 128 h 135"/>
                <a:gd name="T14" fmla="*/ 110 w 1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35">
                  <a:moveTo>
                    <a:pt x="110" y="135"/>
                  </a:moveTo>
                  <a:cubicBezTo>
                    <a:pt x="104" y="135"/>
                    <a:pt x="97" y="133"/>
                    <a:pt x="92" y="128"/>
                  </a:cubicBezTo>
                  <a:cubicBezTo>
                    <a:pt x="10" y="45"/>
                    <a:pt x="10" y="45"/>
                    <a:pt x="10" y="45"/>
                  </a:cubicBezTo>
                  <a:cubicBezTo>
                    <a:pt x="0" y="36"/>
                    <a:pt x="0" y="20"/>
                    <a:pt x="10" y="10"/>
                  </a:cubicBezTo>
                  <a:cubicBezTo>
                    <a:pt x="20" y="0"/>
                    <a:pt x="36" y="0"/>
                    <a:pt x="46" y="10"/>
                  </a:cubicBezTo>
                  <a:cubicBezTo>
                    <a:pt x="128" y="92"/>
                    <a:pt x="128" y="92"/>
                    <a:pt x="128" y="92"/>
                  </a:cubicBezTo>
                  <a:cubicBezTo>
                    <a:pt x="138" y="102"/>
                    <a:pt x="138" y="118"/>
                    <a:pt x="128" y="128"/>
                  </a:cubicBezTo>
                  <a:cubicBezTo>
                    <a:pt x="123" y="133"/>
                    <a:pt x="117" y="135"/>
                    <a:pt x="110"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7" name="Freeform 116">
              <a:extLst>
                <a:ext uri="{FF2B5EF4-FFF2-40B4-BE49-F238E27FC236}">
                  <a16:creationId xmlns:a16="http://schemas.microsoft.com/office/drawing/2014/main" id="{5BFAA753-9285-C2CE-43E8-A982AD621B22}"/>
                </a:ext>
              </a:extLst>
            </p:cNvPr>
            <p:cNvSpPr>
              <a:spLocks/>
            </p:cNvSpPr>
            <p:nvPr/>
          </p:nvSpPr>
          <p:spPr bwMode="auto">
            <a:xfrm>
              <a:off x="22650450" y="661988"/>
              <a:ext cx="58738" cy="57150"/>
            </a:xfrm>
            <a:custGeom>
              <a:avLst/>
              <a:gdLst>
                <a:gd name="T0" fmla="*/ 110 w 138"/>
                <a:gd name="T1" fmla="*/ 135 h 135"/>
                <a:gd name="T2" fmla="*/ 92 w 138"/>
                <a:gd name="T3" fmla="*/ 127 h 135"/>
                <a:gd name="T4" fmla="*/ 10 w 138"/>
                <a:gd name="T5" fmla="*/ 45 h 135"/>
                <a:gd name="T6" fmla="*/ 10 w 138"/>
                <a:gd name="T7" fmla="*/ 9 h 135"/>
                <a:gd name="T8" fmla="*/ 46 w 138"/>
                <a:gd name="T9" fmla="*/ 9 h 135"/>
                <a:gd name="T10" fmla="*/ 128 w 138"/>
                <a:gd name="T11" fmla="*/ 92 h 135"/>
                <a:gd name="T12" fmla="*/ 128 w 138"/>
                <a:gd name="T13" fmla="*/ 127 h 135"/>
                <a:gd name="T14" fmla="*/ 110 w 1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35">
                  <a:moveTo>
                    <a:pt x="110" y="135"/>
                  </a:moveTo>
                  <a:cubicBezTo>
                    <a:pt x="103" y="135"/>
                    <a:pt x="97" y="132"/>
                    <a:pt x="92" y="127"/>
                  </a:cubicBezTo>
                  <a:cubicBezTo>
                    <a:pt x="10" y="45"/>
                    <a:pt x="10" y="45"/>
                    <a:pt x="10" y="45"/>
                  </a:cubicBezTo>
                  <a:cubicBezTo>
                    <a:pt x="0" y="35"/>
                    <a:pt x="0" y="19"/>
                    <a:pt x="10" y="9"/>
                  </a:cubicBezTo>
                  <a:cubicBezTo>
                    <a:pt x="20" y="0"/>
                    <a:pt x="36" y="0"/>
                    <a:pt x="46" y="9"/>
                  </a:cubicBezTo>
                  <a:cubicBezTo>
                    <a:pt x="128" y="92"/>
                    <a:pt x="128" y="92"/>
                    <a:pt x="128" y="92"/>
                  </a:cubicBezTo>
                  <a:cubicBezTo>
                    <a:pt x="138" y="102"/>
                    <a:pt x="138" y="118"/>
                    <a:pt x="128" y="127"/>
                  </a:cubicBezTo>
                  <a:cubicBezTo>
                    <a:pt x="123" y="132"/>
                    <a:pt x="116" y="135"/>
                    <a:pt x="110"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8" name="Freeform 117">
              <a:extLst>
                <a:ext uri="{FF2B5EF4-FFF2-40B4-BE49-F238E27FC236}">
                  <a16:creationId xmlns:a16="http://schemas.microsoft.com/office/drawing/2014/main" id="{867F42F4-8712-8E89-4DEC-525E5AC88E86}"/>
                </a:ext>
              </a:extLst>
            </p:cNvPr>
            <p:cNvSpPr>
              <a:spLocks/>
            </p:cNvSpPr>
            <p:nvPr/>
          </p:nvSpPr>
          <p:spPr bwMode="auto">
            <a:xfrm>
              <a:off x="22304375" y="661988"/>
              <a:ext cx="58738" cy="57150"/>
            </a:xfrm>
            <a:custGeom>
              <a:avLst/>
              <a:gdLst>
                <a:gd name="T0" fmla="*/ 28 w 138"/>
                <a:gd name="T1" fmla="*/ 135 h 135"/>
                <a:gd name="T2" fmla="*/ 10 w 138"/>
                <a:gd name="T3" fmla="*/ 127 h 135"/>
                <a:gd name="T4" fmla="*/ 10 w 138"/>
                <a:gd name="T5" fmla="*/ 92 h 135"/>
                <a:gd name="T6" fmla="*/ 92 w 138"/>
                <a:gd name="T7" fmla="*/ 9 h 135"/>
                <a:gd name="T8" fmla="*/ 128 w 138"/>
                <a:gd name="T9" fmla="*/ 9 h 135"/>
                <a:gd name="T10" fmla="*/ 128 w 138"/>
                <a:gd name="T11" fmla="*/ 45 h 135"/>
                <a:gd name="T12" fmla="*/ 46 w 138"/>
                <a:gd name="T13" fmla="*/ 127 h 135"/>
                <a:gd name="T14" fmla="*/ 28 w 1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35">
                  <a:moveTo>
                    <a:pt x="28" y="135"/>
                  </a:moveTo>
                  <a:cubicBezTo>
                    <a:pt x="21" y="135"/>
                    <a:pt x="15" y="132"/>
                    <a:pt x="10" y="127"/>
                  </a:cubicBezTo>
                  <a:cubicBezTo>
                    <a:pt x="0" y="118"/>
                    <a:pt x="0" y="102"/>
                    <a:pt x="10" y="92"/>
                  </a:cubicBezTo>
                  <a:cubicBezTo>
                    <a:pt x="92" y="9"/>
                    <a:pt x="92" y="9"/>
                    <a:pt x="92" y="9"/>
                  </a:cubicBezTo>
                  <a:cubicBezTo>
                    <a:pt x="102" y="0"/>
                    <a:pt x="118" y="0"/>
                    <a:pt x="128" y="9"/>
                  </a:cubicBezTo>
                  <a:cubicBezTo>
                    <a:pt x="138" y="19"/>
                    <a:pt x="138" y="35"/>
                    <a:pt x="128" y="45"/>
                  </a:cubicBezTo>
                  <a:cubicBezTo>
                    <a:pt x="46" y="127"/>
                    <a:pt x="46" y="127"/>
                    <a:pt x="46" y="127"/>
                  </a:cubicBezTo>
                  <a:cubicBezTo>
                    <a:pt x="41" y="132"/>
                    <a:pt x="34" y="135"/>
                    <a:pt x="2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39" name="Freeform 118">
              <a:extLst>
                <a:ext uri="{FF2B5EF4-FFF2-40B4-BE49-F238E27FC236}">
                  <a16:creationId xmlns:a16="http://schemas.microsoft.com/office/drawing/2014/main" id="{B5627249-26BC-2D3F-3AF3-EFABF6168A89}"/>
                </a:ext>
              </a:extLst>
            </p:cNvPr>
            <p:cNvSpPr>
              <a:spLocks/>
            </p:cNvSpPr>
            <p:nvPr/>
          </p:nvSpPr>
          <p:spPr bwMode="auto">
            <a:xfrm>
              <a:off x="22650450" y="317500"/>
              <a:ext cx="58738" cy="55563"/>
            </a:xfrm>
            <a:custGeom>
              <a:avLst/>
              <a:gdLst>
                <a:gd name="T0" fmla="*/ 28 w 138"/>
                <a:gd name="T1" fmla="*/ 135 h 135"/>
                <a:gd name="T2" fmla="*/ 10 w 138"/>
                <a:gd name="T3" fmla="*/ 128 h 135"/>
                <a:gd name="T4" fmla="*/ 10 w 138"/>
                <a:gd name="T5" fmla="*/ 92 h 135"/>
                <a:gd name="T6" fmla="*/ 92 w 138"/>
                <a:gd name="T7" fmla="*/ 10 h 135"/>
                <a:gd name="T8" fmla="*/ 128 w 138"/>
                <a:gd name="T9" fmla="*/ 10 h 135"/>
                <a:gd name="T10" fmla="*/ 128 w 138"/>
                <a:gd name="T11" fmla="*/ 45 h 135"/>
                <a:gd name="T12" fmla="*/ 46 w 138"/>
                <a:gd name="T13" fmla="*/ 128 h 135"/>
                <a:gd name="T14" fmla="*/ 28 w 1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35">
                  <a:moveTo>
                    <a:pt x="28" y="135"/>
                  </a:moveTo>
                  <a:cubicBezTo>
                    <a:pt x="21" y="135"/>
                    <a:pt x="15" y="133"/>
                    <a:pt x="10" y="128"/>
                  </a:cubicBezTo>
                  <a:cubicBezTo>
                    <a:pt x="0" y="118"/>
                    <a:pt x="0" y="102"/>
                    <a:pt x="10" y="92"/>
                  </a:cubicBezTo>
                  <a:cubicBezTo>
                    <a:pt x="92" y="10"/>
                    <a:pt x="92" y="10"/>
                    <a:pt x="92" y="10"/>
                  </a:cubicBezTo>
                  <a:cubicBezTo>
                    <a:pt x="102" y="0"/>
                    <a:pt x="118" y="0"/>
                    <a:pt x="128" y="10"/>
                  </a:cubicBezTo>
                  <a:cubicBezTo>
                    <a:pt x="138" y="20"/>
                    <a:pt x="138" y="36"/>
                    <a:pt x="128" y="45"/>
                  </a:cubicBezTo>
                  <a:cubicBezTo>
                    <a:pt x="46" y="128"/>
                    <a:pt x="46" y="128"/>
                    <a:pt x="46" y="128"/>
                  </a:cubicBezTo>
                  <a:cubicBezTo>
                    <a:pt x="41" y="133"/>
                    <a:pt x="34" y="135"/>
                    <a:pt x="2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grpSp>
      <p:sp>
        <p:nvSpPr>
          <p:cNvPr id="140" name="Title 1">
            <a:extLst>
              <a:ext uri="{FF2B5EF4-FFF2-40B4-BE49-F238E27FC236}">
                <a16:creationId xmlns:a16="http://schemas.microsoft.com/office/drawing/2014/main" id="{42A32962-B6A0-C873-9700-AA6C79892721}"/>
              </a:ext>
            </a:extLst>
          </p:cNvPr>
          <p:cNvSpPr txBox="1">
            <a:spLocks/>
          </p:cNvSpPr>
          <p:nvPr/>
        </p:nvSpPr>
        <p:spPr>
          <a:xfrm>
            <a:off x="716144" y="536665"/>
            <a:ext cx="11018520" cy="492443"/>
          </a:xfrm>
          <a:prstGeom prst="rect">
            <a:avLst/>
          </a:prstGeom>
        </p:spPr>
        <p:txBody>
          <a:bodyPr vert="horz" lIns="0" tIns="0" rIns="0" bIns="0" rtlCol="0" anchor="b">
            <a:normAutofit/>
          </a:bodyPr>
          <a:lstStyle>
            <a:lvl1pPr algn="l" defTabSz="914400" rtl="0" eaLnBrk="1" latinLnBrk="0" hangingPunct="1">
              <a:lnSpc>
                <a:spcPct val="100000"/>
              </a:lnSpc>
              <a:spcBef>
                <a:spcPts val="600"/>
              </a:spcBef>
              <a:buNone/>
              <a:defRPr sz="30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nb-NO" sz="3200" b="1" i="0" u="none" strike="noStrike" kern="1200" cap="none" spc="0" normalizeH="0" baseline="0" noProof="0">
                <a:ln>
                  <a:noFill/>
                </a:ln>
                <a:effectLst/>
                <a:uLnTx/>
                <a:uFillTx/>
                <a:latin typeface="Tahoma"/>
                <a:ea typeface="+mj-ea"/>
                <a:cs typeface="+mj-cs"/>
              </a:rPr>
              <a:t>2021/2022 - Årene med mye overtidsjobbing! </a:t>
            </a:r>
          </a:p>
        </p:txBody>
      </p:sp>
      <p:sp>
        <p:nvSpPr>
          <p:cNvPr id="142" name="TekstSylinder 141">
            <a:extLst>
              <a:ext uri="{FF2B5EF4-FFF2-40B4-BE49-F238E27FC236}">
                <a16:creationId xmlns:a16="http://schemas.microsoft.com/office/drawing/2014/main" id="{071C679F-A389-A548-52B5-88B7B7FF7E14}"/>
              </a:ext>
            </a:extLst>
          </p:cNvPr>
          <p:cNvSpPr txBox="1"/>
          <p:nvPr/>
        </p:nvSpPr>
        <p:spPr>
          <a:xfrm>
            <a:off x="716144" y="6446348"/>
            <a:ext cx="6132136" cy="276999"/>
          </a:xfrm>
          <a:prstGeom prst="rect">
            <a:avLst/>
          </a:prstGeom>
          <a:noFill/>
        </p:spPr>
        <p:txBody>
          <a:bodyPr wrap="square">
            <a:spAutoFit/>
          </a:bodyPr>
          <a:lstStyle/>
          <a:p>
            <a:r>
              <a:rPr lang="en-US" sz="1200"/>
              <a:t>*https://www.cvedetails.com/</a:t>
            </a:r>
            <a:endParaRPr lang="nb-NO" sz="1200"/>
          </a:p>
        </p:txBody>
      </p:sp>
      <p:cxnSp>
        <p:nvCxnSpPr>
          <p:cNvPr id="144" name="Straight Arrow Connector 143">
            <a:extLst>
              <a:ext uri="{FF2B5EF4-FFF2-40B4-BE49-F238E27FC236}">
                <a16:creationId xmlns:a16="http://schemas.microsoft.com/office/drawing/2014/main" id="{0377458C-35CD-86F1-0EBA-2BFB04CFD873}"/>
              </a:ext>
            </a:extLst>
          </p:cNvPr>
          <p:cNvCxnSpPr>
            <a:cxnSpLocks/>
            <a:endCxn id="4" idx="6"/>
          </p:cNvCxnSpPr>
          <p:nvPr/>
        </p:nvCxnSpPr>
        <p:spPr>
          <a:xfrm>
            <a:off x="6050226" y="1883556"/>
            <a:ext cx="0" cy="624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Espace réservé du texte 8">
            <a:extLst>
              <a:ext uri="{FF2B5EF4-FFF2-40B4-BE49-F238E27FC236}">
                <a16:creationId xmlns:a16="http://schemas.microsoft.com/office/drawing/2014/main" id="{0B897D91-17ED-7676-B36D-CD64027A7D28}"/>
              </a:ext>
            </a:extLst>
          </p:cNvPr>
          <p:cNvSpPr txBox="1">
            <a:spLocks/>
          </p:cNvSpPr>
          <p:nvPr/>
        </p:nvSpPr>
        <p:spPr>
          <a:xfrm>
            <a:off x="2916065" y="1196643"/>
            <a:ext cx="5915390" cy="1080000"/>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tx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2000" b="1" i="0" u="none" strike="noStrike" kern="1200" cap="none" spc="0" normalizeH="0" baseline="0" noProof="0" dirty="0">
                <a:ln>
                  <a:noFill/>
                </a:ln>
                <a:solidFill>
                  <a:srgbClr val="00B0F0"/>
                </a:solidFill>
                <a:effectLst/>
                <a:uLnTx/>
                <a:uFillTx/>
                <a:latin typeface="Tahoma"/>
                <a:ea typeface="Tahoma"/>
                <a:cs typeface="Tahoma"/>
              </a:rPr>
              <a:t>25,000</a:t>
            </a:r>
            <a:r>
              <a:rPr kumimoji="0" lang="nb-NO" altLang="en-US" sz="2000" b="1" i="0" u="none" strike="noStrike" kern="1200" cap="none" spc="0" normalizeH="0" noProof="0" dirty="0">
                <a:ln>
                  <a:noFill/>
                </a:ln>
                <a:solidFill>
                  <a:srgbClr val="00B0F0"/>
                </a:solidFill>
                <a:effectLst/>
                <a:uLnTx/>
                <a:uFillTx/>
                <a:latin typeface="Tahoma"/>
                <a:ea typeface="Tahoma"/>
                <a:cs typeface="Tahoma"/>
              </a:rPr>
              <a:t> i 2022 </a:t>
            </a:r>
            <a:r>
              <a:rPr lang="nb-NO" altLang="en-US" sz="2000" cap="none" dirty="0">
                <a:solidFill>
                  <a:schemeClr val="tx1"/>
                </a:solidFill>
                <a:latin typeface="Tahoma"/>
                <a:ea typeface="Tahoma"/>
                <a:cs typeface="Tahoma"/>
              </a:rPr>
              <a:t>og </a:t>
            </a:r>
            <a:r>
              <a:rPr kumimoji="0" lang="nb-NO" altLang="en-US" sz="2000" i="0" u="none" strike="noStrike" kern="1200" cap="none" spc="0" normalizeH="0" baseline="0" noProof="0" dirty="0">
                <a:ln>
                  <a:noFill/>
                </a:ln>
                <a:solidFill>
                  <a:schemeClr val="tx1"/>
                </a:solidFill>
                <a:effectLst/>
                <a:uLnTx/>
                <a:uFillTx/>
                <a:latin typeface="Tahoma"/>
                <a:ea typeface="Tahoma"/>
                <a:cs typeface="Tahoma"/>
              </a:rPr>
              <a:t>sannsynligheten</a:t>
            </a:r>
            <a:r>
              <a:rPr kumimoji="0" lang="nb-NO" altLang="en-US" sz="2000" i="0" u="none" strike="noStrike" kern="1200" cap="none" spc="0" normalizeH="0" noProof="0" dirty="0">
                <a:ln>
                  <a:noFill/>
                </a:ln>
                <a:solidFill>
                  <a:schemeClr val="tx1"/>
                </a:solidFill>
                <a:effectLst/>
                <a:uLnTx/>
                <a:uFillTx/>
                <a:latin typeface="Tahoma"/>
                <a:ea typeface="Tahoma"/>
                <a:cs typeface="Tahoma"/>
              </a:rPr>
              <a:t> blir at vi får </a:t>
            </a:r>
            <a:r>
              <a:rPr kumimoji="0" lang="nb-NO" altLang="en-US" sz="2000" b="1" i="0" u="none" strike="noStrike" kern="1200" cap="none" spc="0" normalizeH="0" baseline="0" noProof="0" dirty="0">
                <a:ln>
                  <a:noFill/>
                </a:ln>
                <a:solidFill>
                  <a:srgbClr val="00B0F0"/>
                </a:solidFill>
                <a:effectLst/>
                <a:uLnTx/>
                <a:uFillTx/>
                <a:latin typeface="Tahoma"/>
                <a:ea typeface="Tahoma"/>
                <a:cs typeface="Tahoma"/>
              </a:rPr>
              <a:t>enda flere </a:t>
            </a:r>
            <a:r>
              <a:rPr lang="nb-NO" altLang="en-US" sz="2000" cap="none" dirty="0">
                <a:solidFill>
                  <a:schemeClr val="tx1"/>
                </a:solidFill>
                <a:latin typeface="Tahoma"/>
                <a:ea typeface="Tahoma"/>
                <a:cs typeface="Tahoma"/>
              </a:rPr>
              <a:t>sårbarheter i 2023*</a:t>
            </a:r>
            <a:endParaRPr kumimoji="0" lang="en-US" altLang="en-US" sz="2000" i="0" u="none" strike="noStrike" kern="1200" cap="none" spc="0" normalizeH="0" baseline="0" noProof="0" dirty="0">
              <a:ln>
                <a:noFill/>
              </a:ln>
              <a:solidFill>
                <a:schemeClr val="tx1"/>
              </a:solidFill>
              <a:effectLst/>
              <a:uLnTx/>
              <a:uFillTx/>
              <a:latin typeface="Tahoma"/>
            </a:endParaRPr>
          </a:p>
        </p:txBody>
      </p:sp>
      <p:grpSp>
        <p:nvGrpSpPr>
          <p:cNvPr id="2" name="Group 1">
            <a:extLst>
              <a:ext uri="{FF2B5EF4-FFF2-40B4-BE49-F238E27FC236}">
                <a16:creationId xmlns:a16="http://schemas.microsoft.com/office/drawing/2014/main" id="{96124D02-7252-BE61-9BAE-79FF0728255A}"/>
              </a:ext>
            </a:extLst>
          </p:cNvPr>
          <p:cNvGrpSpPr>
            <a:grpSpLocks noChangeAspect="1"/>
          </p:cNvGrpSpPr>
          <p:nvPr/>
        </p:nvGrpSpPr>
        <p:grpSpPr>
          <a:xfrm>
            <a:off x="3409294" y="1899195"/>
            <a:ext cx="338609" cy="330310"/>
            <a:chOff x="15027822" y="4320635"/>
            <a:chExt cx="656163" cy="640081"/>
          </a:xfrm>
          <a:solidFill>
            <a:schemeClr val="accent1"/>
          </a:solidFill>
        </p:grpSpPr>
        <p:sp>
          <p:nvSpPr>
            <p:cNvPr id="3" name="Freeform 775">
              <a:extLst>
                <a:ext uri="{FF2B5EF4-FFF2-40B4-BE49-F238E27FC236}">
                  <a16:creationId xmlns:a16="http://schemas.microsoft.com/office/drawing/2014/main" id="{386F135C-1A10-94C5-CBF7-23FF209B487D}"/>
                </a:ext>
              </a:extLst>
            </p:cNvPr>
            <p:cNvSpPr>
              <a:spLocks/>
            </p:cNvSpPr>
            <p:nvPr/>
          </p:nvSpPr>
          <p:spPr bwMode="auto">
            <a:xfrm>
              <a:off x="15027822" y="4557046"/>
              <a:ext cx="656163" cy="403670"/>
            </a:xfrm>
            <a:custGeom>
              <a:avLst/>
              <a:gdLst>
                <a:gd name="T0" fmla="*/ 1490 w 1648"/>
                <a:gd name="T1" fmla="*/ 1013 h 1013"/>
                <a:gd name="T2" fmla="*/ 158 w 1648"/>
                <a:gd name="T3" fmla="*/ 1013 h 1013"/>
                <a:gd name="T4" fmla="*/ 0 w 1648"/>
                <a:gd name="T5" fmla="*/ 855 h 1013"/>
                <a:gd name="T6" fmla="*/ 0 w 1648"/>
                <a:gd name="T7" fmla="*/ 740 h 1013"/>
                <a:gd name="T8" fmla="*/ 26 w 1648"/>
                <a:gd name="T9" fmla="*/ 714 h 1013"/>
                <a:gd name="T10" fmla="*/ 51 w 1648"/>
                <a:gd name="T11" fmla="*/ 740 h 1013"/>
                <a:gd name="T12" fmla="*/ 51 w 1648"/>
                <a:gd name="T13" fmla="*/ 855 h 1013"/>
                <a:gd name="T14" fmla="*/ 158 w 1648"/>
                <a:gd name="T15" fmla="*/ 962 h 1013"/>
                <a:gd name="T16" fmla="*/ 1490 w 1648"/>
                <a:gd name="T17" fmla="*/ 962 h 1013"/>
                <a:gd name="T18" fmla="*/ 1597 w 1648"/>
                <a:gd name="T19" fmla="*/ 855 h 1013"/>
                <a:gd name="T20" fmla="*/ 1597 w 1648"/>
                <a:gd name="T21" fmla="*/ 25 h 1013"/>
                <a:gd name="T22" fmla="*/ 1622 w 1648"/>
                <a:gd name="T23" fmla="*/ 0 h 1013"/>
                <a:gd name="T24" fmla="*/ 1648 w 1648"/>
                <a:gd name="T25" fmla="*/ 25 h 1013"/>
                <a:gd name="T26" fmla="*/ 1648 w 1648"/>
                <a:gd name="T27" fmla="*/ 855 h 1013"/>
                <a:gd name="T28" fmla="*/ 1490 w 1648"/>
                <a:gd name="T29" fmla="*/ 101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8" h="1013">
                  <a:moveTo>
                    <a:pt x="1490" y="1013"/>
                  </a:moveTo>
                  <a:cubicBezTo>
                    <a:pt x="158" y="1013"/>
                    <a:pt x="158" y="1013"/>
                    <a:pt x="158" y="1013"/>
                  </a:cubicBezTo>
                  <a:cubicBezTo>
                    <a:pt x="71" y="1013"/>
                    <a:pt x="0" y="942"/>
                    <a:pt x="0" y="855"/>
                  </a:cubicBezTo>
                  <a:cubicBezTo>
                    <a:pt x="0" y="740"/>
                    <a:pt x="0" y="740"/>
                    <a:pt x="0" y="740"/>
                  </a:cubicBezTo>
                  <a:cubicBezTo>
                    <a:pt x="0" y="726"/>
                    <a:pt x="12" y="714"/>
                    <a:pt x="26" y="714"/>
                  </a:cubicBezTo>
                  <a:cubicBezTo>
                    <a:pt x="40" y="714"/>
                    <a:pt x="51" y="726"/>
                    <a:pt x="51" y="740"/>
                  </a:cubicBezTo>
                  <a:cubicBezTo>
                    <a:pt x="51" y="855"/>
                    <a:pt x="51" y="855"/>
                    <a:pt x="51" y="855"/>
                  </a:cubicBezTo>
                  <a:cubicBezTo>
                    <a:pt x="51" y="914"/>
                    <a:pt x="99" y="962"/>
                    <a:pt x="158" y="962"/>
                  </a:cubicBezTo>
                  <a:cubicBezTo>
                    <a:pt x="1490" y="962"/>
                    <a:pt x="1490" y="962"/>
                    <a:pt x="1490" y="962"/>
                  </a:cubicBezTo>
                  <a:cubicBezTo>
                    <a:pt x="1549" y="962"/>
                    <a:pt x="1597" y="914"/>
                    <a:pt x="1597" y="855"/>
                  </a:cubicBezTo>
                  <a:cubicBezTo>
                    <a:pt x="1597" y="25"/>
                    <a:pt x="1597" y="25"/>
                    <a:pt x="1597" y="25"/>
                  </a:cubicBezTo>
                  <a:cubicBezTo>
                    <a:pt x="1597" y="11"/>
                    <a:pt x="1608" y="0"/>
                    <a:pt x="1622" y="0"/>
                  </a:cubicBezTo>
                  <a:cubicBezTo>
                    <a:pt x="1636" y="0"/>
                    <a:pt x="1648" y="11"/>
                    <a:pt x="1648" y="25"/>
                  </a:cubicBezTo>
                  <a:cubicBezTo>
                    <a:pt x="1648" y="855"/>
                    <a:pt x="1648" y="855"/>
                    <a:pt x="1648" y="855"/>
                  </a:cubicBezTo>
                  <a:cubicBezTo>
                    <a:pt x="1648" y="942"/>
                    <a:pt x="1577" y="1013"/>
                    <a:pt x="1490" y="10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41" name="Freeform 776">
              <a:extLst>
                <a:ext uri="{FF2B5EF4-FFF2-40B4-BE49-F238E27FC236}">
                  <a16:creationId xmlns:a16="http://schemas.microsoft.com/office/drawing/2014/main" id="{FEAAE048-6D27-AE38-BDAB-5CF1E04046EA}"/>
                </a:ext>
              </a:extLst>
            </p:cNvPr>
            <p:cNvSpPr>
              <a:spLocks/>
            </p:cNvSpPr>
            <p:nvPr/>
          </p:nvSpPr>
          <p:spPr bwMode="auto">
            <a:xfrm>
              <a:off x="15027822" y="4560262"/>
              <a:ext cx="19299" cy="250886"/>
            </a:xfrm>
            <a:custGeom>
              <a:avLst/>
              <a:gdLst>
                <a:gd name="T0" fmla="*/ 26 w 51"/>
                <a:gd name="T1" fmla="*/ 631 h 631"/>
                <a:gd name="T2" fmla="*/ 0 w 51"/>
                <a:gd name="T3" fmla="*/ 606 h 631"/>
                <a:gd name="T4" fmla="*/ 0 w 51"/>
                <a:gd name="T5" fmla="*/ 26 h 631"/>
                <a:gd name="T6" fmla="*/ 26 w 51"/>
                <a:gd name="T7" fmla="*/ 0 h 631"/>
                <a:gd name="T8" fmla="*/ 51 w 51"/>
                <a:gd name="T9" fmla="*/ 26 h 631"/>
                <a:gd name="T10" fmla="*/ 51 w 51"/>
                <a:gd name="T11" fmla="*/ 606 h 631"/>
                <a:gd name="T12" fmla="*/ 26 w 51"/>
                <a:gd name="T13" fmla="*/ 631 h 631"/>
              </a:gdLst>
              <a:ahLst/>
              <a:cxnLst>
                <a:cxn ang="0">
                  <a:pos x="T0" y="T1"/>
                </a:cxn>
                <a:cxn ang="0">
                  <a:pos x="T2" y="T3"/>
                </a:cxn>
                <a:cxn ang="0">
                  <a:pos x="T4" y="T5"/>
                </a:cxn>
                <a:cxn ang="0">
                  <a:pos x="T6" y="T7"/>
                </a:cxn>
                <a:cxn ang="0">
                  <a:pos x="T8" y="T9"/>
                </a:cxn>
                <a:cxn ang="0">
                  <a:pos x="T10" y="T11"/>
                </a:cxn>
                <a:cxn ang="0">
                  <a:pos x="T12" y="T13"/>
                </a:cxn>
              </a:cxnLst>
              <a:rect l="0" t="0" r="r" b="b"/>
              <a:pathLst>
                <a:path w="51" h="631">
                  <a:moveTo>
                    <a:pt x="26" y="631"/>
                  </a:moveTo>
                  <a:cubicBezTo>
                    <a:pt x="12" y="631"/>
                    <a:pt x="0" y="620"/>
                    <a:pt x="0" y="606"/>
                  </a:cubicBezTo>
                  <a:cubicBezTo>
                    <a:pt x="0" y="26"/>
                    <a:pt x="0" y="26"/>
                    <a:pt x="0" y="26"/>
                  </a:cubicBezTo>
                  <a:cubicBezTo>
                    <a:pt x="0" y="12"/>
                    <a:pt x="12" y="0"/>
                    <a:pt x="26" y="0"/>
                  </a:cubicBezTo>
                  <a:cubicBezTo>
                    <a:pt x="40" y="0"/>
                    <a:pt x="51" y="12"/>
                    <a:pt x="51" y="26"/>
                  </a:cubicBezTo>
                  <a:cubicBezTo>
                    <a:pt x="51" y="606"/>
                    <a:pt x="51" y="606"/>
                    <a:pt x="51" y="606"/>
                  </a:cubicBezTo>
                  <a:cubicBezTo>
                    <a:pt x="51" y="620"/>
                    <a:pt x="40" y="631"/>
                    <a:pt x="26" y="6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43" name="Freeform 777">
              <a:extLst>
                <a:ext uri="{FF2B5EF4-FFF2-40B4-BE49-F238E27FC236}">
                  <a16:creationId xmlns:a16="http://schemas.microsoft.com/office/drawing/2014/main" id="{ACC9F5AF-7948-6BA8-C7CB-7CE55C3935B9}"/>
                </a:ext>
              </a:extLst>
            </p:cNvPr>
            <p:cNvSpPr>
              <a:spLocks/>
            </p:cNvSpPr>
            <p:nvPr/>
          </p:nvSpPr>
          <p:spPr bwMode="auto">
            <a:xfrm>
              <a:off x="15248151" y="4320635"/>
              <a:ext cx="209072" cy="69155"/>
            </a:xfrm>
            <a:custGeom>
              <a:avLst/>
              <a:gdLst>
                <a:gd name="T0" fmla="*/ 28 w 526"/>
                <a:gd name="T1" fmla="*/ 173 h 173"/>
                <a:gd name="T2" fmla="*/ 9 w 526"/>
                <a:gd name="T3" fmla="*/ 165 h 173"/>
                <a:gd name="T4" fmla="*/ 9 w 526"/>
                <a:gd name="T5" fmla="*/ 130 h 173"/>
                <a:gd name="T6" fmla="*/ 10 w 526"/>
                <a:gd name="T7" fmla="*/ 129 h 173"/>
                <a:gd name="T8" fmla="*/ 526 w 526"/>
                <a:gd name="T9" fmla="*/ 128 h 173"/>
                <a:gd name="T10" fmla="*/ 510 w 526"/>
                <a:gd name="T11" fmla="*/ 148 h 173"/>
                <a:gd name="T12" fmla="*/ 493 w 526"/>
                <a:gd name="T13" fmla="*/ 166 h 173"/>
                <a:gd name="T14" fmla="*/ 45 w 526"/>
                <a:gd name="T15" fmla="*/ 166 h 173"/>
                <a:gd name="T16" fmla="*/ 28 w 526"/>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73">
                  <a:moveTo>
                    <a:pt x="28" y="173"/>
                  </a:moveTo>
                  <a:cubicBezTo>
                    <a:pt x="21" y="173"/>
                    <a:pt x="14" y="170"/>
                    <a:pt x="9" y="165"/>
                  </a:cubicBezTo>
                  <a:cubicBezTo>
                    <a:pt x="0" y="155"/>
                    <a:pt x="0" y="140"/>
                    <a:pt x="9" y="130"/>
                  </a:cubicBezTo>
                  <a:cubicBezTo>
                    <a:pt x="10" y="129"/>
                    <a:pt x="10" y="129"/>
                    <a:pt x="10" y="129"/>
                  </a:cubicBezTo>
                  <a:cubicBezTo>
                    <a:pt x="161" y="0"/>
                    <a:pt x="377" y="0"/>
                    <a:pt x="526" y="128"/>
                  </a:cubicBezTo>
                  <a:cubicBezTo>
                    <a:pt x="510" y="148"/>
                    <a:pt x="510" y="148"/>
                    <a:pt x="510" y="148"/>
                  </a:cubicBezTo>
                  <a:cubicBezTo>
                    <a:pt x="493" y="166"/>
                    <a:pt x="493" y="166"/>
                    <a:pt x="493" y="166"/>
                  </a:cubicBezTo>
                  <a:cubicBezTo>
                    <a:pt x="363" y="55"/>
                    <a:pt x="175" y="55"/>
                    <a:pt x="45" y="166"/>
                  </a:cubicBezTo>
                  <a:cubicBezTo>
                    <a:pt x="40" y="170"/>
                    <a:pt x="34" y="173"/>
                    <a:pt x="28"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46" name="Freeform 778">
              <a:extLst>
                <a:ext uri="{FF2B5EF4-FFF2-40B4-BE49-F238E27FC236}">
                  <a16:creationId xmlns:a16="http://schemas.microsoft.com/office/drawing/2014/main" id="{5F81360A-FC74-A314-C1AD-95146AD1852E}"/>
                </a:ext>
              </a:extLst>
            </p:cNvPr>
            <p:cNvSpPr>
              <a:spLocks/>
            </p:cNvSpPr>
            <p:nvPr/>
          </p:nvSpPr>
          <p:spPr bwMode="auto">
            <a:xfrm>
              <a:off x="15027822" y="4479850"/>
              <a:ext cx="656163" cy="307175"/>
            </a:xfrm>
            <a:custGeom>
              <a:avLst/>
              <a:gdLst>
                <a:gd name="T0" fmla="*/ 828 w 1648"/>
                <a:gd name="T1" fmla="*/ 774 h 774"/>
                <a:gd name="T2" fmla="*/ 676 w 1648"/>
                <a:gd name="T3" fmla="*/ 724 h 774"/>
                <a:gd name="T4" fmla="*/ 11 w 1648"/>
                <a:gd name="T5" fmla="*/ 246 h 774"/>
                <a:gd name="T6" fmla="*/ 0 w 1648"/>
                <a:gd name="T7" fmla="*/ 226 h 774"/>
                <a:gd name="T8" fmla="*/ 9 w 1648"/>
                <a:gd name="T9" fmla="*/ 206 h 774"/>
                <a:gd name="T10" fmla="*/ 203 w 1648"/>
                <a:gd name="T11" fmla="*/ 40 h 774"/>
                <a:gd name="T12" fmla="*/ 239 w 1648"/>
                <a:gd name="T13" fmla="*/ 43 h 774"/>
                <a:gd name="T14" fmla="*/ 236 w 1648"/>
                <a:gd name="T15" fmla="*/ 78 h 774"/>
                <a:gd name="T16" fmla="*/ 66 w 1648"/>
                <a:gd name="T17" fmla="*/ 224 h 774"/>
                <a:gd name="T18" fmla="*/ 705 w 1648"/>
                <a:gd name="T19" fmla="*/ 683 h 774"/>
                <a:gd name="T20" fmla="*/ 951 w 1648"/>
                <a:gd name="T21" fmla="*/ 683 h 774"/>
                <a:gd name="T22" fmla="*/ 1581 w 1648"/>
                <a:gd name="T23" fmla="*/ 224 h 774"/>
                <a:gd name="T24" fmla="*/ 1376 w 1648"/>
                <a:gd name="T25" fmla="*/ 48 h 774"/>
                <a:gd name="T26" fmla="*/ 1373 w 1648"/>
                <a:gd name="T27" fmla="*/ 12 h 774"/>
                <a:gd name="T28" fmla="*/ 1409 w 1648"/>
                <a:gd name="T29" fmla="*/ 9 h 774"/>
                <a:gd name="T30" fmla="*/ 1639 w 1648"/>
                <a:gd name="T31" fmla="*/ 206 h 774"/>
                <a:gd name="T32" fmla="*/ 1647 w 1648"/>
                <a:gd name="T33" fmla="*/ 226 h 774"/>
                <a:gd name="T34" fmla="*/ 1637 w 1648"/>
                <a:gd name="T35" fmla="*/ 246 h 774"/>
                <a:gd name="T36" fmla="*/ 981 w 1648"/>
                <a:gd name="T37" fmla="*/ 724 h 774"/>
                <a:gd name="T38" fmla="*/ 828 w 1648"/>
                <a:gd name="T39"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8" h="774">
                  <a:moveTo>
                    <a:pt x="828" y="774"/>
                  </a:moveTo>
                  <a:cubicBezTo>
                    <a:pt x="775" y="774"/>
                    <a:pt x="721" y="757"/>
                    <a:pt x="676" y="724"/>
                  </a:cubicBezTo>
                  <a:cubicBezTo>
                    <a:pt x="11" y="246"/>
                    <a:pt x="11" y="246"/>
                    <a:pt x="11" y="246"/>
                  </a:cubicBezTo>
                  <a:cubicBezTo>
                    <a:pt x="4" y="241"/>
                    <a:pt x="0" y="234"/>
                    <a:pt x="0" y="226"/>
                  </a:cubicBezTo>
                  <a:cubicBezTo>
                    <a:pt x="0" y="219"/>
                    <a:pt x="3" y="211"/>
                    <a:pt x="9" y="206"/>
                  </a:cubicBezTo>
                  <a:cubicBezTo>
                    <a:pt x="203" y="40"/>
                    <a:pt x="203" y="40"/>
                    <a:pt x="203" y="40"/>
                  </a:cubicBezTo>
                  <a:cubicBezTo>
                    <a:pt x="214" y="31"/>
                    <a:pt x="230" y="32"/>
                    <a:pt x="239" y="43"/>
                  </a:cubicBezTo>
                  <a:cubicBezTo>
                    <a:pt x="248" y="53"/>
                    <a:pt x="247" y="69"/>
                    <a:pt x="236" y="78"/>
                  </a:cubicBezTo>
                  <a:cubicBezTo>
                    <a:pt x="66" y="224"/>
                    <a:pt x="66" y="224"/>
                    <a:pt x="66" y="224"/>
                  </a:cubicBezTo>
                  <a:cubicBezTo>
                    <a:pt x="705" y="683"/>
                    <a:pt x="705" y="683"/>
                    <a:pt x="705" y="683"/>
                  </a:cubicBezTo>
                  <a:cubicBezTo>
                    <a:pt x="779" y="736"/>
                    <a:pt x="878" y="736"/>
                    <a:pt x="951" y="683"/>
                  </a:cubicBezTo>
                  <a:cubicBezTo>
                    <a:pt x="1581" y="224"/>
                    <a:pt x="1581" y="224"/>
                    <a:pt x="1581" y="224"/>
                  </a:cubicBezTo>
                  <a:cubicBezTo>
                    <a:pt x="1376" y="48"/>
                    <a:pt x="1376" y="48"/>
                    <a:pt x="1376" y="48"/>
                  </a:cubicBezTo>
                  <a:cubicBezTo>
                    <a:pt x="1365" y="39"/>
                    <a:pt x="1364" y="23"/>
                    <a:pt x="1373" y="12"/>
                  </a:cubicBezTo>
                  <a:cubicBezTo>
                    <a:pt x="1382" y="1"/>
                    <a:pt x="1398" y="0"/>
                    <a:pt x="1409" y="9"/>
                  </a:cubicBezTo>
                  <a:cubicBezTo>
                    <a:pt x="1639" y="206"/>
                    <a:pt x="1639" y="206"/>
                    <a:pt x="1639" y="206"/>
                  </a:cubicBezTo>
                  <a:cubicBezTo>
                    <a:pt x="1644" y="211"/>
                    <a:pt x="1648" y="218"/>
                    <a:pt x="1647" y="226"/>
                  </a:cubicBezTo>
                  <a:cubicBezTo>
                    <a:pt x="1647" y="234"/>
                    <a:pt x="1643" y="241"/>
                    <a:pt x="1637" y="246"/>
                  </a:cubicBezTo>
                  <a:cubicBezTo>
                    <a:pt x="981" y="724"/>
                    <a:pt x="981" y="724"/>
                    <a:pt x="981" y="724"/>
                  </a:cubicBezTo>
                  <a:cubicBezTo>
                    <a:pt x="935" y="757"/>
                    <a:pt x="882" y="774"/>
                    <a:pt x="828" y="7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47" name="Freeform 779">
              <a:extLst>
                <a:ext uri="{FF2B5EF4-FFF2-40B4-BE49-F238E27FC236}">
                  <a16:creationId xmlns:a16="http://schemas.microsoft.com/office/drawing/2014/main" id="{64777769-9CF8-A4D8-E856-30C181AA99D4}"/>
                </a:ext>
              </a:extLst>
            </p:cNvPr>
            <p:cNvSpPr>
              <a:spLocks/>
            </p:cNvSpPr>
            <p:nvPr/>
          </p:nvSpPr>
          <p:spPr bwMode="auto">
            <a:xfrm>
              <a:off x="15082503" y="4774160"/>
              <a:ext cx="176907" cy="152783"/>
            </a:xfrm>
            <a:custGeom>
              <a:avLst/>
              <a:gdLst>
                <a:gd name="T0" fmla="*/ 28 w 447"/>
                <a:gd name="T1" fmla="*/ 382 h 382"/>
                <a:gd name="T2" fmla="*/ 9 w 447"/>
                <a:gd name="T3" fmla="*/ 373 h 382"/>
                <a:gd name="T4" fmla="*/ 12 w 447"/>
                <a:gd name="T5" fmla="*/ 338 h 382"/>
                <a:gd name="T6" fmla="*/ 402 w 447"/>
                <a:gd name="T7" fmla="*/ 9 h 382"/>
                <a:gd name="T8" fmla="*/ 438 w 447"/>
                <a:gd name="T9" fmla="*/ 12 h 382"/>
                <a:gd name="T10" fmla="*/ 435 w 447"/>
                <a:gd name="T11" fmla="*/ 48 h 382"/>
                <a:gd name="T12" fmla="*/ 45 w 447"/>
                <a:gd name="T13" fmla="*/ 377 h 382"/>
                <a:gd name="T14" fmla="*/ 28 w 447"/>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7" h="382">
                  <a:moveTo>
                    <a:pt x="28" y="382"/>
                  </a:moveTo>
                  <a:cubicBezTo>
                    <a:pt x="21" y="382"/>
                    <a:pt x="14" y="379"/>
                    <a:pt x="9" y="373"/>
                  </a:cubicBezTo>
                  <a:cubicBezTo>
                    <a:pt x="0" y="363"/>
                    <a:pt x="1" y="347"/>
                    <a:pt x="12" y="338"/>
                  </a:cubicBezTo>
                  <a:cubicBezTo>
                    <a:pt x="402" y="9"/>
                    <a:pt x="402" y="9"/>
                    <a:pt x="402" y="9"/>
                  </a:cubicBezTo>
                  <a:cubicBezTo>
                    <a:pt x="413" y="0"/>
                    <a:pt x="429" y="1"/>
                    <a:pt x="438" y="12"/>
                  </a:cubicBezTo>
                  <a:cubicBezTo>
                    <a:pt x="447" y="23"/>
                    <a:pt x="445" y="39"/>
                    <a:pt x="435" y="48"/>
                  </a:cubicBezTo>
                  <a:cubicBezTo>
                    <a:pt x="45" y="377"/>
                    <a:pt x="45" y="377"/>
                    <a:pt x="45" y="377"/>
                  </a:cubicBezTo>
                  <a:cubicBezTo>
                    <a:pt x="40" y="381"/>
                    <a:pt x="34" y="382"/>
                    <a:pt x="28"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48" name="Freeform 780">
              <a:extLst>
                <a:ext uri="{FF2B5EF4-FFF2-40B4-BE49-F238E27FC236}">
                  <a16:creationId xmlns:a16="http://schemas.microsoft.com/office/drawing/2014/main" id="{3E782347-1269-8507-A008-6C4D7FB5785C}"/>
                </a:ext>
              </a:extLst>
            </p:cNvPr>
            <p:cNvSpPr>
              <a:spLocks/>
            </p:cNvSpPr>
            <p:nvPr/>
          </p:nvSpPr>
          <p:spPr bwMode="auto">
            <a:xfrm>
              <a:off x="15452399" y="4774160"/>
              <a:ext cx="176907" cy="152783"/>
            </a:xfrm>
            <a:custGeom>
              <a:avLst/>
              <a:gdLst>
                <a:gd name="T0" fmla="*/ 419 w 447"/>
                <a:gd name="T1" fmla="*/ 382 h 382"/>
                <a:gd name="T2" fmla="*/ 402 w 447"/>
                <a:gd name="T3" fmla="*/ 377 h 382"/>
                <a:gd name="T4" fmla="*/ 12 w 447"/>
                <a:gd name="T5" fmla="*/ 48 h 382"/>
                <a:gd name="T6" fmla="*/ 9 w 447"/>
                <a:gd name="T7" fmla="*/ 12 h 382"/>
                <a:gd name="T8" fmla="*/ 45 w 447"/>
                <a:gd name="T9" fmla="*/ 9 h 382"/>
                <a:gd name="T10" fmla="*/ 435 w 447"/>
                <a:gd name="T11" fmla="*/ 338 h 382"/>
                <a:gd name="T12" fmla="*/ 438 w 447"/>
                <a:gd name="T13" fmla="*/ 373 h 382"/>
                <a:gd name="T14" fmla="*/ 419 w 447"/>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7" h="382">
                  <a:moveTo>
                    <a:pt x="419" y="382"/>
                  </a:moveTo>
                  <a:cubicBezTo>
                    <a:pt x="413" y="382"/>
                    <a:pt x="407" y="381"/>
                    <a:pt x="402" y="377"/>
                  </a:cubicBezTo>
                  <a:cubicBezTo>
                    <a:pt x="12" y="48"/>
                    <a:pt x="12" y="48"/>
                    <a:pt x="12" y="48"/>
                  </a:cubicBezTo>
                  <a:cubicBezTo>
                    <a:pt x="2" y="39"/>
                    <a:pt x="0" y="23"/>
                    <a:pt x="9" y="12"/>
                  </a:cubicBezTo>
                  <a:cubicBezTo>
                    <a:pt x="18" y="1"/>
                    <a:pt x="34" y="0"/>
                    <a:pt x="45" y="9"/>
                  </a:cubicBezTo>
                  <a:cubicBezTo>
                    <a:pt x="435" y="338"/>
                    <a:pt x="435" y="338"/>
                    <a:pt x="435" y="338"/>
                  </a:cubicBezTo>
                  <a:cubicBezTo>
                    <a:pt x="446" y="347"/>
                    <a:pt x="447" y="363"/>
                    <a:pt x="438" y="373"/>
                  </a:cubicBezTo>
                  <a:cubicBezTo>
                    <a:pt x="433" y="379"/>
                    <a:pt x="426" y="382"/>
                    <a:pt x="419"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49" name="Freeform 781">
              <a:extLst>
                <a:ext uri="{FF2B5EF4-FFF2-40B4-BE49-F238E27FC236}">
                  <a16:creationId xmlns:a16="http://schemas.microsoft.com/office/drawing/2014/main" id="{5665E794-CCCF-ECC8-3AA9-5E4D8D101FC9}"/>
                </a:ext>
              </a:extLst>
            </p:cNvPr>
            <p:cNvSpPr>
              <a:spLocks/>
            </p:cNvSpPr>
            <p:nvPr/>
          </p:nvSpPr>
          <p:spPr bwMode="auto">
            <a:xfrm>
              <a:off x="15220811" y="4368883"/>
              <a:ext cx="371504" cy="273401"/>
            </a:xfrm>
            <a:custGeom>
              <a:avLst/>
              <a:gdLst>
                <a:gd name="T0" fmla="*/ 908 w 934"/>
                <a:gd name="T1" fmla="*/ 687 h 687"/>
                <a:gd name="T2" fmla="*/ 883 w 934"/>
                <a:gd name="T3" fmla="*/ 661 h 687"/>
                <a:gd name="T4" fmla="*/ 883 w 934"/>
                <a:gd name="T5" fmla="*/ 176 h 687"/>
                <a:gd name="T6" fmla="*/ 758 w 934"/>
                <a:gd name="T7" fmla="*/ 51 h 687"/>
                <a:gd name="T8" fmla="*/ 26 w 934"/>
                <a:gd name="T9" fmla="*/ 51 h 687"/>
                <a:gd name="T10" fmla="*/ 0 w 934"/>
                <a:gd name="T11" fmla="*/ 26 h 687"/>
                <a:gd name="T12" fmla="*/ 26 w 934"/>
                <a:gd name="T13" fmla="*/ 0 h 687"/>
                <a:gd name="T14" fmla="*/ 758 w 934"/>
                <a:gd name="T15" fmla="*/ 0 h 687"/>
                <a:gd name="T16" fmla="*/ 934 w 934"/>
                <a:gd name="T17" fmla="*/ 176 h 687"/>
                <a:gd name="T18" fmla="*/ 934 w 934"/>
                <a:gd name="T19" fmla="*/ 661 h 687"/>
                <a:gd name="T20" fmla="*/ 908 w 934"/>
                <a:gd name="T21"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4" h="687">
                  <a:moveTo>
                    <a:pt x="908" y="687"/>
                  </a:moveTo>
                  <a:cubicBezTo>
                    <a:pt x="894" y="687"/>
                    <a:pt x="883" y="675"/>
                    <a:pt x="883" y="661"/>
                  </a:cubicBezTo>
                  <a:cubicBezTo>
                    <a:pt x="883" y="176"/>
                    <a:pt x="883" y="176"/>
                    <a:pt x="883" y="176"/>
                  </a:cubicBezTo>
                  <a:cubicBezTo>
                    <a:pt x="883" y="107"/>
                    <a:pt x="827" y="51"/>
                    <a:pt x="758" y="51"/>
                  </a:cubicBezTo>
                  <a:cubicBezTo>
                    <a:pt x="26" y="51"/>
                    <a:pt x="26" y="51"/>
                    <a:pt x="26" y="51"/>
                  </a:cubicBezTo>
                  <a:cubicBezTo>
                    <a:pt x="12" y="51"/>
                    <a:pt x="0" y="40"/>
                    <a:pt x="0" y="26"/>
                  </a:cubicBezTo>
                  <a:cubicBezTo>
                    <a:pt x="0" y="12"/>
                    <a:pt x="12" y="0"/>
                    <a:pt x="26" y="0"/>
                  </a:cubicBezTo>
                  <a:cubicBezTo>
                    <a:pt x="758" y="0"/>
                    <a:pt x="758" y="0"/>
                    <a:pt x="758" y="0"/>
                  </a:cubicBezTo>
                  <a:cubicBezTo>
                    <a:pt x="855" y="0"/>
                    <a:pt x="934" y="79"/>
                    <a:pt x="934" y="176"/>
                  </a:cubicBezTo>
                  <a:cubicBezTo>
                    <a:pt x="934" y="661"/>
                    <a:pt x="934" y="661"/>
                    <a:pt x="934" y="661"/>
                  </a:cubicBezTo>
                  <a:cubicBezTo>
                    <a:pt x="934" y="675"/>
                    <a:pt x="922" y="687"/>
                    <a:pt x="908" y="6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50" name="Freeform 782">
              <a:extLst>
                <a:ext uri="{FF2B5EF4-FFF2-40B4-BE49-F238E27FC236}">
                  <a16:creationId xmlns:a16="http://schemas.microsoft.com/office/drawing/2014/main" id="{4FDE6E6C-3F28-C460-87A8-B432687CE7F9}"/>
                </a:ext>
              </a:extLst>
            </p:cNvPr>
            <p:cNvSpPr>
              <a:spLocks/>
            </p:cNvSpPr>
            <p:nvPr/>
          </p:nvSpPr>
          <p:spPr bwMode="auto">
            <a:xfrm>
              <a:off x="15105018" y="4368882"/>
              <a:ext cx="86845" cy="262144"/>
            </a:xfrm>
            <a:custGeom>
              <a:avLst/>
              <a:gdLst>
                <a:gd name="T0" fmla="*/ 25 w 220"/>
                <a:gd name="T1" fmla="*/ 659 h 659"/>
                <a:gd name="T2" fmla="*/ 0 w 220"/>
                <a:gd name="T3" fmla="*/ 633 h 659"/>
                <a:gd name="T4" fmla="*/ 0 w 220"/>
                <a:gd name="T5" fmla="*/ 176 h 659"/>
                <a:gd name="T6" fmla="*/ 176 w 220"/>
                <a:gd name="T7" fmla="*/ 0 h 659"/>
                <a:gd name="T8" fmla="*/ 195 w 220"/>
                <a:gd name="T9" fmla="*/ 0 h 659"/>
                <a:gd name="T10" fmla="*/ 220 w 220"/>
                <a:gd name="T11" fmla="*/ 26 h 659"/>
                <a:gd name="T12" fmla="*/ 195 w 220"/>
                <a:gd name="T13" fmla="*/ 51 h 659"/>
                <a:gd name="T14" fmla="*/ 176 w 220"/>
                <a:gd name="T15" fmla="*/ 51 h 659"/>
                <a:gd name="T16" fmla="*/ 51 w 220"/>
                <a:gd name="T17" fmla="*/ 176 h 659"/>
                <a:gd name="T18" fmla="*/ 51 w 220"/>
                <a:gd name="T19" fmla="*/ 633 h 659"/>
                <a:gd name="T20" fmla="*/ 25 w 220"/>
                <a:gd name="T21" fmla="*/ 65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659">
                  <a:moveTo>
                    <a:pt x="25" y="659"/>
                  </a:moveTo>
                  <a:cubicBezTo>
                    <a:pt x="11" y="659"/>
                    <a:pt x="0" y="647"/>
                    <a:pt x="0" y="633"/>
                  </a:cubicBezTo>
                  <a:cubicBezTo>
                    <a:pt x="0" y="176"/>
                    <a:pt x="0" y="176"/>
                    <a:pt x="0" y="176"/>
                  </a:cubicBezTo>
                  <a:cubicBezTo>
                    <a:pt x="0" y="79"/>
                    <a:pt x="79" y="0"/>
                    <a:pt x="176" y="0"/>
                  </a:cubicBezTo>
                  <a:cubicBezTo>
                    <a:pt x="195" y="0"/>
                    <a:pt x="195" y="0"/>
                    <a:pt x="195" y="0"/>
                  </a:cubicBezTo>
                  <a:cubicBezTo>
                    <a:pt x="209" y="0"/>
                    <a:pt x="220" y="12"/>
                    <a:pt x="220" y="26"/>
                  </a:cubicBezTo>
                  <a:cubicBezTo>
                    <a:pt x="220" y="40"/>
                    <a:pt x="209" y="51"/>
                    <a:pt x="195" y="51"/>
                  </a:cubicBezTo>
                  <a:cubicBezTo>
                    <a:pt x="176" y="51"/>
                    <a:pt x="176" y="51"/>
                    <a:pt x="176" y="51"/>
                  </a:cubicBezTo>
                  <a:cubicBezTo>
                    <a:pt x="107" y="51"/>
                    <a:pt x="51" y="107"/>
                    <a:pt x="51" y="176"/>
                  </a:cubicBezTo>
                  <a:cubicBezTo>
                    <a:pt x="51" y="633"/>
                    <a:pt x="51" y="633"/>
                    <a:pt x="51" y="633"/>
                  </a:cubicBezTo>
                  <a:cubicBezTo>
                    <a:pt x="51" y="647"/>
                    <a:pt x="39" y="659"/>
                    <a:pt x="25" y="6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51" name="Freeform 783">
              <a:extLst>
                <a:ext uri="{FF2B5EF4-FFF2-40B4-BE49-F238E27FC236}">
                  <a16:creationId xmlns:a16="http://schemas.microsoft.com/office/drawing/2014/main" id="{98F93F16-B963-65D7-9442-BF4670B6AA09}"/>
                </a:ext>
              </a:extLst>
            </p:cNvPr>
            <p:cNvSpPr>
              <a:spLocks/>
            </p:cNvSpPr>
            <p:nvPr/>
          </p:nvSpPr>
          <p:spPr bwMode="auto">
            <a:xfrm>
              <a:off x="15185430" y="4466984"/>
              <a:ext cx="332907" cy="19299"/>
            </a:xfrm>
            <a:custGeom>
              <a:avLst/>
              <a:gdLst>
                <a:gd name="T0" fmla="*/ 813 w 838"/>
                <a:gd name="T1" fmla="*/ 51 h 51"/>
                <a:gd name="T2" fmla="*/ 25 w 838"/>
                <a:gd name="T3" fmla="*/ 51 h 51"/>
                <a:gd name="T4" fmla="*/ 0 w 838"/>
                <a:gd name="T5" fmla="*/ 25 h 51"/>
                <a:gd name="T6" fmla="*/ 25 w 838"/>
                <a:gd name="T7" fmla="*/ 0 h 51"/>
                <a:gd name="T8" fmla="*/ 813 w 838"/>
                <a:gd name="T9" fmla="*/ 0 h 51"/>
                <a:gd name="T10" fmla="*/ 838 w 838"/>
                <a:gd name="T11" fmla="*/ 25 h 51"/>
                <a:gd name="T12" fmla="*/ 813 w 838"/>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838" h="51">
                  <a:moveTo>
                    <a:pt x="813" y="51"/>
                  </a:moveTo>
                  <a:cubicBezTo>
                    <a:pt x="25" y="51"/>
                    <a:pt x="25" y="51"/>
                    <a:pt x="25" y="51"/>
                  </a:cubicBezTo>
                  <a:cubicBezTo>
                    <a:pt x="11" y="51"/>
                    <a:pt x="0" y="39"/>
                    <a:pt x="0" y="25"/>
                  </a:cubicBezTo>
                  <a:cubicBezTo>
                    <a:pt x="0" y="11"/>
                    <a:pt x="11" y="0"/>
                    <a:pt x="25" y="0"/>
                  </a:cubicBezTo>
                  <a:cubicBezTo>
                    <a:pt x="813" y="0"/>
                    <a:pt x="813" y="0"/>
                    <a:pt x="813" y="0"/>
                  </a:cubicBezTo>
                  <a:cubicBezTo>
                    <a:pt x="827" y="0"/>
                    <a:pt x="838" y="11"/>
                    <a:pt x="838" y="25"/>
                  </a:cubicBezTo>
                  <a:cubicBezTo>
                    <a:pt x="838" y="39"/>
                    <a:pt x="827" y="51"/>
                    <a:pt x="81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52" name="Freeform 784">
              <a:extLst>
                <a:ext uri="{FF2B5EF4-FFF2-40B4-BE49-F238E27FC236}">
                  <a16:creationId xmlns:a16="http://schemas.microsoft.com/office/drawing/2014/main" id="{B1CA870E-3854-999D-4213-ABBBD9FEA9E2}"/>
                </a:ext>
              </a:extLst>
            </p:cNvPr>
            <p:cNvSpPr>
              <a:spLocks/>
            </p:cNvSpPr>
            <p:nvPr/>
          </p:nvSpPr>
          <p:spPr bwMode="auto">
            <a:xfrm>
              <a:off x="15185430" y="4529706"/>
              <a:ext cx="229979" cy="19299"/>
            </a:xfrm>
            <a:custGeom>
              <a:avLst/>
              <a:gdLst>
                <a:gd name="T0" fmla="*/ 555 w 580"/>
                <a:gd name="T1" fmla="*/ 50 h 50"/>
                <a:gd name="T2" fmla="*/ 25 w 580"/>
                <a:gd name="T3" fmla="*/ 50 h 50"/>
                <a:gd name="T4" fmla="*/ 0 w 580"/>
                <a:gd name="T5" fmla="*/ 25 h 50"/>
                <a:gd name="T6" fmla="*/ 25 w 580"/>
                <a:gd name="T7" fmla="*/ 0 h 50"/>
                <a:gd name="T8" fmla="*/ 555 w 580"/>
                <a:gd name="T9" fmla="*/ 0 h 50"/>
                <a:gd name="T10" fmla="*/ 580 w 580"/>
                <a:gd name="T11" fmla="*/ 25 h 50"/>
                <a:gd name="T12" fmla="*/ 555 w 58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580" h="50">
                  <a:moveTo>
                    <a:pt x="555" y="50"/>
                  </a:moveTo>
                  <a:cubicBezTo>
                    <a:pt x="25" y="50"/>
                    <a:pt x="25" y="50"/>
                    <a:pt x="25" y="50"/>
                  </a:cubicBezTo>
                  <a:cubicBezTo>
                    <a:pt x="11" y="50"/>
                    <a:pt x="0" y="39"/>
                    <a:pt x="0" y="25"/>
                  </a:cubicBezTo>
                  <a:cubicBezTo>
                    <a:pt x="0" y="11"/>
                    <a:pt x="11" y="0"/>
                    <a:pt x="25" y="0"/>
                  </a:cubicBezTo>
                  <a:cubicBezTo>
                    <a:pt x="555" y="0"/>
                    <a:pt x="555" y="0"/>
                    <a:pt x="555" y="0"/>
                  </a:cubicBezTo>
                  <a:cubicBezTo>
                    <a:pt x="569" y="0"/>
                    <a:pt x="580" y="11"/>
                    <a:pt x="580" y="25"/>
                  </a:cubicBezTo>
                  <a:cubicBezTo>
                    <a:pt x="580" y="39"/>
                    <a:pt x="569" y="50"/>
                    <a:pt x="555"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53" name="Freeform 785">
              <a:extLst>
                <a:ext uri="{FF2B5EF4-FFF2-40B4-BE49-F238E27FC236}">
                  <a16:creationId xmlns:a16="http://schemas.microsoft.com/office/drawing/2014/main" id="{090AB693-5CA0-7CD8-345E-67B1A7CD3257}"/>
                </a:ext>
              </a:extLst>
            </p:cNvPr>
            <p:cNvSpPr>
              <a:spLocks/>
            </p:cNvSpPr>
            <p:nvPr/>
          </p:nvSpPr>
          <p:spPr bwMode="auto">
            <a:xfrm>
              <a:off x="15441141" y="4529706"/>
              <a:ext cx="69155" cy="19299"/>
            </a:xfrm>
            <a:custGeom>
              <a:avLst/>
              <a:gdLst>
                <a:gd name="T0" fmla="*/ 147 w 172"/>
                <a:gd name="T1" fmla="*/ 50 h 50"/>
                <a:gd name="T2" fmla="*/ 25 w 172"/>
                <a:gd name="T3" fmla="*/ 50 h 50"/>
                <a:gd name="T4" fmla="*/ 0 w 172"/>
                <a:gd name="T5" fmla="*/ 25 h 50"/>
                <a:gd name="T6" fmla="*/ 25 w 172"/>
                <a:gd name="T7" fmla="*/ 0 h 50"/>
                <a:gd name="T8" fmla="*/ 147 w 172"/>
                <a:gd name="T9" fmla="*/ 0 h 50"/>
                <a:gd name="T10" fmla="*/ 172 w 172"/>
                <a:gd name="T11" fmla="*/ 25 h 50"/>
                <a:gd name="T12" fmla="*/ 147 w 172"/>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72" h="50">
                  <a:moveTo>
                    <a:pt x="147" y="50"/>
                  </a:moveTo>
                  <a:cubicBezTo>
                    <a:pt x="25" y="50"/>
                    <a:pt x="25" y="50"/>
                    <a:pt x="25" y="50"/>
                  </a:cubicBezTo>
                  <a:cubicBezTo>
                    <a:pt x="11" y="50"/>
                    <a:pt x="0" y="39"/>
                    <a:pt x="0" y="25"/>
                  </a:cubicBezTo>
                  <a:cubicBezTo>
                    <a:pt x="0" y="11"/>
                    <a:pt x="11" y="0"/>
                    <a:pt x="25" y="0"/>
                  </a:cubicBezTo>
                  <a:cubicBezTo>
                    <a:pt x="147" y="0"/>
                    <a:pt x="147" y="0"/>
                    <a:pt x="147" y="0"/>
                  </a:cubicBezTo>
                  <a:cubicBezTo>
                    <a:pt x="161" y="0"/>
                    <a:pt x="172" y="11"/>
                    <a:pt x="172" y="25"/>
                  </a:cubicBezTo>
                  <a:cubicBezTo>
                    <a:pt x="172" y="39"/>
                    <a:pt x="161" y="50"/>
                    <a:pt x="14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54" name="Freeform 786">
              <a:extLst>
                <a:ext uri="{FF2B5EF4-FFF2-40B4-BE49-F238E27FC236}">
                  <a16:creationId xmlns:a16="http://schemas.microsoft.com/office/drawing/2014/main" id="{B20030C8-1F9F-9A0C-A7DE-4C0D51A1A840}"/>
                </a:ext>
              </a:extLst>
            </p:cNvPr>
            <p:cNvSpPr>
              <a:spLocks/>
            </p:cNvSpPr>
            <p:nvPr/>
          </p:nvSpPr>
          <p:spPr bwMode="auto">
            <a:xfrm>
              <a:off x="15185430" y="4592427"/>
              <a:ext cx="332907" cy="20908"/>
            </a:xfrm>
            <a:custGeom>
              <a:avLst/>
              <a:gdLst>
                <a:gd name="T0" fmla="*/ 813 w 838"/>
                <a:gd name="T1" fmla="*/ 51 h 51"/>
                <a:gd name="T2" fmla="*/ 25 w 838"/>
                <a:gd name="T3" fmla="*/ 51 h 51"/>
                <a:gd name="T4" fmla="*/ 0 w 838"/>
                <a:gd name="T5" fmla="*/ 25 h 51"/>
                <a:gd name="T6" fmla="*/ 25 w 838"/>
                <a:gd name="T7" fmla="*/ 0 h 51"/>
                <a:gd name="T8" fmla="*/ 813 w 838"/>
                <a:gd name="T9" fmla="*/ 0 h 51"/>
                <a:gd name="T10" fmla="*/ 838 w 838"/>
                <a:gd name="T11" fmla="*/ 25 h 51"/>
                <a:gd name="T12" fmla="*/ 813 w 838"/>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838" h="51">
                  <a:moveTo>
                    <a:pt x="813" y="51"/>
                  </a:moveTo>
                  <a:cubicBezTo>
                    <a:pt x="25" y="51"/>
                    <a:pt x="25" y="51"/>
                    <a:pt x="25" y="51"/>
                  </a:cubicBezTo>
                  <a:cubicBezTo>
                    <a:pt x="11" y="51"/>
                    <a:pt x="0" y="39"/>
                    <a:pt x="0" y="25"/>
                  </a:cubicBezTo>
                  <a:cubicBezTo>
                    <a:pt x="0" y="11"/>
                    <a:pt x="11" y="0"/>
                    <a:pt x="25" y="0"/>
                  </a:cubicBezTo>
                  <a:cubicBezTo>
                    <a:pt x="813" y="0"/>
                    <a:pt x="813" y="0"/>
                    <a:pt x="813" y="0"/>
                  </a:cubicBezTo>
                  <a:cubicBezTo>
                    <a:pt x="827" y="0"/>
                    <a:pt x="838" y="11"/>
                    <a:pt x="838" y="25"/>
                  </a:cubicBezTo>
                  <a:cubicBezTo>
                    <a:pt x="838" y="39"/>
                    <a:pt x="827" y="51"/>
                    <a:pt x="81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sp>
          <p:nvSpPr>
            <p:cNvPr id="155" name="Freeform 787">
              <a:extLst>
                <a:ext uri="{FF2B5EF4-FFF2-40B4-BE49-F238E27FC236}">
                  <a16:creationId xmlns:a16="http://schemas.microsoft.com/office/drawing/2014/main" id="{E6A5FB27-EC61-2D60-3864-05C12B3F3ECA}"/>
                </a:ext>
              </a:extLst>
            </p:cNvPr>
            <p:cNvSpPr>
              <a:spLocks/>
            </p:cNvSpPr>
            <p:nvPr/>
          </p:nvSpPr>
          <p:spPr bwMode="auto">
            <a:xfrm>
              <a:off x="15240110" y="4655150"/>
              <a:ext cx="231587" cy="20908"/>
            </a:xfrm>
            <a:custGeom>
              <a:avLst/>
              <a:gdLst>
                <a:gd name="T0" fmla="*/ 555 w 580"/>
                <a:gd name="T1" fmla="*/ 50 h 50"/>
                <a:gd name="T2" fmla="*/ 25 w 580"/>
                <a:gd name="T3" fmla="*/ 50 h 50"/>
                <a:gd name="T4" fmla="*/ 0 w 580"/>
                <a:gd name="T5" fmla="*/ 25 h 50"/>
                <a:gd name="T6" fmla="*/ 25 w 580"/>
                <a:gd name="T7" fmla="*/ 0 h 50"/>
                <a:gd name="T8" fmla="*/ 555 w 580"/>
                <a:gd name="T9" fmla="*/ 0 h 50"/>
                <a:gd name="T10" fmla="*/ 580 w 580"/>
                <a:gd name="T11" fmla="*/ 25 h 50"/>
                <a:gd name="T12" fmla="*/ 555 w 58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580" h="50">
                  <a:moveTo>
                    <a:pt x="555" y="50"/>
                  </a:moveTo>
                  <a:cubicBezTo>
                    <a:pt x="25" y="50"/>
                    <a:pt x="25" y="50"/>
                    <a:pt x="25" y="50"/>
                  </a:cubicBezTo>
                  <a:cubicBezTo>
                    <a:pt x="11" y="50"/>
                    <a:pt x="0" y="39"/>
                    <a:pt x="0" y="25"/>
                  </a:cubicBezTo>
                  <a:cubicBezTo>
                    <a:pt x="0" y="11"/>
                    <a:pt x="11" y="0"/>
                    <a:pt x="25" y="0"/>
                  </a:cubicBezTo>
                  <a:cubicBezTo>
                    <a:pt x="555" y="0"/>
                    <a:pt x="555" y="0"/>
                    <a:pt x="555" y="0"/>
                  </a:cubicBezTo>
                  <a:cubicBezTo>
                    <a:pt x="569" y="0"/>
                    <a:pt x="580" y="11"/>
                    <a:pt x="580" y="25"/>
                  </a:cubicBezTo>
                  <a:cubicBezTo>
                    <a:pt x="580" y="39"/>
                    <a:pt x="569" y="50"/>
                    <a:pt x="555"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effectLst/>
                <a:uLnTx/>
                <a:uFillTx/>
                <a:latin typeface="Tahoma"/>
                <a:ea typeface="+mn-ea"/>
                <a:cs typeface="+mn-cs"/>
              </a:endParaRPr>
            </a:p>
          </p:txBody>
        </p:sp>
      </p:grpSp>
      <p:grpSp>
        <p:nvGrpSpPr>
          <p:cNvPr id="156" name="Group 155">
            <a:extLst>
              <a:ext uri="{FF2B5EF4-FFF2-40B4-BE49-F238E27FC236}">
                <a16:creationId xmlns:a16="http://schemas.microsoft.com/office/drawing/2014/main" id="{CA944935-FB10-697C-4149-AC08C93DB826}"/>
              </a:ext>
            </a:extLst>
          </p:cNvPr>
          <p:cNvGrpSpPr>
            <a:grpSpLocks noChangeAspect="1"/>
          </p:cNvGrpSpPr>
          <p:nvPr/>
        </p:nvGrpSpPr>
        <p:grpSpPr>
          <a:xfrm>
            <a:off x="3410773" y="5138912"/>
            <a:ext cx="337130" cy="385684"/>
            <a:chOff x="13690601" y="885826"/>
            <a:chExt cx="584200" cy="668338"/>
          </a:xfrm>
          <a:solidFill>
            <a:schemeClr val="accent1"/>
          </a:solidFill>
        </p:grpSpPr>
        <p:sp>
          <p:nvSpPr>
            <p:cNvPr id="157" name="Freeform 212">
              <a:extLst>
                <a:ext uri="{FF2B5EF4-FFF2-40B4-BE49-F238E27FC236}">
                  <a16:creationId xmlns:a16="http://schemas.microsoft.com/office/drawing/2014/main" id="{11AA226E-A5D6-905B-E31A-7B0BF2AA57D1}"/>
                </a:ext>
              </a:extLst>
            </p:cNvPr>
            <p:cNvSpPr>
              <a:spLocks/>
            </p:cNvSpPr>
            <p:nvPr/>
          </p:nvSpPr>
          <p:spPr bwMode="auto">
            <a:xfrm>
              <a:off x="13974764" y="1119188"/>
              <a:ext cx="114300" cy="434975"/>
            </a:xfrm>
            <a:custGeom>
              <a:avLst/>
              <a:gdLst>
                <a:gd name="T0" fmla="*/ 195 w 276"/>
                <a:gd name="T1" fmla="*/ 1048 h 1048"/>
                <a:gd name="T2" fmla="*/ 25 w 276"/>
                <a:gd name="T3" fmla="*/ 1048 h 1048"/>
                <a:gd name="T4" fmla="*/ 0 w 276"/>
                <a:gd name="T5" fmla="*/ 1023 h 1048"/>
                <a:gd name="T6" fmla="*/ 25 w 276"/>
                <a:gd name="T7" fmla="*/ 998 h 1048"/>
                <a:gd name="T8" fmla="*/ 170 w 276"/>
                <a:gd name="T9" fmla="*/ 998 h 1048"/>
                <a:gd name="T10" fmla="*/ 170 w 276"/>
                <a:gd name="T11" fmla="*/ 55 h 1048"/>
                <a:gd name="T12" fmla="*/ 183 w 276"/>
                <a:gd name="T13" fmla="*/ 32 h 1048"/>
                <a:gd name="T14" fmla="*/ 236 w 276"/>
                <a:gd name="T15" fmla="*/ 6 h 1048"/>
                <a:gd name="T16" fmla="*/ 269 w 276"/>
                <a:gd name="T17" fmla="*/ 17 h 1048"/>
                <a:gd name="T18" fmla="*/ 258 w 276"/>
                <a:gd name="T19" fmla="*/ 51 h 1048"/>
                <a:gd name="T20" fmla="*/ 220 w 276"/>
                <a:gd name="T21" fmla="*/ 70 h 1048"/>
                <a:gd name="T22" fmla="*/ 220 w 276"/>
                <a:gd name="T23" fmla="*/ 1023 h 1048"/>
                <a:gd name="T24" fmla="*/ 195 w 276"/>
                <a:gd name="T25"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1048">
                  <a:moveTo>
                    <a:pt x="195" y="1048"/>
                  </a:moveTo>
                  <a:cubicBezTo>
                    <a:pt x="25" y="1048"/>
                    <a:pt x="25" y="1048"/>
                    <a:pt x="25" y="1048"/>
                  </a:cubicBezTo>
                  <a:cubicBezTo>
                    <a:pt x="11" y="1048"/>
                    <a:pt x="0" y="1037"/>
                    <a:pt x="0" y="1023"/>
                  </a:cubicBezTo>
                  <a:cubicBezTo>
                    <a:pt x="0" y="1009"/>
                    <a:pt x="11" y="998"/>
                    <a:pt x="25" y="998"/>
                  </a:cubicBezTo>
                  <a:cubicBezTo>
                    <a:pt x="170" y="998"/>
                    <a:pt x="170" y="998"/>
                    <a:pt x="170" y="998"/>
                  </a:cubicBezTo>
                  <a:cubicBezTo>
                    <a:pt x="170" y="55"/>
                    <a:pt x="170" y="55"/>
                    <a:pt x="170" y="55"/>
                  </a:cubicBezTo>
                  <a:cubicBezTo>
                    <a:pt x="170" y="45"/>
                    <a:pt x="175" y="37"/>
                    <a:pt x="183" y="32"/>
                  </a:cubicBezTo>
                  <a:cubicBezTo>
                    <a:pt x="236" y="6"/>
                    <a:pt x="236" y="6"/>
                    <a:pt x="236" y="6"/>
                  </a:cubicBezTo>
                  <a:cubicBezTo>
                    <a:pt x="248" y="0"/>
                    <a:pt x="263" y="5"/>
                    <a:pt x="269" y="17"/>
                  </a:cubicBezTo>
                  <a:cubicBezTo>
                    <a:pt x="276" y="30"/>
                    <a:pt x="271" y="45"/>
                    <a:pt x="258" y="51"/>
                  </a:cubicBezTo>
                  <a:cubicBezTo>
                    <a:pt x="220" y="70"/>
                    <a:pt x="220" y="70"/>
                    <a:pt x="220" y="70"/>
                  </a:cubicBezTo>
                  <a:cubicBezTo>
                    <a:pt x="220" y="1023"/>
                    <a:pt x="220" y="1023"/>
                    <a:pt x="220" y="1023"/>
                  </a:cubicBezTo>
                  <a:cubicBezTo>
                    <a:pt x="220" y="1037"/>
                    <a:pt x="209" y="1048"/>
                    <a:pt x="195"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58" name="Freeform 213">
              <a:extLst>
                <a:ext uri="{FF2B5EF4-FFF2-40B4-BE49-F238E27FC236}">
                  <a16:creationId xmlns:a16="http://schemas.microsoft.com/office/drawing/2014/main" id="{A828D5FC-8DA9-BF85-CFFA-5A91E0652162}"/>
                </a:ext>
              </a:extLst>
            </p:cNvPr>
            <p:cNvSpPr>
              <a:spLocks/>
            </p:cNvSpPr>
            <p:nvPr/>
          </p:nvSpPr>
          <p:spPr bwMode="auto">
            <a:xfrm>
              <a:off x="13877926" y="1119188"/>
              <a:ext cx="117475" cy="434975"/>
            </a:xfrm>
            <a:custGeom>
              <a:avLst/>
              <a:gdLst>
                <a:gd name="T0" fmla="*/ 257 w 282"/>
                <a:gd name="T1" fmla="*/ 1048 h 1048"/>
                <a:gd name="T2" fmla="*/ 88 w 282"/>
                <a:gd name="T3" fmla="*/ 1048 h 1048"/>
                <a:gd name="T4" fmla="*/ 63 w 282"/>
                <a:gd name="T5" fmla="*/ 1023 h 1048"/>
                <a:gd name="T6" fmla="*/ 63 w 282"/>
                <a:gd name="T7" fmla="*/ 71 h 1048"/>
                <a:gd name="T8" fmla="*/ 18 w 282"/>
                <a:gd name="T9" fmla="*/ 51 h 1048"/>
                <a:gd name="T10" fmla="*/ 5 w 282"/>
                <a:gd name="T11" fmla="*/ 18 h 1048"/>
                <a:gd name="T12" fmla="*/ 38 w 282"/>
                <a:gd name="T13" fmla="*/ 6 h 1048"/>
                <a:gd name="T14" fmla="*/ 98 w 282"/>
                <a:gd name="T15" fmla="*/ 32 h 1048"/>
                <a:gd name="T16" fmla="*/ 113 w 282"/>
                <a:gd name="T17" fmla="*/ 55 h 1048"/>
                <a:gd name="T18" fmla="*/ 113 w 282"/>
                <a:gd name="T19" fmla="*/ 998 h 1048"/>
                <a:gd name="T20" fmla="*/ 232 w 282"/>
                <a:gd name="T21" fmla="*/ 998 h 1048"/>
                <a:gd name="T22" fmla="*/ 232 w 282"/>
                <a:gd name="T23" fmla="*/ 516 h 1048"/>
                <a:gd name="T24" fmla="*/ 257 w 282"/>
                <a:gd name="T25" fmla="*/ 491 h 1048"/>
                <a:gd name="T26" fmla="*/ 282 w 282"/>
                <a:gd name="T27" fmla="*/ 516 h 1048"/>
                <a:gd name="T28" fmla="*/ 282 w 282"/>
                <a:gd name="T29" fmla="*/ 1023 h 1048"/>
                <a:gd name="T30" fmla="*/ 257 w 282"/>
                <a:gd name="T31"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2" h="1048">
                  <a:moveTo>
                    <a:pt x="257" y="1048"/>
                  </a:moveTo>
                  <a:cubicBezTo>
                    <a:pt x="88" y="1048"/>
                    <a:pt x="88" y="1048"/>
                    <a:pt x="88" y="1048"/>
                  </a:cubicBezTo>
                  <a:cubicBezTo>
                    <a:pt x="74" y="1048"/>
                    <a:pt x="63" y="1037"/>
                    <a:pt x="63" y="1023"/>
                  </a:cubicBezTo>
                  <a:cubicBezTo>
                    <a:pt x="63" y="71"/>
                    <a:pt x="63" y="71"/>
                    <a:pt x="63" y="71"/>
                  </a:cubicBezTo>
                  <a:cubicBezTo>
                    <a:pt x="18" y="51"/>
                    <a:pt x="18" y="51"/>
                    <a:pt x="18" y="51"/>
                  </a:cubicBezTo>
                  <a:cubicBezTo>
                    <a:pt x="5" y="46"/>
                    <a:pt x="0" y="31"/>
                    <a:pt x="5" y="18"/>
                  </a:cubicBezTo>
                  <a:cubicBezTo>
                    <a:pt x="11" y="6"/>
                    <a:pt x="26" y="0"/>
                    <a:pt x="38" y="6"/>
                  </a:cubicBezTo>
                  <a:cubicBezTo>
                    <a:pt x="98" y="32"/>
                    <a:pt x="98" y="32"/>
                    <a:pt x="98" y="32"/>
                  </a:cubicBezTo>
                  <a:cubicBezTo>
                    <a:pt x="107" y="36"/>
                    <a:pt x="113" y="45"/>
                    <a:pt x="113" y="55"/>
                  </a:cubicBezTo>
                  <a:cubicBezTo>
                    <a:pt x="113" y="998"/>
                    <a:pt x="113" y="998"/>
                    <a:pt x="113" y="998"/>
                  </a:cubicBezTo>
                  <a:cubicBezTo>
                    <a:pt x="232" y="998"/>
                    <a:pt x="232" y="998"/>
                    <a:pt x="232" y="998"/>
                  </a:cubicBezTo>
                  <a:cubicBezTo>
                    <a:pt x="232" y="516"/>
                    <a:pt x="232" y="516"/>
                    <a:pt x="232" y="516"/>
                  </a:cubicBezTo>
                  <a:cubicBezTo>
                    <a:pt x="232" y="502"/>
                    <a:pt x="243" y="491"/>
                    <a:pt x="257" y="491"/>
                  </a:cubicBezTo>
                  <a:cubicBezTo>
                    <a:pt x="271" y="491"/>
                    <a:pt x="282" y="502"/>
                    <a:pt x="282" y="516"/>
                  </a:cubicBezTo>
                  <a:cubicBezTo>
                    <a:pt x="282" y="1023"/>
                    <a:pt x="282" y="1023"/>
                    <a:pt x="282" y="1023"/>
                  </a:cubicBezTo>
                  <a:cubicBezTo>
                    <a:pt x="282" y="1037"/>
                    <a:pt x="271" y="1048"/>
                    <a:pt x="257"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59" name="Freeform 214">
              <a:extLst>
                <a:ext uri="{FF2B5EF4-FFF2-40B4-BE49-F238E27FC236}">
                  <a16:creationId xmlns:a16="http://schemas.microsoft.com/office/drawing/2014/main" id="{F35CC08B-2532-5FDB-99AB-7DFCCD650E51}"/>
                </a:ext>
              </a:extLst>
            </p:cNvPr>
            <p:cNvSpPr>
              <a:spLocks/>
            </p:cNvSpPr>
            <p:nvPr/>
          </p:nvSpPr>
          <p:spPr bwMode="auto">
            <a:xfrm>
              <a:off x="13920789" y="885826"/>
              <a:ext cx="131763" cy="146050"/>
            </a:xfrm>
            <a:custGeom>
              <a:avLst/>
              <a:gdLst>
                <a:gd name="T0" fmla="*/ 158 w 315"/>
                <a:gd name="T1" fmla="*/ 352 h 352"/>
                <a:gd name="T2" fmla="*/ 0 w 315"/>
                <a:gd name="T3" fmla="*/ 195 h 352"/>
                <a:gd name="T4" fmla="*/ 0 w 315"/>
                <a:gd name="T5" fmla="*/ 157 h 352"/>
                <a:gd name="T6" fmla="*/ 24 w 315"/>
                <a:gd name="T7" fmla="*/ 75 h 352"/>
                <a:gd name="T8" fmla="*/ 58 w 315"/>
                <a:gd name="T9" fmla="*/ 67 h 352"/>
                <a:gd name="T10" fmla="*/ 66 w 315"/>
                <a:gd name="T11" fmla="*/ 101 h 352"/>
                <a:gd name="T12" fmla="*/ 50 w 315"/>
                <a:gd name="T13" fmla="*/ 157 h 352"/>
                <a:gd name="T14" fmla="*/ 50 w 315"/>
                <a:gd name="T15" fmla="*/ 195 h 352"/>
                <a:gd name="T16" fmla="*/ 158 w 315"/>
                <a:gd name="T17" fmla="*/ 302 h 352"/>
                <a:gd name="T18" fmla="*/ 265 w 315"/>
                <a:gd name="T19" fmla="*/ 195 h 352"/>
                <a:gd name="T20" fmla="*/ 265 w 315"/>
                <a:gd name="T21" fmla="*/ 157 h 352"/>
                <a:gd name="T22" fmla="*/ 158 w 315"/>
                <a:gd name="T23" fmla="*/ 50 h 352"/>
                <a:gd name="T24" fmla="*/ 108 w 315"/>
                <a:gd name="T25" fmla="*/ 62 h 352"/>
                <a:gd name="T26" fmla="*/ 74 w 315"/>
                <a:gd name="T27" fmla="*/ 52 h 352"/>
                <a:gd name="T28" fmla="*/ 85 w 315"/>
                <a:gd name="T29" fmla="*/ 18 h 352"/>
                <a:gd name="T30" fmla="*/ 158 w 315"/>
                <a:gd name="T31" fmla="*/ 0 h 352"/>
                <a:gd name="T32" fmla="*/ 315 w 315"/>
                <a:gd name="T33" fmla="*/ 157 h 352"/>
                <a:gd name="T34" fmla="*/ 315 w 315"/>
                <a:gd name="T35" fmla="*/ 195 h 352"/>
                <a:gd name="T36" fmla="*/ 158 w 315"/>
                <a:gd name="T3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5" h="352">
                  <a:moveTo>
                    <a:pt x="158" y="352"/>
                  </a:moveTo>
                  <a:cubicBezTo>
                    <a:pt x="71" y="352"/>
                    <a:pt x="0" y="282"/>
                    <a:pt x="0" y="195"/>
                  </a:cubicBezTo>
                  <a:cubicBezTo>
                    <a:pt x="0" y="157"/>
                    <a:pt x="0" y="157"/>
                    <a:pt x="0" y="157"/>
                  </a:cubicBezTo>
                  <a:cubicBezTo>
                    <a:pt x="0" y="128"/>
                    <a:pt x="8" y="100"/>
                    <a:pt x="24" y="75"/>
                  </a:cubicBezTo>
                  <a:cubicBezTo>
                    <a:pt x="31" y="63"/>
                    <a:pt x="46" y="59"/>
                    <a:pt x="58" y="67"/>
                  </a:cubicBezTo>
                  <a:cubicBezTo>
                    <a:pt x="70" y="74"/>
                    <a:pt x="74" y="89"/>
                    <a:pt x="66" y="101"/>
                  </a:cubicBezTo>
                  <a:cubicBezTo>
                    <a:pt x="56" y="118"/>
                    <a:pt x="50" y="137"/>
                    <a:pt x="50" y="157"/>
                  </a:cubicBezTo>
                  <a:cubicBezTo>
                    <a:pt x="50" y="195"/>
                    <a:pt x="50" y="195"/>
                    <a:pt x="50" y="195"/>
                  </a:cubicBezTo>
                  <a:cubicBezTo>
                    <a:pt x="50" y="254"/>
                    <a:pt x="99" y="302"/>
                    <a:pt x="158" y="302"/>
                  </a:cubicBezTo>
                  <a:cubicBezTo>
                    <a:pt x="217" y="302"/>
                    <a:pt x="265" y="254"/>
                    <a:pt x="265" y="195"/>
                  </a:cubicBezTo>
                  <a:cubicBezTo>
                    <a:pt x="265" y="157"/>
                    <a:pt x="265" y="157"/>
                    <a:pt x="265" y="157"/>
                  </a:cubicBezTo>
                  <a:cubicBezTo>
                    <a:pt x="265" y="98"/>
                    <a:pt x="217" y="50"/>
                    <a:pt x="158" y="50"/>
                  </a:cubicBezTo>
                  <a:cubicBezTo>
                    <a:pt x="140" y="50"/>
                    <a:pt x="124" y="54"/>
                    <a:pt x="108" y="62"/>
                  </a:cubicBezTo>
                  <a:cubicBezTo>
                    <a:pt x="96" y="69"/>
                    <a:pt x="81" y="64"/>
                    <a:pt x="74" y="52"/>
                  </a:cubicBezTo>
                  <a:cubicBezTo>
                    <a:pt x="68" y="39"/>
                    <a:pt x="73" y="24"/>
                    <a:pt x="85" y="18"/>
                  </a:cubicBezTo>
                  <a:cubicBezTo>
                    <a:pt x="107" y="6"/>
                    <a:pt x="132" y="0"/>
                    <a:pt x="158" y="0"/>
                  </a:cubicBezTo>
                  <a:cubicBezTo>
                    <a:pt x="245" y="0"/>
                    <a:pt x="315" y="71"/>
                    <a:pt x="315" y="157"/>
                  </a:cubicBezTo>
                  <a:cubicBezTo>
                    <a:pt x="315" y="195"/>
                    <a:pt x="315" y="195"/>
                    <a:pt x="315" y="195"/>
                  </a:cubicBezTo>
                  <a:cubicBezTo>
                    <a:pt x="315" y="282"/>
                    <a:pt x="245" y="352"/>
                    <a:pt x="158" y="3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0" name="Freeform 215">
              <a:extLst>
                <a:ext uri="{FF2B5EF4-FFF2-40B4-BE49-F238E27FC236}">
                  <a16:creationId xmlns:a16="http://schemas.microsoft.com/office/drawing/2014/main" id="{85876E38-7381-B5F2-186F-7ED3422BB39A}"/>
                </a:ext>
              </a:extLst>
            </p:cNvPr>
            <p:cNvSpPr>
              <a:spLocks/>
            </p:cNvSpPr>
            <p:nvPr/>
          </p:nvSpPr>
          <p:spPr bwMode="auto">
            <a:xfrm>
              <a:off x="13785851" y="1195388"/>
              <a:ext cx="114300" cy="358775"/>
            </a:xfrm>
            <a:custGeom>
              <a:avLst/>
              <a:gdLst>
                <a:gd name="T0" fmla="*/ 180 w 276"/>
                <a:gd name="T1" fmla="*/ 861 h 861"/>
                <a:gd name="T2" fmla="*/ 25 w 276"/>
                <a:gd name="T3" fmla="*/ 861 h 861"/>
                <a:gd name="T4" fmla="*/ 0 w 276"/>
                <a:gd name="T5" fmla="*/ 836 h 861"/>
                <a:gd name="T6" fmla="*/ 25 w 276"/>
                <a:gd name="T7" fmla="*/ 811 h 861"/>
                <a:gd name="T8" fmla="*/ 155 w 276"/>
                <a:gd name="T9" fmla="*/ 811 h 861"/>
                <a:gd name="T10" fmla="*/ 155 w 276"/>
                <a:gd name="T11" fmla="*/ 25 h 861"/>
                <a:gd name="T12" fmla="*/ 180 w 276"/>
                <a:gd name="T13" fmla="*/ 0 h 861"/>
                <a:gd name="T14" fmla="*/ 251 w 276"/>
                <a:gd name="T15" fmla="*/ 0 h 861"/>
                <a:gd name="T16" fmla="*/ 276 w 276"/>
                <a:gd name="T17" fmla="*/ 25 h 861"/>
                <a:gd name="T18" fmla="*/ 251 w 276"/>
                <a:gd name="T19" fmla="*/ 50 h 861"/>
                <a:gd name="T20" fmla="*/ 205 w 276"/>
                <a:gd name="T21" fmla="*/ 50 h 861"/>
                <a:gd name="T22" fmla="*/ 205 w 276"/>
                <a:gd name="T23" fmla="*/ 836 h 861"/>
                <a:gd name="T24" fmla="*/ 180 w 276"/>
                <a:gd name="T25" fmla="*/ 861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861">
                  <a:moveTo>
                    <a:pt x="180" y="861"/>
                  </a:moveTo>
                  <a:cubicBezTo>
                    <a:pt x="25" y="861"/>
                    <a:pt x="25" y="861"/>
                    <a:pt x="25" y="861"/>
                  </a:cubicBezTo>
                  <a:cubicBezTo>
                    <a:pt x="11" y="861"/>
                    <a:pt x="0" y="850"/>
                    <a:pt x="0" y="836"/>
                  </a:cubicBezTo>
                  <a:cubicBezTo>
                    <a:pt x="0" y="822"/>
                    <a:pt x="11" y="811"/>
                    <a:pt x="25" y="811"/>
                  </a:cubicBezTo>
                  <a:cubicBezTo>
                    <a:pt x="155" y="811"/>
                    <a:pt x="155" y="811"/>
                    <a:pt x="155" y="811"/>
                  </a:cubicBezTo>
                  <a:cubicBezTo>
                    <a:pt x="155" y="25"/>
                    <a:pt x="155" y="25"/>
                    <a:pt x="155" y="25"/>
                  </a:cubicBezTo>
                  <a:cubicBezTo>
                    <a:pt x="155" y="11"/>
                    <a:pt x="166" y="0"/>
                    <a:pt x="180" y="0"/>
                  </a:cubicBezTo>
                  <a:cubicBezTo>
                    <a:pt x="251" y="0"/>
                    <a:pt x="251" y="0"/>
                    <a:pt x="251" y="0"/>
                  </a:cubicBezTo>
                  <a:cubicBezTo>
                    <a:pt x="265" y="0"/>
                    <a:pt x="276" y="11"/>
                    <a:pt x="276" y="25"/>
                  </a:cubicBezTo>
                  <a:cubicBezTo>
                    <a:pt x="276" y="39"/>
                    <a:pt x="265" y="50"/>
                    <a:pt x="251" y="50"/>
                  </a:cubicBezTo>
                  <a:cubicBezTo>
                    <a:pt x="205" y="50"/>
                    <a:pt x="205" y="50"/>
                    <a:pt x="205" y="50"/>
                  </a:cubicBezTo>
                  <a:cubicBezTo>
                    <a:pt x="205" y="836"/>
                    <a:pt x="205" y="836"/>
                    <a:pt x="205" y="836"/>
                  </a:cubicBezTo>
                  <a:cubicBezTo>
                    <a:pt x="205" y="850"/>
                    <a:pt x="194" y="861"/>
                    <a:pt x="180" y="8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1" name="Freeform 216">
              <a:extLst>
                <a:ext uri="{FF2B5EF4-FFF2-40B4-BE49-F238E27FC236}">
                  <a16:creationId xmlns:a16="http://schemas.microsoft.com/office/drawing/2014/main" id="{26E7690D-A72E-F3B5-FED6-E84499753C2D}"/>
                </a:ext>
              </a:extLst>
            </p:cNvPr>
            <p:cNvSpPr>
              <a:spLocks/>
            </p:cNvSpPr>
            <p:nvPr/>
          </p:nvSpPr>
          <p:spPr bwMode="auto">
            <a:xfrm>
              <a:off x="13720764" y="1247776"/>
              <a:ext cx="85725" cy="306388"/>
            </a:xfrm>
            <a:custGeom>
              <a:avLst/>
              <a:gdLst>
                <a:gd name="T0" fmla="*/ 180 w 205"/>
                <a:gd name="T1" fmla="*/ 738 h 738"/>
                <a:gd name="T2" fmla="*/ 25 w 205"/>
                <a:gd name="T3" fmla="*/ 738 h 738"/>
                <a:gd name="T4" fmla="*/ 0 w 205"/>
                <a:gd name="T5" fmla="*/ 713 h 738"/>
                <a:gd name="T6" fmla="*/ 0 w 205"/>
                <a:gd name="T7" fmla="*/ 25 h 738"/>
                <a:gd name="T8" fmla="*/ 25 w 205"/>
                <a:gd name="T9" fmla="*/ 0 h 738"/>
                <a:gd name="T10" fmla="*/ 50 w 205"/>
                <a:gd name="T11" fmla="*/ 25 h 738"/>
                <a:gd name="T12" fmla="*/ 50 w 205"/>
                <a:gd name="T13" fmla="*/ 688 h 738"/>
                <a:gd name="T14" fmla="*/ 155 w 205"/>
                <a:gd name="T15" fmla="*/ 688 h 738"/>
                <a:gd name="T16" fmla="*/ 155 w 205"/>
                <a:gd name="T17" fmla="*/ 255 h 738"/>
                <a:gd name="T18" fmla="*/ 180 w 205"/>
                <a:gd name="T19" fmla="*/ 230 h 738"/>
                <a:gd name="T20" fmla="*/ 205 w 205"/>
                <a:gd name="T21" fmla="*/ 255 h 738"/>
                <a:gd name="T22" fmla="*/ 205 w 205"/>
                <a:gd name="T23" fmla="*/ 713 h 738"/>
                <a:gd name="T24" fmla="*/ 180 w 205"/>
                <a:gd name="T25"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738">
                  <a:moveTo>
                    <a:pt x="180" y="738"/>
                  </a:moveTo>
                  <a:cubicBezTo>
                    <a:pt x="25" y="738"/>
                    <a:pt x="25" y="738"/>
                    <a:pt x="25" y="738"/>
                  </a:cubicBezTo>
                  <a:cubicBezTo>
                    <a:pt x="11" y="738"/>
                    <a:pt x="0" y="727"/>
                    <a:pt x="0" y="713"/>
                  </a:cubicBezTo>
                  <a:cubicBezTo>
                    <a:pt x="0" y="25"/>
                    <a:pt x="0" y="25"/>
                    <a:pt x="0" y="25"/>
                  </a:cubicBezTo>
                  <a:cubicBezTo>
                    <a:pt x="0" y="11"/>
                    <a:pt x="11" y="0"/>
                    <a:pt x="25" y="0"/>
                  </a:cubicBezTo>
                  <a:cubicBezTo>
                    <a:pt x="39" y="0"/>
                    <a:pt x="50" y="11"/>
                    <a:pt x="50" y="25"/>
                  </a:cubicBezTo>
                  <a:cubicBezTo>
                    <a:pt x="50" y="688"/>
                    <a:pt x="50" y="688"/>
                    <a:pt x="50" y="688"/>
                  </a:cubicBezTo>
                  <a:cubicBezTo>
                    <a:pt x="155" y="688"/>
                    <a:pt x="155" y="688"/>
                    <a:pt x="155" y="688"/>
                  </a:cubicBezTo>
                  <a:cubicBezTo>
                    <a:pt x="155" y="255"/>
                    <a:pt x="155" y="255"/>
                    <a:pt x="155" y="255"/>
                  </a:cubicBezTo>
                  <a:cubicBezTo>
                    <a:pt x="155" y="241"/>
                    <a:pt x="166" y="230"/>
                    <a:pt x="180" y="230"/>
                  </a:cubicBezTo>
                  <a:cubicBezTo>
                    <a:pt x="194" y="230"/>
                    <a:pt x="205" y="241"/>
                    <a:pt x="205" y="255"/>
                  </a:cubicBezTo>
                  <a:cubicBezTo>
                    <a:pt x="205" y="713"/>
                    <a:pt x="205" y="713"/>
                    <a:pt x="205" y="713"/>
                  </a:cubicBezTo>
                  <a:cubicBezTo>
                    <a:pt x="205" y="727"/>
                    <a:pt x="194" y="738"/>
                    <a:pt x="180" y="7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2" name="Freeform 217">
              <a:extLst>
                <a:ext uri="{FF2B5EF4-FFF2-40B4-BE49-F238E27FC236}">
                  <a16:creationId xmlns:a16="http://schemas.microsoft.com/office/drawing/2014/main" id="{D8D593D9-7A57-6052-3FAC-DC765485DD15}"/>
                </a:ext>
              </a:extLst>
            </p:cNvPr>
            <p:cNvSpPr>
              <a:spLocks/>
            </p:cNvSpPr>
            <p:nvPr/>
          </p:nvSpPr>
          <p:spPr bwMode="auto">
            <a:xfrm>
              <a:off x="13717589" y="1098551"/>
              <a:ext cx="150813" cy="36513"/>
            </a:xfrm>
            <a:custGeom>
              <a:avLst/>
              <a:gdLst>
                <a:gd name="T0" fmla="*/ 28 w 362"/>
                <a:gd name="T1" fmla="*/ 86 h 86"/>
                <a:gd name="T2" fmla="*/ 4 w 362"/>
                <a:gd name="T3" fmla="*/ 69 h 86"/>
                <a:gd name="T4" fmla="*/ 20 w 362"/>
                <a:gd name="T5" fmla="*/ 37 h 86"/>
                <a:gd name="T6" fmla="*/ 341 w 362"/>
                <a:gd name="T7" fmla="*/ 32 h 86"/>
                <a:gd name="T8" fmla="*/ 358 w 362"/>
                <a:gd name="T9" fmla="*/ 64 h 86"/>
                <a:gd name="T10" fmla="*/ 327 w 362"/>
                <a:gd name="T11" fmla="*/ 80 h 86"/>
                <a:gd name="T12" fmla="*/ 36 w 362"/>
                <a:gd name="T13" fmla="*/ 84 h 86"/>
                <a:gd name="T14" fmla="*/ 28 w 362"/>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86">
                  <a:moveTo>
                    <a:pt x="28" y="86"/>
                  </a:moveTo>
                  <a:cubicBezTo>
                    <a:pt x="18" y="86"/>
                    <a:pt x="8" y="79"/>
                    <a:pt x="4" y="69"/>
                  </a:cubicBezTo>
                  <a:cubicBezTo>
                    <a:pt x="0" y="56"/>
                    <a:pt x="7" y="41"/>
                    <a:pt x="20" y="37"/>
                  </a:cubicBezTo>
                  <a:cubicBezTo>
                    <a:pt x="123" y="1"/>
                    <a:pt x="237" y="0"/>
                    <a:pt x="341" y="32"/>
                  </a:cubicBezTo>
                  <a:cubicBezTo>
                    <a:pt x="355" y="36"/>
                    <a:pt x="362" y="50"/>
                    <a:pt x="358" y="64"/>
                  </a:cubicBezTo>
                  <a:cubicBezTo>
                    <a:pt x="354" y="77"/>
                    <a:pt x="340" y="84"/>
                    <a:pt x="327" y="80"/>
                  </a:cubicBezTo>
                  <a:cubicBezTo>
                    <a:pt x="232" y="51"/>
                    <a:pt x="129" y="52"/>
                    <a:pt x="36" y="84"/>
                  </a:cubicBezTo>
                  <a:cubicBezTo>
                    <a:pt x="34" y="85"/>
                    <a:pt x="31" y="86"/>
                    <a:pt x="28"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3" name="Freeform 218">
              <a:extLst>
                <a:ext uri="{FF2B5EF4-FFF2-40B4-BE49-F238E27FC236}">
                  <a16:creationId xmlns:a16="http://schemas.microsoft.com/office/drawing/2014/main" id="{0CE9FA7E-7590-C931-7D30-2867FE9FCAE2}"/>
                </a:ext>
              </a:extLst>
            </p:cNvPr>
            <p:cNvSpPr>
              <a:spLocks/>
            </p:cNvSpPr>
            <p:nvPr/>
          </p:nvSpPr>
          <p:spPr bwMode="auto">
            <a:xfrm>
              <a:off x="13690601" y="1128713"/>
              <a:ext cx="46038" cy="252413"/>
            </a:xfrm>
            <a:custGeom>
              <a:avLst/>
              <a:gdLst>
                <a:gd name="T0" fmla="*/ 88 w 113"/>
                <a:gd name="T1" fmla="*/ 605 h 605"/>
                <a:gd name="T2" fmla="*/ 25 w 113"/>
                <a:gd name="T3" fmla="*/ 605 h 605"/>
                <a:gd name="T4" fmla="*/ 0 w 113"/>
                <a:gd name="T5" fmla="*/ 580 h 605"/>
                <a:gd name="T6" fmla="*/ 0 w 113"/>
                <a:gd name="T7" fmla="*/ 155 h 605"/>
                <a:gd name="T8" fmla="*/ 18 w 113"/>
                <a:gd name="T9" fmla="*/ 20 h 605"/>
                <a:gd name="T10" fmla="*/ 50 w 113"/>
                <a:gd name="T11" fmla="*/ 5 h 605"/>
                <a:gd name="T12" fmla="*/ 65 w 113"/>
                <a:gd name="T13" fmla="*/ 38 h 605"/>
                <a:gd name="T14" fmla="*/ 50 w 113"/>
                <a:gd name="T15" fmla="*/ 155 h 605"/>
                <a:gd name="T16" fmla="*/ 50 w 113"/>
                <a:gd name="T17" fmla="*/ 555 h 605"/>
                <a:gd name="T18" fmla="*/ 88 w 113"/>
                <a:gd name="T19" fmla="*/ 555 h 605"/>
                <a:gd name="T20" fmla="*/ 113 w 113"/>
                <a:gd name="T21" fmla="*/ 580 h 605"/>
                <a:gd name="T22" fmla="*/ 88 w 113"/>
                <a:gd name="T23"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605">
                  <a:moveTo>
                    <a:pt x="88" y="605"/>
                  </a:moveTo>
                  <a:cubicBezTo>
                    <a:pt x="25" y="605"/>
                    <a:pt x="25" y="605"/>
                    <a:pt x="25" y="605"/>
                  </a:cubicBezTo>
                  <a:cubicBezTo>
                    <a:pt x="12" y="605"/>
                    <a:pt x="0" y="594"/>
                    <a:pt x="0" y="580"/>
                  </a:cubicBezTo>
                  <a:cubicBezTo>
                    <a:pt x="0" y="155"/>
                    <a:pt x="0" y="155"/>
                    <a:pt x="0" y="155"/>
                  </a:cubicBezTo>
                  <a:cubicBezTo>
                    <a:pt x="0" y="147"/>
                    <a:pt x="0" y="65"/>
                    <a:pt x="18" y="20"/>
                  </a:cubicBezTo>
                  <a:cubicBezTo>
                    <a:pt x="23" y="7"/>
                    <a:pt x="37" y="0"/>
                    <a:pt x="50" y="5"/>
                  </a:cubicBezTo>
                  <a:cubicBezTo>
                    <a:pt x="63" y="11"/>
                    <a:pt x="70" y="25"/>
                    <a:pt x="65" y="38"/>
                  </a:cubicBezTo>
                  <a:cubicBezTo>
                    <a:pt x="52" y="69"/>
                    <a:pt x="50" y="133"/>
                    <a:pt x="50" y="155"/>
                  </a:cubicBezTo>
                  <a:cubicBezTo>
                    <a:pt x="50" y="555"/>
                    <a:pt x="50" y="555"/>
                    <a:pt x="50" y="555"/>
                  </a:cubicBezTo>
                  <a:cubicBezTo>
                    <a:pt x="88" y="555"/>
                    <a:pt x="88" y="555"/>
                    <a:pt x="88" y="555"/>
                  </a:cubicBezTo>
                  <a:cubicBezTo>
                    <a:pt x="102" y="555"/>
                    <a:pt x="113" y="567"/>
                    <a:pt x="113" y="580"/>
                  </a:cubicBezTo>
                  <a:cubicBezTo>
                    <a:pt x="113" y="594"/>
                    <a:pt x="102" y="605"/>
                    <a:pt x="88" y="6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4" name="Freeform 219">
              <a:extLst>
                <a:ext uri="{FF2B5EF4-FFF2-40B4-BE49-F238E27FC236}">
                  <a16:creationId xmlns:a16="http://schemas.microsoft.com/office/drawing/2014/main" id="{F8891F4C-4EF5-BC0C-6105-57EFB903D5B6}"/>
                </a:ext>
              </a:extLst>
            </p:cNvPr>
            <p:cNvSpPr>
              <a:spLocks/>
            </p:cNvSpPr>
            <p:nvPr/>
          </p:nvSpPr>
          <p:spPr bwMode="auto">
            <a:xfrm>
              <a:off x="14070014" y="1195388"/>
              <a:ext cx="109538" cy="358775"/>
            </a:xfrm>
            <a:custGeom>
              <a:avLst/>
              <a:gdLst>
                <a:gd name="T0" fmla="*/ 238 w 263"/>
                <a:gd name="T1" fmla="*/ 861 h 861"/>
                <a:gd name="T2" fmla="*/ 83 w 263"/>
                <a:gd name="T3" fmla="*/ 861 h 861"/>
                <a:gd name="T4" fmla="*/ 58 w 263"/>
                <a:gd name="T5" fmla="*/ 836 h 861"/>
                <a:gd name="T6" fmla="*/ 58 w 263"/>
                <a:gd name="T7" fmla="*/ 50 h 861"/>
                <a:gd name="T8" fmla="*/ 25 w 263"/>
                <a:gd name="T9" fmla="*/ 50 h 861"/>
                <a:gd name="T10" fmla="*/ 0 w 263"/>
                <a:gd name="T11" fmla="*/ 25 h 861"/>
                <a:gd name="T12" fmla="*/ 25 w 263"/>
                <a:gd name="T13" fmla="*/ 0 h 861"/>
                <a:gd name="T14" fmla="*/ 83 w 263"/>
                <a:gd name="T15" fmla="*/ 0 h 861"/>
                <a:gd name="T16" fmla="*/ 108 w 263"/>
                <a:gd name="T17" fmla="*/ 25 h 861"/>
                <a:gd name="T18" fmla="*/ 108 w 263"/>
                <a:gd name="T19" fmla="*/ 811 h 861"/>
                <a:gd name="T20" fmla="*/ 238 w 263"/>
                <a:gd name="T21" fmla="*/ 811 h 861"/>
                <a:gd name="T22" fmla="*/ 263 w 263"/>
                <a:gd name="T23" fmla="*/ 836 h 861"/>
                <a:gd name="T24" fmla="*/ 238 w 263"/>
                <a:gd name="T25" fmla="*/ 861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3" h="861">
                  <a:moveTo>
                    <a:pt x="238" y="861"/>
                  </a:moveTo>
                  <a:cubicBezTo>
                    <a:pt x="83" y="861"/>
                    <a:pt x="83" y="861"/>
                    <a:pt x="83" y="861"/>
                  </a:cubicBezTo>
                  <a:cubicBezTo>
                    <a:pt x="69" y="861"/>
                    <a:pt x="58" y="850"/>
                    <a:pt x="58" y="836"/>
                  </a:cubicBezTo>
                  <a:cubicBezTo>
                    <a:pt x="58" y="50"/>
                    <a:pt x="58" y="50"/>
                    <a:pt x="58" y="50"/>
                  </a:cubicBezTo>
                  <a:cubicBezTo>
                    <a:pt x="25" y="50"/>
                    <a:pt x="25" y="50"/>
                    <a:pt x="25" y="50"/>
                  </a:cubicBezTo>
                  <a:cubicBezTo>
                    <a:pt x="11" y="50"/>
                    <a:pt x="0" y="39"/>
                    <a:pt x="0" y="25"/>
                  </a:cubicBezTo>
                  <a:cubicBezTo>
                    <a:pt x="0" y="11"/>
                    <a:pt x="11" y="0"/>
                    <a:pt x="25" y="0"/>
                  </a:cubicBezTo>
                  <a:cubicBezTo>
                    <a:pt x="83" y="0"/>
                    <a:pt x="83" y="0"/>
                    <a:pt x="83" y="0"/>
                  </a:cubicBezTo>
                  <a:cubicBezTo>
                    <a:pt x="97" y="0"/>
                    <a:pt x="108" y="11"/>
                    <a:pt x="108" y="25"/>
                  </a:cubicBezTo>
                  <a:cubicBezTo>
                    <a:pt x="108" y="811"/>
                    <a:pt x="108" y="811"/>
                    <a:pt x="108" y="811"/>
                  </a:cubicBezTo>
                  <a:cubicBezTo>
                    <a:pt x="238" y="811"/>
                    <a:pt x="238" y="811"/>
                    <a:pt x="238" y="811"/>
                  </a:cubicBezTo>
                  <a:cubicBezTo>
                    <a:pt x="252" y="811"/>
                    <a:pt x="263" y="822"/>
                    <a:pt x="263" y="836"/>
                  </a:cubicBezTo>
                  <a:cubicBezTo>
                    <a:pt x="263" y="850"/>
                    <a:pt x="252" y="861"/>
                    <a:pt x="238" y="8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5" name="Freeform 220">
              <a:extLst>
                <a:ext uri="{FF2B5EF4-FFF2-40B4-BE49-F238E27FC236}">
                  <a16:creationId xmlns:a16="http://schemas.microsoft.com/office/drawing/2014/main" id="{C74F6934-8C14-B34D-D637-F29F930CDC69}"/>
                </a:ext>
              </a:extLst>
            </p:cNvPr>
            <p:cNvSpPr>
              <a:spLocks/>
            </p:cNvSpPr>
            <p:nvPr/>
          </p:nvSpPr>
          <p:spPr bwMode="auto">
            <a:xfrm>
              <a:off x="14158914" y="1250951"/>
              <a:ext cx="85725" cy="303213"/>
            </a:xfrm>
            <a:custGeom>
              <a:avLst/>
              <a:gdLst>
                <a:gd name="T0" fmla="*/ 180 w 205"/>
                <a:gd name="T1" fmla="*/ 728 h 728"/>
                <a:gd name="T2" fmla="*/ 25 w 205"/>
                <a:gd name="T3" fmla="*/ 728 h 728"/>
                <a:gd name="T4" fmla="*/ 0 w 205"/>
                <a:gd name="T5" fmla="*/ 703 h 728"/>
                <a:gd name="T6" fmla="*/ 0 w 205"/>
                <a:gd name="T7" fmla="*/ 245 h 728"/>
                <a:gd name="T8" fmla="*/ 25 w 205"/>
                <a:gd name="T9" fmla="*/ 220 h 728"/>
                <a:gd name="T10" fmla="*/ 50 w 205"/>
                <a:gd name="T11" fmla="*/ 245 h 728"/>
                <a:gd name="T12" fmla="*/ 50 w 205"/>
                <a:gd name="T13" fmla="*/ 678 h 728"/>
                <a:gd name="T14" fmla="*/ 155 w 205"/>
                <a:gd name="T15" fmla="*/ 678 h 728"/>
                <a:gd name="T16" fmla="*/ 155 w 205"/>
                <a:gd name="T17" fmla="*/ 25 h 728"/>
                <a:gd name="T18" fmla="*/ 180 w 205"/>
                <a:gd name="T19" fmla="*/ 0 h 728"/>
                <a:gd name="T20" fmla="*/ 205 w 205"/>
                <a:gd name="T21" fmla="*/ 25 h 728"/>
                <a:gd name="T22" fmla="*/ 205 w 205"/>
                <a:gd name="T23" fmla="*/ 703 h 728"/>
                <a:gd name="T24" fmla="*/ 180 w 205"/>
                <a:gd name="T2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728">
                  <a:moveTo>
                    <a:pt x="180" y="728"/>
                  </a:moveTo>
                  <a:cubicBezTo>
                    <a:pt x="25" y="728"/>
                    <a:pt x="25" y="728"/>
                    <a:pt x="25" y="728"/>
                  </a:cubicBezTo>
                  <a:cubicBezTo>
                    <a:pt x="11" y="728"/>
                    <a:pt x="0" y="717"/>
                    <a:pt x="0" y="703"/>
                  </a:cubicBezTo>
                  <a:cubicBezTo>
                    <a:pt x="0" y="245"/>
                    <a:pt x="0" y="245"/>
                    <a:pt x="0" y="245"/>
                  </a:cubicBezTo>
                  <a:cubicBezTo>
                    <a:pt x="0" y="231"/>
                    <a:pt x="11" y="220"/>
                    <a:pt x="25" y="220"/>
                  </a:cubicBezTo>
                  <a:cubicBezTo>
                    <a:pt x="39" y="220"/>
                    <a:pt x="50" y="231"/>
                    <a:pt x="50" y="245"/>
                  </a:cubicBezTo>
                  <a:cubicBezTo>
                    <a:pt x="50" y="678"/>
                    <a:pt x="50" y="678"/>
                    <a:pt x="50" y="678"/>
                  </a:cubicBezTo>
                  <a:cubicBezTo>
                    <a:pt x="155" y="678"/>
                    <a:pt x="155" y="678"/>
                    <a:pt x="155" y="678"/>
                  </a:cubicBezTo>
                  <a:cubicBezTo>
                    <a:pt x="155" y="25"/>
                    <a:pt x="155" y="25"/>
                    <a:pt x="155" y="25"/>
                  </a:cubicBezTo>
                  <a:cubicBezTo>
                    <a:pt x="155" y="11"/>
                    <a:pt x="166" y="0"/>
                    <a:pt x="180" y="0"/>
                  </a:cubicBezTo>
                  <a:cubicBezTo>
                    <a:pt x="194" y="0"/>
                    <a:pt x="205" y="11"/>
                    <a:pt x="205" y="25"/>
                  </a:cubicBezTo>
                  <a:cubicBezTo>
                    <a:pt x="205" y="703"/>
                    <a:pt x="205" y="703"/>
                    <a:pt x="205" y="703"/>
                  </a:cubicBezTo>
                  <a:cubicBezTo>
                    <a:pt x="205" y="717"/>
                    <a:pt x="194" y="728"/>
                    <a:pt x="180" y="7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6" name="Freeform 221">
              <a:extLst>
                <a:ext uri="{FF2B5EF4-FFF2-40B4-BE49-F238E27FC236}">
                  <a16:creationId xmlns:a16="http://schemas.microsoft.com/office/drawing/2014/main" id="{19999C43-5EA7-992F-B6AA-47B814F3BDC8}"/>
                </a:ext>
              </a:extLst>
            </p:cNvPr>
            <p:cNvSpPr>
              <a:spLocks/>
            </p:cNvSpPr>
            <p:nvPr/>
          </p:nvSpPr>
          <p:spPr bwMode="auto">
            <a:xfrm>
              <a:off x="14097001" y="1098551"/>
              <a:ext cx="150813" cy="36513"/>
            </a:xfrm>
            <a:custGeom>
              <a:avLst/>
              <a:gdLst>
                <a:gd name="T0" fmla="*/ 334 w 362"/>
                <a:gd name="T1" fmla="*/ 86 h 86"/>
                <a:gd name="T2" fmla="*/ 325 w 362"/>
                <a:gd name="T3" fmla="*/ 84 h 86"/>
                <a:gd name="T4" fmla="*/ 35 w 362"/>
                <a:gd name="T5" fmla="*/ 80 h 86"/>
                <a:gd name="T6" fmla="*/ 4 w 362"/>
                <a:gd name="T7" fmla="*/ 64 h 86"/>
                <a:gd name="T8" fmla="*/ 20 w 362"/>
                <a:gd name="T9" fmla="*/ 32 h 86"/>
                <a:gd name="T10" fmla="*/ 342 w 362"/>
                <a:gd name="T11" fmla="*/ 37 h 86"/>
                <a:gd name="T12" fmla="*/ 357 w 362"/>
                <a:gd name="T13" fmla="*/ 69 h 86"/>
                <a:gd name="T14" fmla="*/ 334 w 362"/>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86">
                  <a:moveTo>
                    <a:pt x="334" y="86"/>
                  </a:moveTo>
                  <a:cubicBezTo>
                    <a:pt x="331" y="86"/>
                    <a:pt x="328" y="85"/>
                    <a:pt x="325" y="84"/>
                  </a:cubicBezTo>
                  <a:cubicBezTo>
                    <a:pt x="232" y="52"/>
                    <a:pt x="129" y="51"/>
                    <a:pt x="35" y="80"/>
                  </a:cubicBezTo>
                  <a:cubicBezTo>
                    <a:pt x="22" y="84"/>
                    <a:pt x="8" y="77"/>
                    <a:pt x="4" y="64"/>
                  </a:cubicBezTo>
                  <a:cubicBezTo>
                    <a:pt x="0" y="50"/>
                    <a:pt x="7" y="36"/>
                    <a:pt x="20" y="32"/>
                  </a:cubicBezTo>
                  <a:cubicBezTo>
                    <a:pt x="124" y="0"/>
                    <a:pt x="239" y="1"/>
                    <a:pt x="342" y="37"/>
                  </a:cubicBezTo>
                  <a:cubicBezTo>
                    <a:pt x="355" y="41"/>
                    <a:pt x="362" y="56"/>
                    <a:pt x="357" y="69"/>
                  </a:cubicBezTo>
                  <a:cubicBezTo>
                    <a:pt x="354" y="79"/>
                    <a:pt x="344" y="86"/>
                    <a:pt x="334"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7" name="Freeform 222">
              <a:extLst>
                <a:ext uri="{FF2B5EF4-FFF2-40B4-BE49-F238E27FC236}">
                  <a16:creationId xmlns:a16="http://schemas.microsoft.com/office/drawing/2014/main" id="{84D7F8B3-7D40-871A-9F59-51AE0838EB90}"/>
                </a:ext>
              </a:extLst>
            </p:cNvPr>
            <p:cNvSpPr>
              <a:spLocks/>
            </p:cNvSpPr>
            <p:nvPr/>
          </p:nvSpPr>
          <p:spPr bwMode="auto">
            <a:xfrm>
              <a:off x="14227176" y="1130301"/>
              <a:ext cx="47625" cy="250825"/>
            </a:xfrm>
            <a:custGeom>
              <a:avLst/>
              <a:gdLst>
                <a:gd name="T0" fmla="*/ 87 w 113"/>
                <a:gd name="T1" fmla="*/ 604 h 604"/>
                <a:gd name="T2" fmla="*/ 25 w 113"/>
                <a:gd name="T3" fmla="*/ 604 h 604"/>
                <a:gd name="T4" fmla="*/ 0 w 113"/>
                <a:gd name="T5" fmla="*/ 579 h 604"/>
                <a:gd name="T6" fmla="*/ 25 w 113"/>
                <a:gd name="T7" fmla="*/ 554 h 604"/>
                <a:gd name="T8" fmla="*/ 62 w 113"/>
                <a:gd name="T9" fmla="*/ 554 h 604"/>
                <a:gd name="T10" fmla="*/ 62 w 113"/>
                <a:gd name="T11" fmla="*/ 164 h 604"/>
                <a:gd name="T12" fmla="*/ 48 w 113"/>
                <a:gd name="T13" fmla="*/ 37 h 604"/>
                <a:gd name="T14" fmla="*/ 62 w 113"/>
                <a:gd name="T15" fmla="*/ 4 h 604"/>
                <a:gd name="T16" fmla="*/ 95 w 113"/>
                <a:gd name="T17" fmla="*/ 19 h 604"/>
                <a:gd name="T18" fmla="*/ 112 w 113"/>
                <a:gd name="T19" fmla="*/ 164 h 604"/>
                <a:gd name="T20" fmla="*/ 112 w 113"/>
                <a:gd name="T21" fmla="*/ 579 h 604"/>
                <a:gd name="T22" fmla="*/ 87 w 113"/>
                <a:gd name="T23"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604">
                  <a:moveTo>
                    <a:pt x="87" y="604"/>
                  </a:moveTo>
                  <a:cubicBezTo>
                    <a:pt x="25" y="604"/>
                    <a:pt x="25" y="604"/>
                    <a:pt x="25" y="604"/>
                  </a:cubicBezTo>
                  <a:cubicBezTo>
                    <a:pt x="11" y="604"/>
                    <a:pt x="0" y="593"/>
                    <a:pt x="0" y="579"/>
                  </a:cubicBezTo>
                  <a:cubicBezTo>
                    <a:pt x="0" y="566"/>
                    <a:pt x="11" y="554"/>
                    <a:pt x="25" y="554"/>
                  </a:cubicBezTo>
                  <a:cubicBezTo>
                    <a:pt x="62" y="554"/>
                    <a:pt x="62" y="554"/>
                    <a:pt x="62" y="554"/>
                  </a:cubicBezTo>
                  <a:cubicBezTo>
                    <a:pt x="62" y="164"/>
                    <a:pt x="62" y="164"/>
                    <a:pt x="62" y="164"/>
                  </a:cubicBezTo>
                  <a:cubicBezTo>
                    <a:pt x="62" y="139"/>
                    <a:pt x="60" y="68"/>
                    <a:pt x="48" y="37"/>
                  </a:cubicBezTo>
                  <a:cubicBezTo>
                    <a:pt x="43" y="24"/>
                    <a:pt x="49" y="10"/>
                    <a:pt x="62" y="4"/>
                  </a:cubicBezTo>
                  <a:cubicBezTo>
                    <a:pt x="75" y="0"/>
                    <a:pt x="90" y="6"/>
                    <a:pt x="95" y="19"/>
                  </a:cubicBezTo>
                  <a:cubicBezTo>
                    <a:pt x="113" y="64"/>
                    <a:pt x="112" y="154"/>
                    <a:pt x="112" y="164"/>
                  </a:cubicBezTo>
                  <a:cubicBezTo>
                    <a:pt x="112" y="579"/>
                    <a:pt x="112" y="579"/>
                    <a:pt x="112" y="579"/>
                  </a:cubicBezTo>
                  <a:cubicBezTo>
                    <a:pt x="112" y="593"/>
                    <a:pt x="101" y="604"/>
                    <a:pt x="87" y="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8" name="Freeform 223">
              <a:extLst>
                <a:ext uri="{FF2B5EF4-FFF2-40B4-BE49-F238E27FC236}">
                  <a16:creationId xmlns:a16="http://schemas.microsoft.com/office/drawing/2014/main" id="{CCB1FB23-9D2D-4F63-3998-7315E0F5F3B9}"/>
                </a:ext>
              </a:extLst>
            </p:cNvPr>
            <p:cNvSpPr>
              <a:spLocks/>
            </p:cNvSpPr>
            <p:nvPr/>
          </p:nvSpPr>
          <p:spPr bwMode="auto">
            <a:xfrm>
              <a:off x="13884276" y="1042988"/>
              <a:ext cx="204788" cy="42863"/>
            </a:xfrm>
            <a:custGeom>
              <a:avLst/>
              <a:gdLst>
                <a:gd name="T0" fmla="*/ 29 w 493"/>
                <a:gd name="T1" fmla="*/ 101 h 101"/>
                <a:gd name="T2" fmla="*/ 5 w 493"/>
                <a:gd name="T3" fmla="*/ 84 h 101"/>
                <a:gd name="T4" fmla="*/ 20 w 493"/>
                <a:gd name="T5" fmla="*/ 52 h 101"/>
                <a:gd name="T6" fmla="*/ 472 w 493"/>
                <a:gd name="T7" fmla="*/ 45 h 101"/>
                <a:gd name="T8" fmla="*/ 489 w 493"/>
                <a:gd name="T9" fmla="*/ 77 h 101"/>
                <a:gd name="T10" fmla="*/ 457 w 493"/>
                <a:gd name="T11" fmla="*/ 93 h 101"/>
                <a:gd name="T12" fmla="*/ 37 w 493"/>
                <a:gd name="T13" fmla="*/ 99 h 101"/>
                <a:gd name="T14" fmla="*/ 29 w 493"/>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101">
                  <a:moveTo>
                    <a:pt x="29" y="101"/>
                  </a:moveTo>
                  <a:cubicBezTo>
                    <a:pt x="18" y="101"/>
                    <a:pt x="8" y="94"/>
                    <a:pt x="5" y="84"/>
                  </a:cubicBezTo>
                  <a:cubicBezTo>
                    <a:pt x="0" y="71"/>
                    <a:pt x="7" y="57"/>
                    <a:pt x="20" y="52"/>
                  </a:cubicBezTo>
                  <a:cubicBezTo>
                    <a:pt x="165" y="2"/>
                    <a:pt x="326" y="0"/>
                    <a:pt x="472" y="45"/>
                  </a:cubicBezTo>
                  <a:cubicBezTo>
                    <a:pt x="486" y="50"/>
                    <a:pt x="493" y="64"/>
                    <a:pt x="489" y="77"/>
                  </a:cubicBezTo>
                  <a:cubicBezTo>
                    <a:pt x="485" y="90"/>
                    <a:pt x="471" y="97"/>
                    <a:pt x="457" y="93"/>
                  </a:cubicBezTo>
                  <a:cubicBezTo>
                    <a:pt x="321" y="51"/>
                    <a:pt x="172" y="53"/>
                    <a:pt x="37" y="99"/>
                  </a:cubicBezTo>
                  <a:cubicBezTo>
                    <a:pt x="34" y="100"/>
                    <a:pt x="31" y="101"/>
                    <a:pt x="2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69" name="Freeform 224">
              <a:extLst>
                <a:ext uri="{FF2B5EF4-FFF2-40B4-BE49-F238E27FC236}">
                  <a16:creationId xmlns:a16="http://schemas.microsoft.com/office/drawing/2014/main" id="{8AF9A3E5-3CD5-0569-B089-23ACF1BB06CA}"/>
                </a:ext>
              </a:extLst>
            </p:cNvPr>
            <p:cNvSpPr>
              <a:spLocks/>
            </p:cNvSpPr>
            <p:nvPr/>
          </p:nvSpPr>
          <p:spPr bwMode="auto">
            <a:xfrm>
              <a:off x="13744576" y="954088"/>
              <a:ext cx="120650" cy="136525"/>
            </a:xfrm>
            <a:custGeom>
              <a:avLst/>
              <a:gdLst>
                <a:gd name="T0" fmla="*/ 146 w 292"/>
                <a:gd name="T1" fmla="*/ 326 h 326"/>
                <a:gd name="T2" fmla="*/ 0 w 292"/>
                <a:gd name="T3" fmla="*/ 180 h 326"/>
                <a:gd name="T4" fmla="*/ 0 w 292"/>
                <a:gd name="T5" fmla="*/ 146 h 326"/>
                <a:gd name="T6" fmla="*/ 22 w 292"/>
                <a:gd name="T7" fmla="*/ 69 h 326"/>
                <a:gd name="T8" fmla="*/ 56 w 292"/>
                <a:gd name="T9" fmla="*/ 61 h 326"/>
                <a:gd name="T10" fmla="*/ 64 w 292"/>
                <a:gd name="T11" fmla="*/ 96 h 326"/>
                <a:gd name="T12" fmla="*/ 50 w 292"/>
                <a:gd name="T13" fmla="*/ 146 h 326"/>
                <a:gd name="T14" fmla="*/ 50 w 292"/>
                <a:gd name="T15" fmla="*/ 180 h 326"/>
                <a:gd name="T16" fmla="*/ 146 w 292"/>
                <a:gd name="T17" fmla="*/ 276 h 326"/>
                <a:gd name="T18" fmla="*/ 242 w 292"/>
                <a:gd name="T19" fmla="*/ 180 h 326"/>
                <a:gd name="T20" fmla="*/ 242 w 292"/>
                <a:gd name="T21" fmla="*/ 146 h 326"/>
                <a:gd name="T22" fmla="*/ 146 w 292"/>
                <a:gd name="T23" fmla="*/ 50 h 326"/>
                <a:gd name="T24" fmla="*/ 102 w 292"/>
                <a:gd name="T25" fmla="*/ 61 h 326"/>
                <a:gd name="T26" fmla="*/ 68 w 292"/>
                <a:gd name="T27" fmla="*/ 50 h 326"/>
                <a:gd name="T28" fmla="*/ 78 w 292"/>
                <a:gd name="T29" fmla="*/ 16 h 326"/>
                <a:gd name="T30" fmla="*/ 146 w 292"/>
                <a:gd name="T31" fmla="*/ 0 h 326"/>
                <a:gd name="T32" fmla="*/ 292 w 292"/>
                <a:gd name="T33" fmla="*/ 146 h 326"/>
                <a:gd name="T34" fmla="*/ 292 w 292"/>
                <a:gd name="T35" fmla="*/ 180 h 326"/>
                <a:gd name="T36" fmla="*/ 146 w 292"/>
                <a:gd name="T37"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2" h="326">
                  <a:moveTo>
                    <a:pt x="146" y="326"/>
                  </a:moveTo>
                  <a:cubicBezTo>
                    <a:pt x="65" y="326"/>
                    <a:pt x="0" y="261"/>
                    <a:pt x="0" y="180"/>
                  </a:cubicBezTo>
                  <a:cubicBezTo>
                    <a:pt x="0" y="146"/>
                    <a:pt x="0" y="146"/>
                    <a:pt x="0" y="146"/>
                  </a:cubicBezTo>
                  <a:cubicBezTo>
                    <a:pt x="0" y="119"/>
                    <a:pt x="7" y="92"/>
                    <a:pt x="22" y="69"/>
                  </a:cubicBezTo>
                  <a:cubicBezTo>
                    <a:pt x="29" y="58"/>
                    <a:pt x="44" y="54"/>
                    <a:pt x="56" y="61"/>
                  </a:cubicBezTo>
                  <a:cubicBezTo>
                    <a:pt x="68" y="68"/>
                    <a:pt x="72" y="84"/>
                    <a:pt x="64" y="96"/>
                  </a:cubicBezTo>
                  <a:cubicBezTo>
                    <a:pt x="55" y="111"/>
                    <a:pt x="50" y="128"/>
                    <a:pt x="50" y="146"/>
                  </a:cubicBezTo>
                  <a:cubicBezTo>
                    <a:pt x="50" y="180"/>
                    <a:pt x="50" y="180"/>
                    <a:pt x="50" y="180"/>
                  </a:cubicBezTo>
                  <a:cubicBezTo>
                    <a:pt x="50" y="233"/>
                    <a:pt x="93" y="276"/>
                    <a:pt x="146" y="276"/>
                  </a:cubicBezTo>
                  <a:cubicBezTo>
                    <a:pt x="199" y="276"/>
                    <a:pt x="242" y="233"/>
                    <a:pt x="242" y="180"/>
                  </a:cubicBezTo>
                  <a:cubicBezTo>
                    <a:pt x="242" y="146"/>
                    <a:pt x="242" y="146"/>
                    <a:pt x="242" y="146"/>
                  </a:cubicBezTo>
                  <a:cubicBezTo>
                    <a:pt x="242" y="93"/>
                    <a:pt x="199" y="50"/>
                    <a:pt x="146" y="50"/>
                  </a:cubicBezTo>
                  <a:cubicBezTo>
                    <a:pt x="130" y="50"/>
                    <a:pt x="115" y="54"/>
                    <a:pt x="102" y="61"/>
                  </a:cubicBezTo>
                  <a:cubicBezTo>
                    <a:pt x="90" y="67"/>
                    <a:pt x="74" y="63"/>
                    <a:pt x="68" y="50"/>
                  </a:cubicBezTo>
                  <a:cubicBezTo>
                    <a:pt x="61" y="38"/>
                    <a:pt x="66" y="23"/>
                    <a:pt x="78" y="16"/>
                  </a:cubicBezTo>
                  <a:cubicBezTo>
                    <a:pt x="99" y="6"/>
                    <a:pt x="123" y="0"/>
                    <a:pt x="146" y="0"/>
                  </a:cubicBezTo>
                  <a:cubicBezTo>
                    <a:pt x="227" y="0"/>
                    <a:pt x="292" y="66"/>
                    <a:pt x="292" y="146"/>
                  </a:cubicBezTo>
                  <a:cubicBezTo>
                    <a:pt x="292" y="180"/>
                    <a:pt x="292" y="180"/>
                    <a:pt x="292" y="180"/>
                  </a:cubicBezTo>
                  <a:cubicBezTo>
                    <a:pt x="292" y="261"/>
                    <a:pt x="227" y="326"/>
                    <a:pt x="146"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sp>
          <p:nvSpPr>
            <p:cNvPr id="170" name="Freeform 225">
              <a:extLst>
                <a:ext uri="{FF2B5EF4-FFF2-40B4-BE49-F238E27FC236}">
                  <a16:creationId xmlns:a16="http://schemas.microsoft.com/office/drawing/2014/main" id="{F80FB91B-BCED-E5BC-B8FE-D8A4A51B41FF}"/>
                </a:ext>
              </a:extLst>
            </p:cNvPr>
            <p:cNvSpPr>
              <a:spLocks/>
            </p:cNvSpPr>
            <p:nvPr/>
          </p:nvSpPr>
          <p:spPr bwMode="auto">
            <a:xfrm>
              <a:off x="14098589" y="954088"/>
              <a:ext cx="122238" cy="136525"/>
            </a:xfrm>
            <a:custGeom>
              <a:avLst/>
              <a:gdLst>
                <a:gd name="T0" fmla="*/ 147 w 293"/>
                <a:gd name="T1" fmla="*/ 326 h 326"/>
                <a:gd name="T2" fmla="*/ 0 w 293"/>
                <a:gd name="T3" fmla="*/ 180 h 326"/>
                <a:gd name="T4" fmla="*/ 0 w 293"/>
                <a:gd name="T5" fmla="*/ 146 h 326"/>
                <a:gd name="T6" fmla="*/ 22 w 293"/>
                <a:gd name="T7" fmla="*/ 69 h 326"/>
                <a:gd name="T8" fmla="*/ 57 w 293"/>
                <a:gd name="T9" fmla="*/ 61 h 326"/>
                <a:gd name="T10" fmla="*/ 65 w 293"/>
                <a:gd name="T11" fmla="*/ 96 h 326"/>
                <a:gd name="T12" fmla="*/ 51 w 293"/>
                <a:gd name="T13" fmla="*/ 146 h 326"/>
                <a:gd name="T14" fmla="*/ 51 w 293"/>
                <a:gd name="T15" fmla="*/ 180 h 326"/>
                <a:gd name="T16" fmla="*/ 147 w 293"/>
                <a:gd name="T17" fmla="*/ 276 h 326"/>
                <a:gd name="T18" fmla="*/ 243 w 293"/>
                <a:gd name="T19" fmla="*/ 180 h 326"/>
                <a:gd name="T20" fmla="*/ 243 w 293"/>
                <a:gd name="T21" fmla="*/ 146 h 326"/>
                <a:gd name="T22" fmla="*/ 147 w 293"/>
                <a:gd name="T23" fmla="*/ 50 h 326"/>
                <a:gd name="T24" fmla="*/ 102 w 293"/>
                <a:gd name="T25" fmla="*/ 61 h 326"/>
                <a:gd name="T26" fmla="*/ 68 w 293"/>
                <a:gd name="T27" fmla="*/ 50 h 326"/>
                <a:gd name="T28" fmla="*/ 79 w 293"/>
                <a:gd name="T29" fmla="*/ 16 h 326"/>
                <a:gd name="T30" fmla="*/ 147 w 293"/>
                <a:gd name="T31" fmla="*/ 0 h 326"/>
                <a:gd name="T32" fmla="*/ 293 w 293"/>
                <a:gd name="T33" fmla="*/ 146 h 326"/>
                <a:gd name="T34" fmla="*/ 293 w 293"/>
                <a:gd name="T35" fmla="*/ 180 h 326"/>
                <a:gd name="T36" fmla="*/ 147 w 293"/>
                <a:gd name="T37"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326">
                  <a:moveTo>
                    <a:pt x="147" y="326"/>
                  </a:moveTo>
                  <a:cubicBezTo>
                    <a:pt x="66" y="326"/>
                    <a:pt x="0" y="261"/>
                    <a:pt x="0" y="180"/>
                  </a:cubicBezTo>
                  <a:cubicBezTo>
                    <a:pt x="0" y="146"/>
                    <a:pt x="0" y="146"/>
                    <a:pt x="0" y="146"/>
                  </a:cubicBezTo>
                  <a:cubicBezTo>
                    <a:pt x="0" y="119"/>
                    <a:pt x="8" y="92"/>
                    <a:pt x="22" y="69"/>
                  </a:cubicBezTo>
                  <a:cubicBezTo>
                    <a:pt x="29" y="58"/>
                    <a:pt x="45" y="54"/>
                    <a:pt x="57" y="61"/>
                  </a:cubicBezTo>
                  <a:cubicBezTo>
                    <a:pt x="68" y="69"/>
                    <a:pt x="72" y="84"/>
                    <a:pt x="65" y="96"/>
                  </a:cubicBezTo>
                  <a:cubicBezTo>
                    <a:pt x="55" y="111"/>
                    <a:pt x="51" y="128"/>
                    <a:pt x="51" y="146"/>
                  </a:cubicBezTo>
                  <a:cubicBezTo>
                    <a:pt x="51" y="180"/>
                    <a:pt x="51" y="180"/>
                    <a:pt x="51" y="180"/>
                  </a:cubicBezTo>
                  <a:cubicBezTo>
                    <a:pt x="51" y="233"/>
                    <a:pt x="94" y="276"/>
                    <a:pt x="147" y="276"/>
                  </a:cubicBezTo>
                  <a:cubicBezTo>
                    <a:pt x="200" y="276"/>
                    <a:pt x="243" y="233"/>
                    <a:pt x="243" y="180"/>
                  </a:cubicBezTo>
                  <a:cubicBezTo>
                    <a:pt x="243" y="146"/>
                    <a:pt x="243" y="146"/>
                    <a:pt x="243" y="146"/>
                  </a:cubicBezTo>
                  <a:cubicBezTo>
                    <a:pt x="243" y="93"/>
                    <a:pt x="200" y="50"/>
                    <a:pt x="147" y="50"/>
                  </a:cubicBezTo>
                  <a:cubicBezTo>
                    <a:pt x="131" y="50"/>
                    <a:pt x="116" y="54"/>
                    <a:pt x="102" y="61"/>
                  </a:cubicBezTo>
                  <a:cubicBezTo>
                    <a:pt x="90" y="67"/>
                    <a:pt x="75" y="63"/>
                    <a:pt x="68" y="50"/>
                  </a:cubicBezTo>
                  <a:cubicBezTo>
                    <a:pt x="62" y="38"/>
                    <a:pt x="67" y="23"/>
                    <a:pt x="79" y="16"/>
                  </a:cubicBezTo>
                  <a:cubicBezTo>
                    <a:pt x="100" y="6"/>
                    <a:pt x="123" y="0"/>
                    <a:pt x="147" y="0"/>
                  </a:cubicBezTo>
                  <a:cubicBezTo>
                    <a:pt x="227" y="0"/>
                    <a:pt x="293" y="66"/>
                    <a:pt x="293" y="146"/>
                  </a:cubicBezTo>
                  <a:cubicBezTo>
                    <a:pt x="293" y="180"/>
                    <a:pt x="293" y="180"/>
                    <a:pt x="293" y="180"/>
                  </a:cubicBezTo>
                  <a:cubicBezTo>
                    <a:pt x="293" y="261"/>
                    <a:pt x="227" y="326"/>
                    <a:pt x="147"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effectLst/>
                <a:uLnTx/>
                <a:uFillTx/>
                <a:latin typeface="Tahoma"/>
                <a:ea typeface="+mn-ea"/>
                <a:cs typeface="+mn-cs"/>
              </a:endParaRPr>
            </a:p>
          </p:txBody>
        </p:sp>
      </p:grpSp>
    </p:spTree>
    <p:extLst>
      <p:ext uri="{BB962C8B-B14F-4D97-AF65-F5344CB8AC3E}">
        <p14:creationId xmlns:p14="http://schemas.microsoft.com/office/powerpoint/2010/main" val="255270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7" grpId="0" animBg="1"/>
      <p:bldP spid="32" grpId="0" animBg="1"/>
      <p:bldP spid="14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F9A83C-300B-BAD5-90EE-AA675A70DE00}"/>
              </a:ext>
            </a:extLst>
          </p:cNvPr>
          <p:cNvSpPr>
            <a:spLocks noGrp="1"/>
          </p:cNvSpPr>
          <p:nvPr>
            <p:ph type="body" sz="quarter" idx="10"/>
          </p:nvPr>
        </p:nvSpPr>
        <p:spPr>
          <a:xfrm>
            <a:off x="721229" y="1291281"/>
            <a:ext cx="10749412" cy="5004487"/>
          </a:xfrm>
        </p:spPr>
        <p:txBody>
          <a:bodyPr>
            <a:normAutofit lnSpcReduction="10000"/>
          </a:bodyPr>
          <a:lstStyle/>
          <a:p>
            <a:r>
              <a:rPr lang="nb-NO" b="1" dirty="0"/>
              <a:t>SCIM</a:t>
            </a:r>
            <a:r>
              <a:rPr lang="nb-NO" dirty="0"/>
              <a:t> - Brukerprovisjonering</a:t>
            </a:r>
          </a:p>
          <a:p>
            <a:r>
              <a:rPr lang="nb-NO" b="1" dirty="0"/>
              <a:t>SSO</a:t>
            </a:r>
            <a:r>
              <a:rPr lang="nb-NO" dirty="0"/>
              <a:t> og Tilgangskontroll via </a:t>
            </a:r>
            <a:r>
              <a:rPr lang="nb-NO" b="1" dirty="0"/>
              <a:t>SAML</a:t>
            </a:r>
          </a:p>
          <a:p>
            <a:r>
              <a:rPr lang="nb-NO" b="1" dirty="0"/>
              <a:t>Self-hosted runners </a:t>
            </a:r>
            <a:r>
              <a:rPr lang="nb-NO" dirty="0"/>
              <a:t>og private repositories</a:t>
            </a:r>
          </a:p>
          <a:p>
            <a:pPr lvl="1"/>
            <a:r>
              <a:rPr lang="nb-NO" sz="1600" dirty="0"/>
              <a:t>Mulighet til å begrense nettverkskommunikasjon ut</a:t>
            </a:r>
          </a:p>
          <a:p>
            <a:r>
              <a:rPr lang="nb-NO" b="1" dirty="0"/>
              <a:t>TFSec</a:t>
            </a:r>
            <a:r>
              <a:rPr lang="nb-NO" dirty="0"/>
              <a:t> = Se på miskonfigurasjon i Terraform kode</a:t>
            </a:r>
          </a:p>
          <a:p>
            <a:r>
              <a:rPr lang="nb-NO" b="1" dirty="0"/>
              <a:t>Trivy</a:t>
            </a:r>
            <a:r>
              <a:rPr lang="nb-NO" dirty="0"/>
              <a:t> = Se etter sårbarheter i docker imager </a:t>
            </a:r>
          </a:p>
          <a:p>
            <a:pPr lvl="1"/>
            <a:r>
              <a:rPr lang="nb-NO" sz="1600" dirty="0"/>
              <a:t>Enten ved bygging eller i image registry</a:t>
            </a:r>
          </a:p>
          <a:p>
            <a:r>
              <a:rPr lang="nb-NO" b="1" dirty="0"/>
              <a:t>Git Signed Commit </a:t>
            </a:r>
            <a:r>
              <a:rPr lang="nb-NO" dirty="0"/>
              <a:t>og</a:t>
            </a:r>
            <a:r>
              <a:rPr lang="nb-NO" b="1" dirty="0"/>
              <a:t> Git.Ignore filer</a:t>
            </a:r>
          </a:p>
          <a:p>
            <a:r>
              <a:rPr lang="nb-NO" b="1" dirty="0"/>
              <a:t>Secret scanning </a:t>
            </a:r>
            <a:r>
              <a:rPr lang="nb-NO" dirty="0"/>
              <a:t>= innebygget funksjon i GitHub</a:t>
            </a:r>
          </a:p>
          <a:p>
            <a:r>
              <a:rPr lang="nb-NO" b="1" dirty="0"/>
              <a:t>Workload Identity </a:t>
            </a:r>
            <a:r>
              <a:rPr lang="nb-NO" dirty="0"/>
              <a:t>(Google og Azure)</a:t>
            </a:r>
          </a:p>
          <a:p>
            <a:pPr lvl="1"/>
            <a:r>
              <a:rPr lang="nb-NO" sz="1600" dirty="0"/>
              <a:t>Muliggjør autentisering mot sky uten bruk av secrets</a:t>
            </a:r>
          </a:p>
          <a:p>
            <a:r>
              <a:rPr lang="nb-NO" b="1" dirty="0"/>
              <a:t>GitOps</a:t>
            </a:r>
          </a:p>
          <a:p>
            <a:r>
              <a:rPr lang="nb-NO" b="1" dirty="0"/>
              <a:t>Programatisk tilgang</a:t>
            </a:r>
          </a:p>
          <a:p>
            <a:pPr lvl="1"/>
            <a:r>
              <a:rPr lang="nb-NO" sz="1700" dirty="0"/>
              <a:t>via fine-grained personal access tokens</a:t>
            </a:r>
          </a:p>
          <a:p>
            <a:r>
              <a:rPr lang="nb-NO" b="1" dirty="0"/>
              <a:t>Sikkerhetsovervåkning integrasjon </a:t>
            </a:r>
          </a:p>
          <a:p>
            <a:endParaRPr lang="nb-NO" dirty="0"/>
          </a:p>
          <a:p>
            <a:endParaRPr lang="nb-NO" dirty="0"/>
          </a:p>
          <a:p>
            <a:endParaRPr lang="nb-NO" dirty="0"/>
          </a:p>
          <a:p>
            <a:endParaRPr lang="nb-NO" dirty="0"/>
          </a:p>
          <a:p>
            <a:endParaRPr lang="en-US" dirty="0"/>
          </a:p>
        </p:txBody>
      </p:sp>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Sikring av </a:t>
            </a:r>
            <a:r>
              <a:rPr lang="nb-NO" dirty="0" err="1"/>
              <a:t>Git</a:t>
            </a:r>
            <a:r>
              <a:rPr lang="nb-NO" dirty="0"/>
              <a:t> og kode (Litt avhengig av leverandør)</a:t>
            </a:r>
            <a:endParaRPr lang="en-US" dirty="0"/>
          </a:p>
        </p:txBody>
      </p:sp>
      <p:pic>
        <p:nvPicPr>
          <p:cNvPr id="7" name="Picture 6">
            <a:extLst>
              <a:ext uri="{FF2B5EF4-FFF2-40B4-BE49-F238E27FC236}">
                <a16:creationId xmlns:a16="http://schemas.microsoft.com/office/drawing/2014/main" id="{69E49CF9-EE1B-AB10-8F69-B55D21731E41}"/>
              </a:ext>
            </a:extLst>
          </p:cNvPr>
          <p:cNvPicPr>
            <a:picLocks noChangeAspect="1"/>
          </p:cNvPicPr>
          <p:nvPr/>
        </p:nvPicPr>
        <p:blipFill>
          <a:blip r:embed="rId2"/>
          <a:stretch>
            <a:fillRect/>
          </a:stretch>
        </p:blipFill>
        <p:spPr>
          <a:xfrm>
            <a:off x="7308498" y="3694671"/>
            <a:ext cx="3662757" cy="2437628"/>
          </a:xfrm>
          <a:prstGeom prst="rect">
            <a:avLst/>
          </a:prstGeom>
        </p:spPr>
      </p:pic>
      <p:pic>
        <p:nvPicPr>
          <p:cNvPr id="9" name="Picture 8">
            <a:extLst>
              <a:ext uri="{FF2B5EF4-FFF2-40B4-BE49-F238E27FC236}">
                <a16:creationId xmlns:a16="http://schemas.microsoft.com/office/drawing/2014/main" id="{5B01D19B-5457-924D-3DA2-E24603513510}"/>
              </a:ext>
            </a:extLst>
          </p:cNvPr>
          <p:cNvPicPr>
            <a:picLocks noChangeAspect="1"/>
          </p:cNvPicPr>
          <p:nvPr/>
        </p:nvPicPr>
        <p:blipFill>
          <a:blip r:embed="rId3"/>
          <a:stretch>
            <a:fillRect/>
          </a:stretch>
        </p:blipFill>
        <p:spPr>
          <a:xfrm>
            <a:off x="7005224" y="1421027"/>
            <a:ext cx="4465417" cy="2114506"/>
          </a:xfrm>
          <a:prstGeom prst="rect">
            <a:avLst/>
          </a:prstGeom>
        </p:spPr>
      </p:pic>
    </p:spTree>
    <p:extLst>
      <p:ext uri="{BB962C8B-B14F-4D97-AF65-F5344CB8AC3E}">
        <p14:creationId xmlns:p14="http://schemas.microsoft.com/office/powerpoint/2010/main" val="2071425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a:xfrm>
            <a:off x="721229" y="509503"/>
            <a:ext cx="10751504" cy="468000"/>
          </a:xfrm>
        </p:spPr>
        <p:txBody>
          <a:bodyPr/>
          <a:lstStyle/>
          <a:p>
            <a:r>
              <a:rPr lang="nb-NO" dirty="0"/>
              <a:t>IAM mekanismer og RBAC mot </a:t>
            </a:r>
            <a:r>
              <a:rPr lang="nb-NO" dirty="0" err="1"/>
              <a:t>Kubernetes</a:t>
            </a:r>
            <a:endParaRPr lang="en-US" dirty="0"/>
          </a:p>
        </p:txBody>
      </p:sp>
      <p:sp>
        <p:nvSpPr>
          <p:cNvPr id="5" name="Text Placeholder 4">
            <a:extLst>
              <a:ext uri="{FF2B5EF4-FFF2-40B4-BE49-F238E27FC236}">
                <a16:creationId xmlns:a16="http://schemas.microsoft.com/office/drawing/2014/main" id="{2863802B-438F-E688-6F08-3892EEA15B97}"/>
              </a:ext>
            </a:extLst>
          </p:cNvPr>
          <p:cNvSpPr>
            <a:spLocks noGrp="1"/>
          </p:cNvSpPr>
          <p:nvPr>
            <p:ph type="body" sz="quarter" idx="10"/>
          </p:nvPr>
        </p:nvSpPr>
        <p:spPr>
          <a:xfrm>
            <a:off x="721229" y="1385343"/>
            <a:ext cx="10749412" cy="4345867"/>
          </a:xfrm>
        </p:spPr>
        <p:txBody>
          <a:bodyPr/>
          <a:lstStyle/>
          <a:p>
            <a:r>
              <a:rPr lang="nb-NO" dirty="0"/>
              <a:t>Autentisering mot KubeAPI enten via </a:t>
            </a:r>
          </a:p>
          <a:p>
            <a:pPr lvl="1"/>
            <a:r>
              <a:rPr lang="nb-NO" b="1" dirty="0"/>
              <a:t>Token</a:t>
            </a:r>
            <a:r>
              <a:rPr lang="nb-NO" dirty="0"/>
              <a:t>, </a:t>
            </a:r>
            <a:r>
              <a:rPr lang="nb-NO" b="1" dirty="0"/>
              <a:t>Sertifikat</a:t>
            </a:r>
            <a:r>
              <a:rPr lang="nb-NO" dirty="0"/>
              <a:t> eller </a:t>
            </a:r>
            <a:r>
              <a:rPr lang="nb-NO" b="1" dirty="0"/>
              <a:t>Autenseringsproxy</a:t>
            </a:r>
          </a:p>
          <a:p>
            <a:pPr lvl="1"/>
            <a:r>
              <a:rPr lang="nb-NO" dirty="0"/>
              <a:t>Sertifikat i Kubernetes kan ikke bli revoked</a:t>
            </a:r>
          </a:p>
          <a:p>
            <a:pPr lvl="1"/>
            <a:r>
              <a:rPr lang="nb-NO" dirty="0"/>
              <a:t>Ingen standard LDAP integrasjon </a:t>
            </a:r>
            <a:br>
              <a:rPr lang="nb-NO" dirty="0"/>
            </a:br>
            <a:r>
              <a:rPr lang="nb-NO" dirty="0"/>
              <a:t>Eks: </a:t>
            </a:r>
            <a:r>
              <a:rPr lang="nb-NO" b="1" dirty="0"/>
              <a:t>Azure AD, Google </a:t>
            </a:r>
            <a:r>
              <a:rPr lang="nb-NO" dirty="0"/>
              <a:t>eller</a:t>
            </a:r>
            <a:r>
              <a:rPr lang="nb-NO" b="1" dirty="0"/>
              <a:t> OpenID Connect</a:t>
            </a:r>
          </a:p>
          <a:p>
            <a:pPr lvl="1"/>
            <a:r>
              <a:rPr lang="nb-NO" dirty="0"/>
              <a:t>Kubectl port-forward tjeneste 27017:27102</a:t>
            </a:r>
          </a:p>
          <a:p>
            <a:pPr lvl="1"/>
            <a:r>
              <a:rPr lang="nb-NO" b="1" dirty="0"/>
              <a:t>RBAC er for å legge til tilganger (ingen deny)</a:t>
            </a:r>
          </a:p>
          <a:p>
            <a:pPr lvl="1"/>
            <a:r>
              <a:rPr lang="nb-NO" b="1" dirty="0"/>
              <a:t>Roller kan settes på enten namespace eller Cluster</a:t>
            </a:r>
          </a:p>
          <a:p>
            <a:pPr lvl="1"/>
            <a:endParaRPr lang="nb-NO" b="1" dirty="0"/>
          </a:p>
          <a:p>
            <a:pPr lvl="1"/>
            <a:endParaRPr lang="nb-NO" b="1" dirty="0"/>
          </a:p>
          <a:p>
            <a:pPr lvl="1"/>
            <a:endParaRPr lang="en-US" b="1" dirty="0"/>
          </a:p>
        </p:txBody>
      </p:sp>
      <p:pic>
        <p:nvPicPr>
          <p:cNvPr id="1026" name="Picture 2" descr="Azure Active Directory integration with AKS clusters">
            <a:extLst>
              <a:ext uri="{FF2B5EF4-FFF2-40B4-BE49-F238E27FC236}">
                <a16:creationId xmlns:a16="http://schemas.microsoft.com/office/drawing/2014/main" id="{DE879710-1199-969F-0C71-566449DB8F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579" y="1428507"/>
            <a:ext cx="5029199" cy="17941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72F30EF3-77AE-EF5E-B6BE-A4129D821040}"/>
              </a:ext>
            </a:extLst>
          </p:cNvPr>
          <p:cNvSpPr/>
          <p:nvPr/>
        </p:nvSpPr>
        <p:spPr>
          <a:xfrm>
            <a:off x="7697245" y="3499858"/>
            <a:ext cx="4075050" cy="610357"/>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2">
                    <a:lumMod val="25000"/>
                  </a:schemeClr>
                </a:solidFill>
              </a:rPr>
              <a:t>RBAC og API Objekter </a:t>
            </a:r>
            <a:br>
              <a:rPr lang="nb-NO" b="1" dirty="0">
                <a:solidFill>
                  <a:schemeClr val="bg2">
                    <a:lumMod val="25000"/>
                  </a:schemeClr>
                </a:solidFill>
              </a:rPr>
            </a:br>
            <a:r>
              <a:rPr lang="nb-NO" sz="1600" dirty="0">
                <a:solidFill>
                  <a:schemeClr val="bg2">
                    <a:lumMod val="25000"/>
                  </a:schemeClr>
                </a:solidFill>
              </a:rPr>
              <a:t>Alle tilganger kan delegeres (CRUD)</a:t>
            </a:r>
            <a:endParaRPr lang="en-US" dirty="0">
              <a:solidFill>
                <a:schemeClr val="bg2">
                  <a:lumMod val="25000"/>
                </a:schemeClr>
              </a:solidFill>
            </a:endParaRPr>
          </a:p>
        </p:txBody>
      </p:sp>
      <p:sp>
        <p:nvSpPr>
          <p:cNvPr id="7" name="Rectangle: Rounded Corners 6">
            <a:extLst>
              <a:ext uri="{FF2B5EF4-FFF2-40B4-BE49-F238E27FC236}">
                <a16:creationId xmlns:a16="http://schemas.microsoft.com/office/drawing/2014/main" id="{44ABC4DF-03DE-9B2B-8C8E-C44BE1F16261}"/>
              </a:ext>
            </a:extLst>
          </p:cNvPr>
          <p:cNvSpPr/>
          <p:nvPr/>
        </p:nvSpPr>
        <p:spPr>
          <a:xfrm>
            <a:off x="7331211" y="4281784"/>
            <a:ext cx="996228" cy="451779"/>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dirty="0">
                <a:solidFill>
                  <a:schemeClr val="bg2">
                    <a:lumMod val="25000"/>
                  </a:schemeClr>
                </a:solidFill>
              </a:rPr>
              <a:t>Role</a:t>
            </a:r>
            <a:endParaRPr lang="en-US" sz="1600" dirty="0">
              <a:solidFill>
                <a:schemeClr val="bg2">
                  <a:lumMod val="25000"/>
                </a:schemeClr>
              </a:solidFill>
            </a:endParaRPr>
          </a:p>
        </p:txBody>
      </p:sp>
      <p:sp>
        <p:nvSpPr>
          <p:cNvPr id="8" name="Rectangle: Rounded Corners 7">
            <a:extLst>
              <a:ext uri="{FF2B5EF4-FFF2-40B4-BE49-F238E27FC236}">
                <a16:creationId xmlns:a16="http://schemas.microsoft.com/office/drawing/2014/main" id="{712E9555-EEA8-BD21-B64A-0C47D8A25A08}"/>
              </a:ext>
            </a:extLst>
          </p:cNvPr>
          <p:cNvSpPr/>
          <p:nvPr/>
        </p:nvSpPr>
        <p:spPr>
          <a:xfrm>
            <a:off x="8516728" y="4281784"/>
            <a:ext cx="1597204" cy="451779"/>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dirty="0">
                <a:solidFill>
                  <a:schemeClr val="bg2">
                    <a:lumMod val="25000"/>
                  </a:schemeClr>
                </a:solidFill>
              </a:rPr>
              <a:t>Rolebinding</a:t>
            </a:r>
            <a:endParaRPr lang="en-US" sz="1600" dirty="0">
              <a:solidFill>
                <a:schemeClr val="bg2">
                  <a:lumMod val="25000"/>
                </a:schemeClr>
              </a:solidFill>
            </a:endParaRPr>
          </a:p>
        </p:txBody>
      </p:sp>
      <p:sp>
        <p:nvSpPr>
          <p:cNvPr id="9" name="Rectangle: Rounded Corners 8">
            <a:extLst>
              <a:ext uri="{FF2B5EF4-FFF2-40B4-BE49-F238E27FC236}">
                <a16:creationId xmlns:a16="http://schemas.microsoft.com/office/drawing/2014/main" id="{5C64D83F-7F58-0207-03D9-8AA7C4911F3C}"/>
              </a:ext>
            </a:extLst>
          </p:cNvPr>
          <p:cNvSpPr/>
          <p:nvPr/>
        </p:nvSpPr>
        <p:spPr>
          <a:xfrm>
            <a:off x="10245078" y="4281784"/>
            <a:ext cx="1762433" cy="451779"/>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dirty="0">
                <a:solidFill>
                  <a:schemeClr val="bg2">
                    <a:lumMod val="25000"/>
                  </a:schemeClr>
                </a:solidFill>
              </a:rPr>
              <a:t>Namespace</a:t>
            </a:r>
            <a:endParaRPr lang="en-US" sz="1600" dirty="0">
              <a:solidFill>
                <a:schemeClr val="bg2">
                  <a:lumMod val="25000"/>
                </a:schemeClr>
              </a:solidFill>
            </a:endParaRPr>
          </a:p>
        </p:txBody>
      </p:sp>
      <p:sp>
        <p:nvSpPr>
          <p:cNvPr id="10" name="Rectangle: Rounded Corners 9">
            <a:extLst>
              <a:ext uri="{FF2B5EF4-FFF2-40B4-BE49-F238E27FC236}">
                <a16:creationId xmlns:a16="http://schemas.microsoft.com/office/drawing/2014/main" id="{C4CD53F5-FAD4-780E-C209-D81868C98A22}"/>
              </a:ext>
            </a:extLst>
          </p:cNvPr>
          <p:cNvSpPr/>
          <p:nvPr/>
        </p:nvSpPr>
        <p:spPr>
          <a:xfrm>
            <a:off x="7631807" y="4906230"/>
            <a:ext cx="1488532" cy="451779"/>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dirty="0">
                <a:solidFill>
                  <a:schemeClr val="bg2">
                    <a:lumMod val="25000"/>
                  </a:schemeClr>
                </a:solidFill>
              </a:rPr>
              <a:t>ClusterRole</a:t>
            </a:r>
            <a:endParaRPr lang="en-US" sz="1600" dirty="0">
              <a:solidFill>
                <a:schemeClr val="bg2">
                  <a:lumMod val="25000"/>
                </a:schemeClr>
              </a:solidFill>
            </a:endParaRPr>
          </a:p>
        </p:txBody>
      </p:sp>
      <p:sp>
        <p:nvSpPr>
          <p:cNvPr id="11" name="Rectangle: Rounded Corners 10">
            <a:extLst>
              <a:ext uri="{FF2B5EF4-FFF2-40B4-BE49-F238E27FC236}">
                <a16:creationId xmlns:a16="http://schemas.microsoft.com/office/drawing/2014/main" id="{0AEF630C-1CB4-B9D0-C6B2-F28ADB440960}"/>
              </a:ext>
            </a:extLst>
          </p:cNvPr>
          <p:cNvSpPr/>
          <p:nvPr/>
        </p:nvSpPr>
        <p:spPr>
          <a:xfrm>
            <a:off x="9216370" y="4906230"/>
            <a:ext cx="2609335" cy="451779"/>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dirty="0">
                <a:solidFill>
                  <a:schemeClr val="bg2">
                    <a:lumMod val="25000"/>
                  </a:schemeClr>
                </a:solidFill>
              </a:rPr>
              <a:t>ClusterRoleBinding</a:t>
            </a:r>
            <a:endParaRPr lang="en-US" sz="1600" dirty="0">
              <a:solidFill>
                <a:schemeClr val="bg2">
                  <a:lumMod val="25000"/>
                </a:schemeClr>
              </a:solidFill>
            </a:endParaRPr>
          </a:p>
        </p:txBody>
      </p:sp>
      <p:sp>
        <p:nvSpPr>
          <p:cNvPr id="15" name="TextBox 14">
            <a:extLst>
              <a:ext uri="{FF2B5EF4-FFF2-40B4-BE49-F238E27FC236}">
                <a16:creationId xmlns:a16="http://schemas.microsoft.com/office/drawing/2014/main" id="{4308B133-9E60-24F4-699B-C9B57853C4B3}"/>
              </a:ext>
            </a:extLst>
          </p:cNvPr>
          <p:cNvSpPr txBox="1"/>
          <p:nvPr/>
        </p:nvSpPr>
        <p:spPr>
          <a:xfrm>
            <a:off x="8085717" y="5399281"/>
            <a:ext cx="6128950" cy="369332"/>
          </a:xfrm>
          <a:prstGeom prst="rect">
            <a:avLst/>
          </a:prstGeom>
          <a:noFill/>
        </p:spPr>
        <p:txBody>
          <a:bodyPr wrap="square">
            <a:spAutoFit/>
          </a:bodyPr>
          <a:lstStyle/>
          <a:p>
            <a:r>
              <a:rPr lang="en-US" dirty="0">
                <a:hlinkClick r:id="rId3"/>
              </a:rPr>
              <a:t>sighupio/permission-manager</a:t>
            </a:r>
            <a:endParaRPr lang="en-US" dirty="0"/>
          </a:p>
        </p:txBody>
      </p:sp>
      <p:sp>
        <p:nvSpPr>
          <p:cNvPr id="17" name="TextBox 16">
            <a:extLst>
              <a:ext uri="{FF2B5EF4-FFF2-40B4-BE49-F238E27FC236}">
                <a16:creationId xmlns:a16="http://schemas.microsoft.com/office/drawing/2014/main" id="{D132CF1B-E15D-5FA7-541C-7049A5C2B1C0}"/>
              </a:ext>
            </a:extLst>
          </p:cNvPr>
          <p:cNvSpPr txBox="1"/>
          <p:nvPr/>
        </p:nvSpPr>
        <p:spPr>
          <a:xfrm>
            <a:off x="7697245" y="990339"/>
            <a:ext cx="6914366" cy="369332"/>
          </a:xfrm>
          <a:prstGeom prst="rect">
            <a:avLst/>
          </a:prstGeom>
          <a:noFill/>
        </p:spPr>
        <p:txBody>
          <a:bodyPr wrap="square">
            <a:spAutoFit/>
          </a:bodyPr>
          <a:lstStyle/>
          <a:p>
            <a:r>
              <a:rPr lang="en-US" dirty="0">
                <a:hlinkClick r:id="rId4"/>
              </a:rPr>
              <a:t>dexidp/</a:t>
            </a:r>
            <a:r>
              <a:rPr lang="en-US" dirty="0" err="1">
                <a:hlinkClick r:id="rId4"/>
              </a:rPr>
              <a:t>dex</a:t>
            </a:r>
            <a:r>
              <a:rPr lang="en-US" dirty="0"/>
              <a:t> </a:t>
            </a:r>
            <a:r>
              <a:rPr lang="en-US" dirty="0" err="1"/>
              <a:t>eller</a:t>
            </a:r>
            <a:r>
              <a:rPr lang="en-US" dirty="0"/>
              <a:t> </a:t>
            </a:r>
            <a:r>
              <a:rPr lang="en-US" dirty="0">
                <a:hlinkClick r:id="rId5"/>
              </a:rPr>
              <a:t>pinniped</a:t>
            </a:r>
            <a:endParaRPr lang="en-US" dirty="0"/>
          </a:p>
        </p:txBody>
      </p:sp>
      <p:sp>
        <p:nvSpPr>
          <p:cNvPr id="2" name="Rectangle 1">
            <a:extLst>
              <a:ext uri="{FF2B5EF4-FFF2-40B4-BE49-F238E27FC236}">
                <a16:creationId xmlns:a16="http://schemas.microsoft.com/office/drawing/2014/main" id="{AC183992-FAF4-6FB7-69E1-5918F20E05BC}"/>
              </a:ext>
            </a:extLst>
          </p:cNvPr>
          <p:cNvSpPr>
            <a:spLocks noChangeArrowheads="1"/>
          </p:cNvSpPr>
          <p:nvPr/>
        </p:nvSpPr>
        <p:spPr bwMode="auto">
          <a:xfrm>
            <a:off x="1277791" y="4281784"/>
            <a:ext cx="2373682" cy="1354217"/>
          </a:xfrm>
          <a:prstGeom prst="rect">
            <a:avLst/>
          </a:prstGeom>
          <a:solidFill>
            <a:schemeClr val="accent1">
              <a:lumMod val="20000"/>
              <a:lumOff val="8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err="1">
                <a:ln>
                  <a:noFill/>
                </a:ln>
                <a:solidFill>
                  <a:srgbClr val="008000"/>
                </a:solidFill>
                <a:effectLst/>
                <a:latin typeface="SFMono-Regular"/>
              </a:rPr>
              <a:t>apiVersion</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222222"/>
                </a:solidFill>
                <a:effectLst/>
                <a:latin typeface="SFMono-Regular"/>
              </a:rPr>
              <a:t>rbac.authorization.k8s.io/v1</a:t>
            </a:r>
            <a:r>
              <a:rPr kumimoji="0" lang="en-US" altLang="en-US" sz="1100" b="0" i="0" u="none" strike="noStrike" cap="none" normalizeH="0" baseline="0" dirty="0">
                <a:ln>
                  <a:noFill/>
                </a:ln>
                <a:solidFill>
                  <a:srgbClr val="BBBBBB"/>
                </a:solidFill>
                <a:effectLst/>
                <a:latin typeface="SFMono-Regular"/>
              </a:rPr>
              <a:t> </a:t>
            </a:r>
            <a:br>
              <a:rPr kumimoji="0" lang="en-US" altLang="en-US" sz="1100" b="0" i="0" u="none" strike="noStrike" cap="none" normalizeH="0" baseline="0" dirty="0">
                <a:ln>
                  <a:noFill/>
                </a:ln>
                <a:solidFill>
                  <a:srgbClr val="BBBBBB"/>
                </a:solidFill>
                <a:effectLst/>
                <a:latin typeface="SFMono-Regular"/>
              </a:rPr>
            </a:br>
            <a:r>
              <a:rPr kumimoji="0" lang="en-US" altLang="en-US" sz="1100" b="1" i="0" u="none" strike="noStrike" cap="none" normalizeH="0" baseline="0" dirty="0">
                <a:ln>
                  <a:noFill/>
                </a:ln>
                <a:solidFill>
                  <a:srgbClr val="008000"/>
                </a:solidFill>
                <a:effectLst/>
                <a:latin typeface="SFMono-Regular"/>
              </a:rPr>
              <a:t>kind</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222222"/>
                </a:solidFill>
                <a:effectLst/>
                <a:latin typeface="SFMono-Regular"/>
              </a:rPr>
              <a:t>Role</a:t>
            </a:r>
            <a:r>
              <a:rPr kumimoji="0" lang="en-US" altLang="en-US" sz="1100" b="0" i="0" u="none" strike="noStrike" cap="none" normalizeH="0" baseline="0" dirty="0">
                <a:ln>
                  <a:noFill/>
                </a:ln>
                <a:solidFill>
                  <a:srgbClr val="BBBBBB"/>
                </a:solidFill>
                <a:effectLst/>
                <a:latin typeface="SFMono-Regular"/>
              </a:rPr>
              <a:t> </a:t>
            </a:r>
            <a:br>
              <a:rPr kumimoji="0" lang="en-US" altLang="en-US" sz="1100" b="0" i="0" u="none" strike="noStrike" cap="none" normalizeH="0" baseline="0" dirty="0">
                <a:ln>
                  <a:noFill/>
                </a:ln>
                <a:solidFill>
                  <a:srgbClr val="BBBBBB"/>
                </a:solidFill>
                <a:effectLst/>
                <a:latin typeface="SFMono-Regular"/>
              </a:rPr>
            </a:br>
            <a:r>
              <a:rPr kumimoji="0" lang="en-US" altLang="en-US" sz="1100" b="1" i="0" u="none" strike="noStrike" cap="none" normalizeH="0" baseline="0" dirty="0">
                <a:ln>
                  <a:noFill/>
                </a:ln>
                <a:solidFill>
                  <a:srgbClr val="008000"/>
                </a:solidFill>
                <a:effectLst/>
                <a:latin typeface="SFMono-Regular"/>
              </a:rPr>
              <a:t>metadata</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br>
              <a:rPr kumimoji="0" lang="en-US" altLang="en-US" sz="1100" b="0" i="0" u="none" strike="noStrike" cap="none" normalizeH="0" baseline="0" dirty="0">
                <a:ln>
                  <a:noFill/>
                </a:ln>
                <a:solidFill>
                  <a:srgbClr val="BBBBBB"/>
                </a:solidFill>
                <a:effectLst/>
                <a:latin typeface="SFMono-Regular"/>
              </a:rPr>
            </a:br>
            <a:r>
              <a:rPr kumimoji="0" lang="en-US" altLang="en-US" sz="1100" b="1" i="0" u="none" strike="noStrike" cap="none" normalizeH="0" baseline="0" dirty="0">
                <a:ln>
                  <a:noFill/>
                </a:ln>
                <a:solidFill>
                  <a:srgbClr val="008000"/>
                </a:solidFill>
                <a:effectLst/>
                <a:latin typeface="SFMono-Regular"/>
              </a:rPr>
              <a:t>namespace</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222222"/>
                </a:solidFill>
                <a:effectLst/>
                <a:latin typeface="SFMono-Regular"/>
              </a:rPr>
              <a:t>default</a:t>
            </a:r>
            <a:r>
              <a:rPr kumimoji="0" lang="en-US" altLang="en-US" sz="1100" b="0" i="0" u="none" strike="noStrike" cap="none" normalizeH="0" baseline="0" dirty="0">
                <a:ln>
                  <a:noFill/>
                </a:ln>
                <a:solidFill>
                  <a:srgbClr val="BBBBBB"/>
                </a:solidFill>
                <a:effectLst/>
                <a:latin typeface="SFMono-Regular"/>
              </a:rPr>
              <a:t> </a:t>
            </a:r>
            <a:br>
              <a:rPr kumimoji="0" lang="en-US" altLang="en-US" sz="1100" b="0" i="0" u="none" strike="noStrike" cap="none" normalizeH="0" baseline="0" dirty="0">
                <a:ln>
                  <a:noFill/>
                </a:ln>
                <a:solidFill>
                  <a:srgbClr val="BBBBBB"/>
                </a:solidFill>
                <a:effectLst/>
                <a:latin typeface="SFMono-Regular"/>
              </a:rPr>
            </a:br>
            <a:r>
              <a:rPr kumimoji="0" lang="en-US" altLang="en-US" sz="1100" b="1" i="0" u="none" strike="noStrike" cap="none" normalizeH="0" baseline="0" dirty="0">
                <a:ln>
                  <a:noFill/>
                </a:ln>
                <a:solidFill>
                  <a:srgbClr val="008000"/>
                </a:solidFill>
                <a:effectLst/>
                <a:latin typeface="SFMono-Regular"/>
              </a:rPr>
              <a:t>name</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222222"/>
                </a:solidFill>
                <a:effectLst/>
                <a:latin typeface="SFMono-Regular"/>
              </a:rPr>
              <a:t>pod-reader</a:t>
            </a:r>
            <a:r>
              <a:rPr kumimoji="0" lang="en-US" altLang="en-US" sz="1100" b="0" i="0" u="none" strike="noStrike" cap="none" normalizeH="0" baseline="0" dirty="0">
                <a:ln>
                  <a:noFill/>
                </a:ln>
                <a:solidFill>
                  <a:srgbClr val="BBBBBB"/>
                </a:solidFill>
                <a:effectLst/>
                <a:latin typeface="SFMono-Regular"/>
              </a:rPr>
              <a:t> </a:t>
            </a:r>
            <a:br>
              <a:rPr kumimoji="0" lang="en-US" altLang="en-US" sz="1100" b="0" i="0" u="none" strike="noStrike" cap="none" normalizeH="0" baseline="0" dirty="0">
                <a:ln>
                  <a:noFill/>
                </a:ln>
                <a:solidFill>
                  <a:srgbClr val="BBBBBB"/>
                </a:solidFill>
                <a:effectLst/>
                <a:latin typeface="SFMono-Regular"/>
              </a:rPr>
            </a:br>
            <a:r>
              <a:rPr kumimoji="0" lang="en-US" altLang="en-US" sz="1100" b="1" i="0" u="none" strike="noStrike" cap="none" normalizeH="0" baseline="0" dirty="0">
                <a:ln>
                  <a:noFill/>
                </a:ln>
                <a:solidFill>
                  <a:srgbClr val="008000"/>
                </a:solidFill>
                <a:effectLst/>
                <a:latin typeface="SFMono-Regular"/>
              </a:rPr>
              <a:t>rules</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222222"/>
                </a:solidFill>
                <a:effectLst/>
                <a:latin typeface="SFMono-Regular"/>
              </a:rPr>
              <a:t>- </a:t>
            </a:r>
            <a:r>
              <a:rPr kumimoji="0" lang="en-US" altLang="en-US" sz="1100" b="1" i="0" u="none" strike="noStrike" cap="none" normalizeH="0" baseline="0" dirty="0" err="1">
                <a:ln>
                  <a:noFill/>
                </a:ln>
                <a:solidFill>
                  <a:srgbClr val="008000"/>
                </a:solidFill>
                <a:effectLst/>
                <a:latin typeface="SFMono-Regular"/>
              </a:rPr>
              <a:t>apiGroups</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4444"/>
                </a:solidFill>
                <a:effectLst/>
                <a:latin typeface="SFMono-Regular"/>
              </a:rPr>
              <a:t>""</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1" u="none" strike="noStrike" cap="none" normalizeH="0" baseline="0" dirty="0">
                <a:ln>
                  <a:noFill/>
                </a:ln>
                <a:solidFill>
                  <a:srgbClr val="008800"/>
                </a:solidFill>
                <a:effectLst/>
                <a:latin typeface="SFMono-Regular"/>
              </a:rPr>
              <a:t># ""</a:t>
            </a:r>
            <a:br>
              <a:rPr kumimoji="0" lang="en-US" altLang="en-US" sz="1100" b="0" i="0" u="none" strike="noStrike" cap="none" normalizeH="0" baseline="0" dirty="0">
                <a:ln>
                  <a:noFill/>
                </a:ln>
                <a:solidFill>
                  <a:srgbClr val="BBBBBB"/>
                </a:solidFill>
                <a:effectLst/>
                <a:latin typeface="SFMono-Regular"/>
              </a:rPr>
            </a:br>
            <a:r>
              <a:rPr kumimoji="0" lang="en-US" altLang="en-US" sz="1100" b="1" i="0" u="none" strike="noStrike" cap="none" normalizeH="0" baseline="0" dirty="0">
                <a:ln>
                  <a:noFill/>
                </a:ln>
                <a:solidFill>
                  <a:srgbClr val="008000"/>
                </a:solidFill>
                <a:effectLst/>
                <a:latin typeface="SFMono-Regular"/>
              </a:rPr>
              <a:t>resources</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4444"/>
                </a:solidFill>
                <a:effectLst/>
                <a:latin typeface="SFMono-Regular"/>
              </a:rPr>
              <a:t>"pods"</a:t>
            </a:r>
            <a:r>
              <a:rPr kumimoji="0" lang="en-US" altLang="en-US" sz="1100" b="0" i="0" u="none" strike="noStrike" cap="none" normalizeH="0" baseline="0" dirty="0">
                <a:ln>
                  <a:noFill/>
                </a:ln>
                <a:solidFill>
                  <a:srgbClr val="222222"/>
                </a:solidFill>
                <a:effectLst/>
                <a:latin typeface="SFMono-Regular"/>
              </a:rPr>
              <a:t>]</a:t>
            </a:r>
            <a:br>
              <a:rPr kumimoji="0" lang="en-US" altLang="en-US" sz="1100" b="0" i="0" u="none" strike="noStrike" cap="none" normalizeH="0" baseline="0" dirty="0">
                <a:ln>
                  <a:noFill/>
                </a:ln>
                <a:solidFill>
                  <a:srgbClr val="222222"/>
                </a:solidFill>
                <a:effectLst/>
                <a:latin typeface="SFMono-Regular"/>
              </a:rPr>
            </a:br>
            <a:r>
              <a:rPr kumimoji="0" lang="en-US" altLang="en-US" sz="1100" b="0" i="0" u="none" strike="noStrike" cap="none" normalizeH="0" baseline="0" dirty="0">
                <a:ln>
                  <a:noFill/>
                </a:ln>
                <a:solidFill>
                  <a:srgbClr val="BBBBBB"/>
                </a:solidFill>
                <a:effectLst/>
                <a:latin typeface="SFMono-Regular"/>
              </a:rPr>
              <a:t> </a:t>
            </a:r>
            <a:r>
              <a:rPr kumimoji="0" lang="en-US" altLang="en-US" sz="1100" b="1" i="0" u="none" strike="noStrike" cap="none" normalizeH="0" baseline="0" dirty="0">
                <a:ln>
                  <a:noFill/>
                </a:ln>
                <a:solidFill>
                  <a:srgbClr val="008000"/>
                </a:solidFill>
                <a:effectLst/>
                <a:latin typeface="SFMono-Regular"/>
              </a:rPr>
              <a:t>verbs</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4444"/>
                </a:solidFill>
                <a:effectLst/>
                <a:latin typeface="SFMono-Regular"/>
              </a:rPr>
              <a:t>"get"</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BB4444"/>
                </a:solidFill>
                <a:effectLst/>
                <a:latin typeface="SFMono-Regular"/>
              </a:rPr>
              <a:t>"watch"</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a:ln>
                  <a:noFill/>
                </a:ln>
                <a:solidFill>
                  <a:srgbClr val="BBBBBB"/>
                </a:solidFill>
                <a:effectLst/>
                <a:latin typeface="SFMono-Regular"/>
              </a:rPr>
              <a:t> </a:t>
            </a:r>
            <a:r>
              <a:rPr kumimoji="0" lang="en-US" altLang="en-US" sz="1100" b="0" i="0" u="none" strike="noStrike" cap="none" normalizeH="0" baseline="0" dirty="0">
                <a:ln>
                  <a:noFill/>
                </a:ln>
                <a:solidFill>
                  <a:srgbClr val="BB4444"/>
                </a:solidFill>
                <a:effectLst/>
                <a:latin typeface="SFMono-Regular"/>
              </a:rPr>
              <a:t>"list"</a:t>
            </a:r>
            <a:r>
              <a:rPr kumimoji="0" lang="en-US" altLang="en-US" sz="1100" b="0" i="0" u="none" strike="noStrike" cap="none" normalizeH="0" baseline="0" dirty="0">
                <a:ln>
                  <a:noFill/>
                </a:ln>
                <a:solidFill>
                  <a:srgbClr val="222222"/>
                </a:solidFill>
                <a:effectLst/>
                <a:latin typeface="SFMono-Regular"/>
              </a:rPr>
              <a:t>]</a:t>
            </a:r>
            <a:r>
              <a:rPr kumimoji="0" lang="en-US" altLang="en-US" sz="8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2A4D715C-ADB4-84B2-A125-9434C379B8C5}"/>
              </a:ext>
            </a:extLst>
          </p:cNvPr>
          <p:cNvSpPr>
            <a:spLocks noChangeArrowheads="1"/>
          </p:cNvSpPr>
          <p:nvPr/>
        </p:nvSpPr>
        <p:spPr bwMode="auto">
          <a:xfrm>
            <a:off x="3839362" y="4278058"/>
            <a:ext cx="2993722" cy="2031325"/>
          </a:xfrm>
          <a:prstGeom prst="rect">
            <a:avLst/>
          </a:prstGeom>
          <a:solidFill>
            <a:schemeClr val="accent1">
              <a:lumMod val="20000"/>
              <a:lumOff val="80000"/>
            </a:schemeClr>
          </a:solidFill>
          <a:ln>
            <a:noFill/>
          </a:ln>
          <a:effec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lang="en-US" altLang="en-US" sz="1100" b="1" dirty="0" err="1">
                <a:solidFill>
                  <a:srgbClr val="008000"/>
                </a:solidFill>
                <a:latin typeface="SFMono-Regular"/>
              </a:rPr>
              <a:t>apiVersion</a:t>
            </a:r>
            <a:r>
              <a:rPr lang="en-US" altLang="en-US" sz="1100" b="1" dirty="0">
                <a:solidFill>
                  <a:srgbClr val="008000"/>
                </a:solidFill>
                <a:latin typeface="SFMono-Regular"/>
              </a:rPr>
              <a:t>: </a:t>
            </a:r>
            <a:r>
              <a:rPr lang="en-US" altLang="en-US" sz="1100" dirty="0">
                <a:solidFill>
                  <a:srgbClr val="222222"/>
                </a:solidFill>
                <a:latin typeface="SFMono-Regular"/>
              </a:rPr>
              <a:t>rbac.authorization.k8s.io/v1 </a:t>
            </a:r>
            <a:br>
              <a:rPr lang="en-US" altLang="en-US" sz="1100" dirty="0">
                <a:solidFill>
                  <a:srgbClr val="222222"/>
                </a:solidFill>
                <a:latin typeface="SFMono-Regular"/>
              </a:rPr>
            </a:br>
            <a:r>
              <a:rPr lang="en-US" altLang="en-US" sz="1100" b="1" dirty="0">
                <a:solidFill>
                  <a:srgbClr val="008000"/>
                </a:solidFill>
                <a:latin typeface="SFMono-Regular"/>
              </a:rPr>
              <a:t>kind: </a:t>
            </a:r>
            <a:r>
              <a:rPr lang="en-US" altLang="en-US" sz="1100" dirty="0" err="1">
                <a:solidFill>
                  <a:srgbClr val="222222"/>
                </a:solidFill>
                <a:latin typeface="SFMono-Regular"/>
              </a:rPr>
              <a:t>RoleBinding</a:t>
            </a:r>
            <a:r>
              <a:rPr lang="en-US" altLang="en-US" sz="1100" dirty="0">
                <a:solidFill>
                  <a:srgbClr val="222222"/>
                </a:solidFill>
                <a:latin typeface="SFMono-Regular"/>
              </a:rPr>
              <a:t> </a:t>
            </a:r>
            <a:br>
              <a:rPr lang="en-US" altLang="en-US" sz="1100" dirty="0">
                <a:solidFill>
                  <a:srgbClr val="222222"/>
                </a:solidFill>
                <a:latin typeface="SFMono-Regular"/>
              </a:rPr>
            </a:br>
            <a:r>
              <a:rPr lang="en-US" altLang="en-US" sz="1100" b="1" dirty="0">
                <a:solidFill>
                  <a:srgbClr val="008000"/>
                </a:solidFill>
                <a:latin typeface="SFMono-Regular"/>
              </a:rPr>
              <a:t>metadata: </a:t>
            </a:r>
            <a:br>
              <a:rPr lang="en-US" altLang="en-US" sz="1100" dirty="0">
                <a:solidFill>
                  <a:srgbClr val="222222"/>
                </a:solidFill>
                <a:latin typeface="SFMono-Regular"/>
              </a:rPr>
            </a:br>
            <a:r>
              <a:rPr lang="en-US" altLang="en-US" sz="1100" b="1" dirty="0">
                <a:solidFill>
                  <a:srgbClr val="008000"/>
                </a:solidFill>
                <a:latin typeface="SFMono-Regular"/>
              </a:rPr>
              <a:t>name: </a:t>
            </a:r>
            <a:r>
              <a:rPr lang="en-US" altLang="en-US" sz="1100" dirty="0">
                <a:solidFill>
                  <a:srgbClr val="222222"/>
                </a:solidFill>
                <a:latin typeface="SFMono-Regular"/>
              </a:rPr>
              <a:t>read-pods</a:t>
            </a:r>
            <a:br>
              <a:rPr lang="en-US" altLang="en-US" sz="1100" dirty="0">
                <a:solidFill>
                  <a:srgbClr val="222222"/>
                </a:solidFill>
                <a:latin typeface="SFMono-Regular"/>
              </a:rPr>
            </a:br>
            <a:r>
              <a:rPr lang="en-US" altLang="en-US" sz="1100" b="1" dirty="0">
                <a:solidFill>
                  <a:srgbClr val="008000"/>
                </a:solidFill>
                <a:latin typeface="SFMono-Regular"/>
              </a:rPr>
              <a:t> namespace: </a:t>
            </a:r>
            <a:r>
              <a:rPr lang="en-US" altLang="en-US" sz="1100" dirty="0">
                <a:solidFill>
                  <a:srgbClr val="222222"/>
                </a:solidFill>
                <a:latin typeface="SFMono-Regular"/>
              </a:rPr>
              <a:t>default </a:t>
            </a:r>
            <a:br>
              <a:rPr lang="en-US" altLang="en-US" sz="1100" dirty="0">
                <a:solidFill>
                  <a:srgbClr val="222222"/>
                </a:solidFill>
                <a:latin typeface="SFMono-Regular"/>
              </a:rPr>
            </a:br>
            <a:r>
              <a:rPr lang="en-US" altLang="en-US" sz="1100" b="1" dirty="0">
                <a:solidFill>
                  <a:srgbClr val="008000"/>
                </a:solidFill>
                <a:latin typeface="SFMono-Regular"/>
              </a:rPr>
              <a:t>subjects:</a:t>
            </a:r>
            <a:br>
              <a:rPr lang="en-US" altLang="en-US" sz="1100" dirty="0">
                <a:solidFill>
                  <a:srgbClr val="222222"/>
                </a:solidFill>
                <a:latin typeface="SFMono-Regular"/>
              </a:rPr>
            </a:br>
            <a:r>
              <a:rPr lang="en-US" altLang="en-US" sz="1100" b="1" dirty="0">
                <a:solidFill>
                  <a:srgbClr val="008000"/>
                </a:solidFill>
                <a:latin typeface="SFMono-Regular"/>
              </a:rPr>
              <a:t> - kind: </a:t>
            </a:r>
            <a:r>
              <a:rPr lang="en-US" altLang="en-US" sz="1100" dirty="0">
                <a:solidFill>
                  <a:srgbClr val="222222"/>
                </a:solidFill>
                <a:latin typeface="SFMono-Regular"/>
              </a:rPr>
              <a:t>User </a:t>
            </a:r>
            <a:br>
              <a:rPr lang="en-US" altLang="en-US" sz="1100" dirty="0">
                <a:solidFill>
                  <a:srgbClr val="222222"/>
                </a:solidFill>
                <a:latin typeface="SFMono-Regular"/>
              </a:rPr>
            </a:br>
            <a:r>
              <a:rPr lang="en-US" altLang="en-US" sz="1100" b="1" dirty="0">
                <a:solidFill>
                  <a:srgbClr val="008000"/>
                </a:solidFill>
                <a:latin typeface="SFMono-Regular"/>
              </a:rPr>
              <a:t>name: </a:t>
            </a:r>
            <a:r>
              <a:rPr lang="en-US" altLang="en-US" sz="1100" dirty="0" err="1">
                <a:solidFill>
                  <a:srgbClr val="222222"/>
                </a:solidFill>
                <a:latin typeface="SFMono-Regular"/>
              </a:rPr>
              <a:t>minikube</a:t>
            </a:r>
            <a:r>
              <a:rPr lang="en-US" altLang="en-US" sz="1100" dirty="0">
                <a:solidFill>
                  <a:srgbClr val="222222"/>
                </a:solidFill>
                <a:latin typeface="SFMono-Regular"/>
              </a:rPr>
              <a:t> </a:t>
            </a:r>
            <a:br>
              <a:rPr lang="en-US" altLang="en-US" sz="1100" dirty="0">
                <a:solidFill>
                  <a:srgbClr val="222222"/>
                </a:solidFill>
                <a:latin typeface="SFMono-Regular"/>
              </a:rPr>
            </a:br>
            <a:r>
              <a:rPr lang="en-US" altLang="en-US" sz="1100" b="1" dirty="0" err="1">
                <a:solidFill>
                  <a:srgbClr val="008000"/>
                </a:solidFill>
                <a:latin typeface="SFMono-Regular"/>
              </a:rPr>
              <a:t>apiGroup</a:t>
            </a:r>
            <a:r>
              <a:rPr lang="en-US" altLang="en-US" sz="1100" b="1" dirty="0">
                <a:solidFill>
                  <a:srgbClr val="008000"/>
                </a:solidFill>
                <a:latin typeface="SFMono-Regular"/>
              </a:rPr>
              <a:t>: </a:t>
            </a:r>
            <a:r>
              <a:rPr lang="en-US" altLang="en-US" sz="1100" dirty="0">
                <a:solidFill>
                  <a:srgbClr val="222222"/>
                </a:solidFill>
                <a:latin typeface="SFMono-Regular"/>
              </a:rPr>
              <a:t>rbac.authorization.k8s.io </a:t>
            </a:r>
            <a:br>
              <a:rPr lang="en-US" altLang="en-US" sz="1100" dirty="0">
                <a:solidFill>
                  <a:srgbClr val="222222"/>
                </a:solidFill>
                <a:latin typeface="SFMono-Regular"/>
              </a:rPr>
            </a:br>
            <a:r>
              <a:rPr lang="en-US" altLang="en-US" sz="1100" b="1" dirty="0" err="1">
                <a:solidFill>
                  <a:srgbClr val="008000"/>
                </a:solidFill>
                <a:latin typeface="SFMono-Regular"/>
              </a:rPr>
              <a:t>roleRef</a:t>
            </a:r>
            <a:r>
              <a:rPr lang="en-US" altLang="en-US" sz="1100" b="1" dirty="0">
                <a:solidFill>
                  <a:srgbClr val="008000"/>
                </a:solidFill>
                <a:latin typeface="SFMono-Regular"/>
              </a:rPr>
              <a:t>: </a:t>
            </a:r>
            <a:r>
              <a:rPr lang="en-US" altLang="en-US" sz="1100" dirty="0">
                <a:solidFill>
                  <a:srgbClr val="222222"/>
                </a:solidFill>
                <a:latin typeface="SFMono-Regular"/>
              </a:rPr>
              <a:t>kind: </a:t>
            </a:r>
            <a:br>
              <a:rPr lang="en-US" altLang="en-US" sz="1100" dirty="0">
                <a:solidFill>
                  <a:srgbClr val="222222"/>
                </a:solidFill>
                <a:latin typeface="SFMono-Regular"/>
              </a:rPr>
            </a:br>
            <a:r>
              <a:rPr lang="en-US" altLang="en-US" sz="1100" b="1" dirty="0">
                <a:solidFill>
                  <a:srgbClr val="008000"/>
                </a:solidFill>
                <a:latin typeface="SFMono-Regular"/>
              </a:rPr>
              <a:t>Role name: </a:t>
            </a:r>
            <a:r>
              <a:rPr lang="en-US" altLang="en-US" sz="1100" dirty="0">
                <a:solidFill>
                  <a:srgbClr val="222222"/>
                </a:solidFill>
                <a:latin typeface="SFMono-Regular"/>
              </a:rPr>
              <a:t>pod-reader </a:t>
            </a:r>
            <a:br>
              <a:rPr lang="en-US" altLang="en-US" sz="1100" dirty="0">
                <a:solidFill>
                  <a:srgbClr val="222222"/>
                </a:solidFill>
                <a:latin typeface="SFMono-Regular"/>
              </a:rPr>
            </a:br>
            <a:r>
              <a:rPr lang="en-US" altLang="en-US" sz="1100" b="1" dirty="0" err="1">
                <a:solidFill>
                  <a:srgbClr val="008000"/>
                </a:solidFill>
                <a:latin typeface="SFMono-Regular"/>
              </a:rPr>
              <a:t>apiGroup</a:t>
            </a:r>
            <a:r>
              <a:rPr lang="en-US" altLang="en-US" sz="1100" b="1" dirty="0">
                <a:solidFill>
                  <a:srgbClr val="008000"/>
                </a:solidFill>
                <a:latin typeface="SFMono-Regular"/>
              </a:rPr>
              <a:t>: </a:t>
            </a:r>
            <a:r>
              <a:rPr lang="en-US" altLang="en-US" sz="1100" dirty="0">
                <a:solidFill>
                  <a:srgbClr val="222222"/>
                </a:solidFill>
                <a:latin typeface="SFMono-Regular"/>
              </a:rPr>
              <a:t>rbac.authorization.k8s.io </a:t>
            </a:r>
          </a:p>
        </p:txBody>
      </p:sp>
    </p:spTree>
    <p:extLst>
      <p:ext uri="{BB962C8B-B14F-4D97-AF65-F5344CB8AC3E}">
        <p14:creationId xmlns:p14="http://schemas.microsoft.com/office/powerpoint/2010/main" val="1321411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Private Cluster veldig relevant for Public </a:t>
            </a:r>
            <a:r>
              <a:rPr lang="nb-NO" dirty="0" err="1"/>
              <a:t>Cloud</a:t>
            </a:r>
            <a:endParaRPr lang="en-US" dirty="0"/>
          </a:p>
        </p:txBody>
      </p:sp>
      <p:sp>
        <p:nvSpPr>
          <p:cNvPr id="5" name="Text Placeholder 4">
            <a:extLst>
              <a:ext uri="{FF2B5EF4-FFF2-40B4-BE49-F238E27FC236}">
                <a16:creationId xmlns:a16="http://schemas.microsoft.com/office/drawing/2014/main" id="{2863802B-438F-E688-6F08-3892EEA15B97}"/>
              </a:ext>
            </a:extLst>
          </p:cNvPr>
          <p:cNvSpPr>
            <a:spLocks noGrp="1"/>
          </p:cNvSpPr>
          <p:nvPr>
            <p:ph type="body" sz="quarter" idx="10"/>
          </p:nvPr>
        </p:nvSpPr>
        <p:spPr>
          <a:xfrm>
            <a:off x="721229" y="1385257"/>
            <a:ext cx="10749412" cy="4345867"/>
          </a:xfrm>
        </p:spPr>
        <p:txBody>
          <a:bodyPr/>
          <a:lstStyle/>
          <a:p>
            <a:r>
              <a:rPr lang="nb-NO" b="1" dirty="0"/>
              <a:t>Ingen begrensning </a:t>
            </a:r>
            <a:r>
              <a:rPr lang="nb-NO" dirty="0"/>
              <a:t>på antall forespørseler på autentisering</a:t>
            </a:r>
          </a:p>
          <a:p>
            <a:r>
              <a:rPr lang="nb-NO" dirty="0"/>
              <a:t>Mest en utfordring for Kubernetes på </a:t>
            </a:r>
            <a:r>
              <a:rPr lang="nb-NO" b="1" dirty="0"/>
              <a:t>offentlig sky</a:t>
            </a:r>
          </a:p>
          <a:p>
            <a:r>
              <a:rPr lang="nb-NO" b="1" dirty="0"/>
              <a:t>Redusere misbruk </a:t>
            </a:r>
            <a:r>
              <a:rPr lang="nb-NO" dirty="0"/>
              <a:t>av f.eks tokens eller credentials mot KubeAPI</a:t>
            </a:r>
          </a:p>
          <a:p>
            <a:r>
              <a:rPr lang="nb-NO" dirty="0"/>
              <a:t>Noen sårbarheter her i de siste årene (eks: </a:t>
            </a:r>
            <a:r>
              <a:rPr lang="nb-NO" b="1" dirty="0"/>
              <a:t>CVE-2022-3172</a:t>
            </a:r>
            <a:r>
              <a:rPr lang="nb-NO" dirty="0"/>
              <a:t>)</a:t>
            </a:r>
          </a:p>
          <a:p>
            <a:pPr lvl="1"/>
            <a:endParaRPr lang="nb-NO" b="1" dirty="0"/>
          </a:p>
          <a:p>
            <a:pPr lvl="1"/>
            <a:endParaRPr lang="en-US" b="1" dirty="0"/>
          </a:p>
        </p:txBody>
      </p:sp>
      <p:pic>
        <p:nvPicPr>
          <p:cNvPr id="4098" name="Picture 2" descr="Kubernetes Engine Private Clusters now available in beta | Google Cloud Blog">
            <a:extLst>
              <a:ext uri="{FF2B5EF4-FFF2-40B4-BE49-F238E27FC236}">
                <a16:creationId xmlns:a16="http://schemas.microsoft.com/office/drawing/2014/main" id="{F0218D76-E6FA-9140-952D-B7D3D39BF6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259" y="2887034"/>
            <a:ext cx="4412906" cy="30701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5B0DABB-EC54-B7A2-D4C9-23C54729BB75}"/>
              </a:ext>
            </a:extLst>
          </p:cNvPr>
          <p:cNvPicPr>
            <a:picLocks noChangeAspect="1"/>
          </p:cNvPicPr>
          <p:nvPr/>
        </p:nvPicPr>
        <p:blipFill>
          <a:blip r:embed="rId3"/>
          <a:stretch>
            <a:fillRect/>
          </a:stretch>
        </p:blipFill>
        <p:spPr>
          <a:xfrm>
            <a:off x="7952191" y="2059444"/>
            <a:ext cx="3743281" cy="2114886"/>
          </a:xfrm>
          <a:prstGeom prst="rect">
            <a:avLst/>
          </a:prstGeom>
        </p:spPr>
      </p:pic>
      <p:pic>
        <p:nvPicPr>
          <p:cNvPr id="7" name="Picture 6">
            <a:extLst>
              <a:ext uri="{FF2B5EF4-FFF2-40B4-BE49-F238E27FC236}">
                <a16:creationId xmlns:a16="http://schemas.microsoft.com/office/drawing/2014/main" id="{9881B06E-930A-CE3B-9ABC-45D230AACECD}"/>
              </a:ext>
            </a:extLst>
          </p:cNvPr>
          <p:cNvPicPr>
            <a:picLocks noChangeAspect="1"/>
          </p:cNvPicPr>
          <p:nvPr/>
        </p:nvPicPr>
        <p:blipFill>
          <a:blip r:embed="rId4"/>
          <a:stretch>
            <a:fillRect/>
          </a:stretch>
        </p:blipFill>
        <p:spPr>
          <a:xfrm>
            <a:off x="8020771" y="1539718"/>
            <a:ext cx="3937686" cy="519726"/>
          </a:xfrm>
          <a:prstGeom prst="rect">
            <a:avLst/>
          </a:prstGeom>
        </p:spPr>
      </p:pic>
      <p:sp>
        <p:nvSpPr>
          <p:cNvPr id="2" name="Rectangle: Rounded Corners 1">
            <a:extLst>
              <a:ext uri="{FF2B5EF4-FFF2-40B4-BE49-F238E27FC236}">
                <a16:creationId xmlns:a16="http://schemas.microsoft.com/office/drawing/2014/main" id="{25F3304B-BC56-57CA-DF6B-16B4EE8EAE04}"/>
              </a:ext>
            </a:extLst>
          </p:cNvPr>
          <p:cNvSpPr/>
          <p:nvPr/>
        </p:nvSpPr>
        <p:spPr>
          <a:xfrm>
            <a:off x="8174612" y="4082284"/>
            <a:ext cx="3315800" cy="539143"/>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2">
                    <a:lumMod val="25000"/>
                  </a:schemeClr>
                </a:solidFill>
              </a:rPr>
              <a:t>Krever </a:t>
            </a:r>
            <a:r>
              <a:rPr lang="en-US" dirty="0" err="1">
                <a:solidFill>
                  <a:schemeClr val="bg2">
                    <a:lumMod val="25000"/>
                  </a:schemeClr>
                </a:solidFill>
              </a:rPr>
              <a:t>ofte</a:t>
            </a:r>
            <a:r>
              <a:rPr lang="en-US" dirty="0">
                <a:solidFill>
                  <a:schemeClr val="bg2">
                    <a:lumMod val="25000"/>
                  </a:schemeClr>
                </a:solidFill>
              </a:rPr>
              <a:t> </a:t>
            </a:r>
            <a:r>
              <a:rPr lang="en-US" b="1" dirty="0">
                <a:solidFill>
                  <a:schemeClr val="bg2">
                    <a:lumMod val="25000"/>
                  </a:schemeClr>
                </a:solidFill>
              </a:rPr>
              <a:t>redeploy</a:t>
            </a:r>
            <a:r>
              <a:rPr lang="en-US" dirty="0">
                <a:solidFill>
                  <a:schemeClr val="bg2">
                    <a:lumMod val="25000"/>
                  </a:schemeClr>
                </a:solidFill>
              </a:rPr>
              <a:t> om det </a:t>
            </a:r>
            <a:r>
              <a:rPr lang="en-US" dirty="0" err="1">
                <a:solidFill>
                  <a:schemeClr val="bg2">
                    <a:lumMod val="25000"/>
                  </a:schemeClr>
                </a:solidFill>
              </a:rPr>
              <a:t>skal</a:t>
            </a:r>
            <a:r>
              <a:rPr lang="en-US" dirty="0">
                <a:solidFill>
                  <a:schemeClr val="bg2">
                    <a:lumMod val="25000"/>
                  </a:schemeClr>
                </a:solidFill>
              </a:rPr>
              <a:t> </a:t>
            </a:r>
            <a:r>
              <a:rPr lang="en-US" dirty="0" err="1">
                <a:solidFill>
                  <a:schemeClr val="bg2">
                    <a:lumMod val="25000"/>
                  </a:schemeClr>
                </a:solidFill>
              </a:rPr>
              <a:t>tas</a:t>
            </a:r>
            <a:r>
              <a:rPr lang="en-US" dirty="0">
                <a:solidFill>
                  <a:schemeClr val="bg2">
                    <a:lumMod val="25000"/>
                  </a:schemeClr>
                </a:solidFill>
              </a:rPr>
              <a:t> </a:t>
            </a:r>
            <a:r>
              <a:rPr lang="en-US" dirty="0" err="1">
                <a:solidFill>
                  <a:schemeClr val="bg2">
                    <a:lumMod val="25000"/>
                  </a:schemeClr>
                </a:solidFill>
              </a:rPr>
              <a:t>i</a:t>
            </a:r>
            <a:r>
              <a:rPr lang="en-US" dirty="0">
                <a:solidFill>
                  <a:schemeClr val="bg2">
                    <a:lumMod val="25000"/>
                  </a:schemeClr>
                </a:solidFill>
              </a:rPr>
              <a:t> bruk </a:t>
            </a:r>
            <a:r>
              <a:rPr lang="en-US" dirty="0" err="1">
                <a:solidFill>
                  <a:schemeClr val="bg2">
                    <a:lumMod val="25000"/>
                  </a:schemeClr>
                </a:solidFill>
              </a:rPr>
              <a:t>på</a:t>
            </a:r>
            <a:r>
              <a:rPr lang="en-US" dirty="0">
                <a:solidFill>
                  <a:schemeClr val="bg2">
                    <a:lumMod val="25000"/>
                  </a:schemeClr>
                </a:solidFill>
              </a:rPr>
              <a:t> </a:t>
            </a:r>
            <a:r>
              <a:rPr lang="en-US" dirty="0" err="1">
                <a:solidFill>
                  <a:schemeClr val="bg2">
                    <a:lumMod val="25000"/>
                  </a:schemeClr>
                </a:solidFill>
              </a:rPr>
              <a:t>offentlig</a:t>
            </a:r>
            <a:r>
              <a:rPr lang="en-US" dirty="0">
                <a:solidFill>
                  <a:schemeClr val="bg2">
                    <a:lumMod val="25000"/>
                  </a:schemeClr>
                </a:solidFill>
              </a:rPr>
              <a:t> sky</a:t>
            </a:r>
          </a:p>
        </p:txBody>
      </p:sp>
    </p:spTree>
    <p:extLst>
      <p:ext uri="{BB962C8B-B14F-4D97-AF65-F5344CB8AC3E}">
        <p14:creationId xmlns:p14="http://schemas.microsoft.com/office/powerpoint/2010/main" val="4292599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Er det i henhold til beste praksis?</a:t>
            </a:r>
            <a:endParaRPr lang="en-US" dirty="0"/>
          </a:p>
        </p:txBody>
      </p:sp>
      <p:sp>
        <p:nvSpPr>
          <p:cNvPr id="5" name="Text Placeholder 4">
            <a:extLst>
              <a:ext uri="{FF2B5EF4-FFF2-40B4-BE49-F238E27FC236}">
                <a16:creationId xmlns:a16="http://schemas.microsoft.com/office/drawing/2014/main" id="{2863802B-438F-E688-6F08-3892EEA15B97}"/>
              </a:ext>
            </a:extLst>
          </p:cNvPr>
          <p:cNvSpPr>
            <a:spLocks noGrp="1"/>
          </p:cNvSpPr>
          <p:nvPr>
            <p:ph type="body" sz="quarter" idx="10"/>
          </p:nvPr>
        </p:nvSpPr>
        <p:spPr>
          <a:xfrm>
            <a:off x="721229" y="1385257"/>
            <a:ext cx="10749412" cy="4345867"/>
          </a:xfrm>
        </p:spPr>
        <p:txBody>
          <a:bodyPr/>
          <a:lstStyle/>
          <a:p>
            <a:r>
              <a:rPr lang="nb-NO" b="1" dirty="0"/>
              <a:t>Kubebench – </a:t>
            </a:r>
            <a:r>
              <a:rPr lang="nb-NO" dirty="0"/>
              <a:t>Scanner miljøet i henhold til CIS</a:t>
            </a:r>
            <a:endParaRPr lang="nb-NO" b="1" dirty="0"/>
          </a:p>
          <a:p>
            <a:r>
              <a:rPr lang="nb-NO" b="1" dirty="0"/>
              <a:t>Kubescape – </a:t>
            </a:r>
            <a:r>
              <a:rPr lang="nb-NO" dirty="0"/>
              <a:t>Scanner miljøet i henhold til NSA-CISA, CIS</a:t>
            </a:r>
          </a:p>
          <a:p>
            <a:pPr lvl="1"/>
            <a:r>
              <a:rPr lang="nb-NO" sz="1600" dirty="0"/>
              <a:t>Begge forstår lokasjon (ergo skyleverandørene)</a:t>
            </a:r>
          </a:p>
          <a:p>
            <a:pPr lvl="1"/>
            <a:r>
              <a:rPr lang="nb-NO" sz="1600" dirty="0"/>
              <a:t>Kubescape kan også kjøres via Github Actions eller CLI</a:t>
            </a:r>
          </a:p>
          <a:p>
            <a:pPr lvl="1"/>
            <a:r>
              <a:rPr lang="nb-NO" sz="1600" dirty="0"/>
              <a:t>YAML og JSON	</a:t>
            </a:r>
          </a:p>
          <a:p>
            <a:pPr marL="0" indent="0">
              <a:buNone/>
            </a:pPr>
            <a:endParaRPr lang="nb-NO" dirty="0"/>
          </a:p>
          <a:p>
            <a:pPr lvl="1"/>
            <a:endParaRPr lang="nb-NO" b="1" dirty="0"/>
          </a:p>
          <a:p>
            <a:pPr lvl="1"/>
            <a:endParaRPr lang="en-US" b="1" dirty="0"/>
          </a:p>
        </p:txBody>
      </p:sp>
      <p:pic>
        <p:nvPicPr>
          <p:cNvPr id="4" name="Picture 3">
            <a:extLst>
              <a:ext uri="{FF2B5EF4-FFF2-40B4-BE49-F238E27FC236}">
                <a16:creationId xmlns:a16="http://schemas.microsoft.com/office/drawing/2014/main" id="{F46C88FD-7D20-A20E-616C-EC9C4DC185F0}"/>
              </a:ext>
            </a:extLst>
          </p:cNvPr>
          <p:cNvPicPr>
            <a:picLocks noChangeAspect="1"/>
          </p:cNvPicPr>
          <p:nvPr/>
        </p:nvPicPr>
        <p:blipFill>
          <a:blip r:embed="rId2"/>
          <a:stretch>
            <a:fillRect/>
          </a:stretch>
        </p:blipFill>
        <p:spPr>
          <a:xfrm>
            <a:off x="7148383" y="1698774"/>
            <a:ext cx="4590253" cy="1948275"/>
          </a:xfrm>
          <a:prstGeom prst="rect">
            <a:avLst/>
          </a:prstGeom>
        </p:spPr>
      </p:pic>
      <p:sp>
        <p:nvSpPr>
          <p:cNvPr id="6" name="Rectangle: Rounded Corners 5">
            <a:extLst>
              <a:ext uri="{FF2B5EF4-FFF2-40B4-BE49-F238E27FC236}">
                <a16:creationId xmlns:a16="http://schemas.microsoft.com/office/drawing/2014/main" id="{335410D4-0ECE-0960-984B-077737F08AE0}"/>
              </a:ext>
            </a:extLst>
          </p:cNvPr>
          <p:cNvSpPr/>
          <p:nvPr/>
        </p:nvSpPr>
        <p:spPr>
          <a:xfrm>
            <a:off x="8093675" y="3540210"/>
            <a:ext cx="2950785" cy="624017"/>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dirty="0">
                <a:solidFill>
                  <a:schemeClr val="bg2">
                    <a:lumMod val="25000"/>
                  </a:schemeClr>
                </a:solidFill>
              </a:rPr>
              <a:t>Egen </a:t>
            </a:r>
            <a:r>
              <a:rPr lang="nb-NO" b="1" dirty="0">
                <a:solidFill>
                  <a:schemeClr val="bg2">
                    <a:lumMod val="25000"/>
                  </a:schemeClr>
                </a:solidFill>
              </a:rPr>
              <a:t>Kubescape</a:t>
            </a:r>
            <a:r>
              <a:rPr lang="nb-NO" dirty="0">
                <a:solidFill>
                  <a:schemeClr val="bg2">
                    <a:lumMod val="25000"/>
                  </a:schemeClr>
                </a:solidFill>
              </a:rPr>
              <a:t> utvidelse for LENS IDE </a:t>
            </a:r>
            <a:endParaRPr lang="en-US" dirty="0">
              <a:solidFill>
                <a:schemeClr val="bg2">
                  <a:lumMod val="25000"/>
                </a:schemeClr>
              </a:solidFill>
            </a:endParaRPr>
          </a:p>
        </p:txBody>
      </p:sp>
      <p:pic>
        <p:nvPicPr>
          <p:cNvPr id="8" name="Picture 7">
            <a:extLst>
              <a:ext uri="{FF2B5EF4-FFF2-40B4-BE49-F238E27FC236}">
                <a16:creationId xmlns:a16="http://schemas.microsoft.com/office/drawing/2014/main" id="{7714E572-F8F9-7BDA-B08E-9068692CC24D}"/>
              </a:ext>
            </a:extLst>
          </p:cNvPr>
          <p:cNvPicPr>
            <a:picLocks noChangeAspect="1"/>
          </p:cNvPicPr>
          <p:nvPr/>
        </p:nvPicPr>
        <p:blipFill>
          <a:blip r:embed="rId3"/>
          <a:stretch>
            <a:fillRect/>
          </a:stretch>
        </p:blipFill>
        <p:spPr>
          <a:xfrm>
            <a:off x="803189" y="3280075"/>
            <a:ext cx="5935917" cy="2895095"/>
          </a:xfrm>
          <a:prstGeom prst="rect">
            <a:avLst/>
          </a:prstGeom>
        </p:spPr>
      </p:pic>
    </p:spTree>
    <p:extLst>
      <p:ext uri="{BB962C8B-B14F-4D97-AF65-F5344CB8AC3E}">
        <p14:creationId xmlns:p14="http://schemas.microsoft.com/office/powerpoint/2010/main" val="1335150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Oppgradering og patching</a:t>
            </a:r>
            <a:endParaRPr lang="en-US" dirty="0"/>
          </a:p>
        </p:txBody>
      </p:sp>
      <p:sp>
        <p:nvSpPr>
          <p:cNvPr id="5" name="Text Placeholder 4">
            <a:extLst>
              <a:ext uri="{FF2B5EF4-FFF2-40B4-BE49-F238E27FC236}">
                <a16:creationId xmlns:a16="http://schemas.microsoft.com/office/drawing/2014/main" id="{2863802B-438F-E688-6F08-3892EEA15B97}"/>
              </a:ext>
            </a:extLst>
          </p:cNvPr>
          <p:cNvSpPr>
            <a:spLocks noGrp="1"/>
          </p:cNvSpPr>
          <p:nvPr>
            <p:ph type="body" sz="quarter" idx="10"/>
          </p:nvPr>
        </p:nvSpPr>
        <p:spPr>
          <a:xfrm>
            <a:off x="718650" y="1308414"/>
            <a:ext cx="10749412" cy="4772972"/>
          </a:xfrm>
        </p:spPr>
        <p:txBody>
          <a:bodyPr>
            <a:normAutofit/>
          </a:bodyPr>
          <a:lstStyle/>
          <a:p>
            <a:r>
              <a:rPr lang="nb-NO" b="1" dirty="0"/>
              <a:t>1 år aktiv support på en minor release</a:t>
            </a:r>
          </a:p>
          <a:p>
            <a:r>
              <a:rPr lang="nb-NO" b="1" dirty="0"/>
              <a:t>Versjon 1.26.1 </a:t>
            </a:r>
            <a:r>
              <a:rPr lang="nb-NO" dirty="0"/>
              <a:t>nå</a:t>
            </a:r>
            <a:r>
              <a:rPr lang="nb-NO" b="1" dirty="0"/>
              <a:t> (major.minor.patch) </a:t>
            </a:r>
          </a:p>
          <a:p>
            <a:r>
              <a:rPr lang="nb-NO" dirty="0"/>
              <a:t>Vedlikehold i 14 måneder</a:t>
            </a:r>
          </a:p>
          <a:p>
            <a:r>
              <a:rPr lang="nb-NO" dirty="0"/>
              <a:t>Noe ulik standard på hva som er supportert</a:t>
            </a:r>
          </a:p>
          <a:p>
            <a:pPr lvl="1"/>
            <a:r>
              <a:rPr lang="nb-NO" sz="1600" dirty="0"/>
              <a:t>Forskjell fra leverandør til leverandør</a:t>
            </a:r>
          </a:p>
          <a:p>
            <a:pPr lvl="1"/>
            <a:r>
              <a:rPr lang="nb-NO" sz="1600" dirty="0"/>
              <a:t>Mellom 2 – 3 siste minor releasene </a:t>
            </a:r>
          </a:p>
          <a:p>
            <a:r>
              <a:rPr lang="nb-NO" dirty="0"/>
              <a:t>Kubernetes patcher kommer ofte uketlig</a:t>
            </a:r>
          </a:p>
          <a:p>
            <a:r>
              <a:rPr lang="nb-NO" dirty="0"/>
              <a:t>Worker og master noder OS patcher</a:t>
            </a:r>
          </a:p>
          <a:p>
            <a:pPr lvl="1"/>
            <a:r>
              <a:rPr lang="nb-NO" b="1" dirty="0"/>
              <a:t>Mange patcher krever reboot</a:t>
            </a:r>
          </a:p>
          <a:p>
            <a:pPr lvl="2"/>
            <a:r>
              <a:rPr lang="nb-NO" dirty="0"/>
              <a:t>Litt avhengig av underliggende OS</a:t>
            </a:r>
          </a:p>
          <a:p>
            <a:pPr lvl="2"/>
            <a:r>
              <a:rPr lang="nb-NO" dirty="0"/>
              <a:t>Eks: VMware - Photon, Microsoft – Mariner</a:t>
            </a:r>
          </a:p>
          <a:p>
            <a:pPr lvl="1"/>
            <a:r>
              <a:rPr lang="nb-NO" b="1" dirty="0"/>
              <a:t>Kured (</a:t>
            </a:r>
            <a:r>
              <a:rPr lang="en-US" b="1" dirty="0"/>
              <a:t>Kubernetes Reboot Daemon)</a:t>
            </a:r>
          </a:p>
          <a:p>
            <a:pPr lvl="2"/>
            <a:r>
              <a:rPr lang="en-US" dirty="0"/>
              <a:t>Ser </a:t>
            </a:r>
            <a:r>
              <a:rPr lang="en-US" dirty="0" err="1"/>
              <a:t>etter</a:t>
            </a:r>
            <a:r>
              <a:rPr lang="en-US" dirty="0"/>
              <a:t> /var/run/reboot-required </a:t>
            </a:r>
            <a:r>
              <a:rPr lang="en-US" dirty="0" err="1"/>
              <a:t>og</a:t>
            </a:r>
            <a:r>
              <a:rPr lang="en-US" dirty="0"/>
              <a:t> </a:t>
            </a:r>
            <a:r>
              <a:rPr lang="en-US" dirty="0" err="1"/>
              <a:t>rebooter</a:t>
            </a:r>
            <a:r>
              <a:rPr lang="en-US" dirty="0"/>
              <a:t> om </a:t>
            </a:r>
            <a:r>
              <a:rPr lang="en-US" dirty="0" err="1"/>
              <a:t>nødvendig</a:t>
            </a:r>
            <a:endParaRPr lang="en-US" dirty="0"/>
          </a:p>
          <a:p>
            <a:pPr lvl="1"/>
            <a:r>
              <a:rPr lang="en-US" b="1" dirty="0"/>
              <a:t>Node image oppgradering</a:t>
            </a:r>
            <a:endParaRPr lang="nb-NO" b="1" dirty="0"/>
          </a:p>
          <a:p>
            <a:pPr lvl="1"/>
            <a:endParaRPr lang="nb-NO" b="1" dirty="0"/>
          </a:p>
          <a:p>
            <a:endParaRPr lang="nb-NO" dirty="0"/>
          </a:p>
          <a:p>
            <a:pPr lvl="1"/>
            <a:endParaRPr lang="nb-NO" b="1" dirty="0"/>
          </a:p>
          <a:p>
            <a:pPr lvl="1"/>
            <a:endParaRPr lang="en-US" b="1" dirty="0"/>
          </a:p>
        </p:txBody>
      </p:sp>
      <p:pic>
        <p:nvPicPr>
          <p:cNvPr id="1026" name="Picture 2" descr="thumbnail image 2 of blog post titled &#10; &#10; &#10;  &#10; &#10; &#10; &#10;    &#10;  &#10;   &#10;    &#10;      &#10;       Azure Advisor for AKS&#10;       &#10;      &#10;     &#10;   &#10;  &#10; &#10;   &#10; &#10; &#10; &#10; &#10; &#10;">
            <a:extLst>
              <a:ext uri="{FF2B5EF4-FFF2-40B4-BE49-F238E27FC236}">
                <a16:creationId xmlns:a16="http://schemas.microsoft.com/office/drawing/2014/main" id="{8EAA5609-C6E7-AE26-F77C-D40A862A0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3721" y="3825989"/>
            <a:ext cx="5646920" cy="5426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8717333F-4557-2BEE-08D1-77AC4B3AEBF0}"/>
              </a:ext>
            </a:extLst>
          </p:cNvPr>
          <p:cNvSpPr/>
          <p:nvPr/>
        </p:nvSpPr>
        <p:spPr>
          <a:xfrm>
            <a:off x="6354154" y="3492368"/>
            <a:ext cx="4637354"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err="1">
                <a:solidFill>
                  <a:schemeClr val="bg2">
                    <a:lumMod val="25000"/>
                  </a:schemeClr>
                </a:solidFill>
              </a:rPr>
              <a:t>Får</a:t>
            </a:r>
            <a:r>
              <a:rPr lang="en-US" sz="2000" dirty="0">
                <a:solidFill>
                  <a:schemeClr val="bg2">
                    <a:lumMod val="25000"/>
                  </a:schemeClr>
                </a:solidFill>
              </a:rPr>
              <a:t> varsel om </a:t>
            </a:r>
            <a:r>
              <a:rPr lang="en-US" sz="2000" dirty="0" err="1">
                <a:solidFill>
                  <a:schemeClr val="bg2">
                    <a:lumMod val="25000"/>
                  </a:schemeClr>
                </a:solidFill>
              </a:rPr>
              <a:t>usupporterte</a:t>
            </a:r>
            <a:r>
              <a:rPr lang="en-US" sz="2000" dirty="0">
                <a:solidFill>
                  <a:schemeClr val="bg2">
                    <a:lumMod val="25000"/>
                  </a:schemeClr>
                </a:solidFill>
              </a:rPr>
              <a:t> </a:t>
            </a:r>
            <a:r>
              <a:rPr lang="en-US" sz="2000" dirty="0" err="1">
                <a:solidFill>
                  <a:schemeClr val="bg2">
                    <a:lumMod val="25000"/>
                  </a:schemeClr>
                </a:solidFill>
              </a:rPr>
              <a:t>versjoner</a:t>
            </a:r>
            <a:endParaRPr lang="en-US" sz="2000" dirty="0">
              <a:solidFill>
                <a:schemeClr val="bg2">
                  <a:lumMod val="25000"/>
                </a:schemeClr>
              </a:solidFill>
            </a:endParaRPr>
          </a:p>
        </p:txBody>
      </p:sp>
      <p:pic>
        <p:nvPicPr>
          <p:cNvPr id="4" name="Picture 3">
            <a:extLst>
              <a:ext uri="{FF2B5EF4-FFF2-40B4-BE49-F238E27FC236}">
                <a16:creationId xmlns:a16="http://schemas.microsoft.com/office/drawing/2014/main" id="{CB54D377-74EF-DE65-2385-B3B5A78C32BE}"/>
              </a:ext>
            </a:extLst>
          </p:cNvPr>
          <p:cNvPicPr>
            <a:picLocks noChangeAspect="1"/>
          </p:cNvPicPr>
          <p:nvPr/>
        </p:nvPicPr>
        <p:blipFill>
          <a:blip r:embed="rId3"/>
          <a:stretch>
            <a:fillRect/>
          </a:stretch>
        </p:blipFill>
        <p:spPr>
          <a:xfrm>
            <a:off x="6182634" y="1382373"/>
            <a:ext cx="4808874" cy="1941412"/>
          </a:xfrm>
          <a:prstGeom prst="rect">
            <a:avLst/>
          </a:prstGeom>
        </p:spPr>
      </p:pic>
      <p:sp>
        <p:nvSpPr>
          <p:cNvPr id="8" name="TextBox 7">
            <a:extLst>
              <a:ext uri="{FF2B5EF4-FFF2-40B4-BE49-F238E27FC236}">
                <a16:creationId xmlns:a16="http://schemas.microsoft.com/office/drawing/2014/main" id="{BD559C14-5999-326C-6607-8B6331DFDD37}"/>
              </a:ext>
            </a:extLst>
          </p:cNvPr>
          <p:cNvSpPr txBox="1"/>
          <p:nvPr/>
        </p:nvSpPr>
        <p:spPr>
          <a:xfrm>
            <a:off x="7500551" y="4393872"/>
            <a:ext cx="6128950" cy="369332"/>
          </a:xfrm>
          <a:prstGeom prst="rect">
            <a:avLst/>
          </a:prstGeom>
          <a:noFill/>
        </p:spPr>
        <p:txBody>
          <a:bodyPr wrap="square">
            <a:spAutoFit/>
          </a:bodyPr>
          <a:lstStyle/>
          <a:p>
            <a:r>
              <a:rPr lang="en-US" dirty="0" err="1">
                <a:hlinkClick r:id="rId4"/>
              </a:rPr>
              <a:t>FairwindsOps</a:t>
            </a:r>
            <a:r>
              <a:rPr lang="en-US" dirty="0">
                <a:hlinkClick r:id="rId4"/>
              </a:rPr>
              <a:t>/</a:t>
            </a:r>
            <a:r>
              <a:rPr lang="en-US" dirty="0" err="1">
                <a:hlinkClick r:id="rId4"/>
              </a:rPr>
              <a:t>pluto</a:t>
            </a:r>
            <a:endParaRPr lang="en-US" dirty="0"/>
          </a:p>
        </p:txBody>
      </p:sp>
    </p:spTree>
    <p:extLst>
      <p:ext uri="{BB962C8B-B14F-4D97-AF65-F5344CB8AC3E}">
        <p14:creationId xmlns:p14="http://schemas.microsoft.com/office/powerpoint/2010/main" val="322895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Backup og data beskyttelse</a:t>
            </a:r>
            <a:endParaRPr lang="en-US" dirty="0"/>
          </a:p>
        </p:txBody>
      </p:sp>
      <p:sp>
        <p:nvSpPr>
          <p:cNvPr id="5" name="Text Placeholder 4">
            <a:extLst>
              <a:ext uri="{FF2B5EF4-FFF2-40B4-BE49-F238E27FC236}">
                <a16:creationId xmlns:a16="http://schemas.microsoft.com/office/drawing/2014/main" id="{2863802B-438F-E688-6F08-3892EEA15B97}"/>
              </a:ext>
            </a:extLst>
          </p:cNvPr>
          <p:cNvSpPr>
            <a:spLocks noGrp="1"/>
          </p:cNvSpPr>
          <p:nvPr>
            <p:ph type="body" sz="quarter" idx="10"/>
          </p:nvPr>
        </p:nvSpPr>
        <p:spPr>
          <a:xfrm>
            <a:off x="718650" y="1308414"/>
            <a:ext cx="10749412" cy="4772972"/>
          </a:xfrm>
        </p:spPr>
        <p:txBody>
          <a:bodyPr>
            <a:normAutofit/>
          </a:bodyPr>
          <a:lstStyle/>
          <a:p>
            <a:r>
              <a:rPr lang="nb-NO" b="1" dirty="0"/>
              <a:t>For tjenester som krever et persistent data</a:t>
            </a:r>
          </a:p>
          <a:p>
            <a:pPr lvl="1"/>
            <a:r>
              <a:rPr lang="nb-NO" sz="1600" dirty="0"/>
              <a:t>Provisjoneres ofte via innebygget CSI (storage interface)</a:t>
            </a:r>
          </a:p>
          <a:p>
            <a:pPr lvl="2"/>
            <a:r>
              <a:rPr lang="nb-NO" dirty="0"/>
              <a:t>Cloud leverandørene, Dell, HP, NetApp, IBM osv. </a:t>
            </a:r>
          </a:p>
          <a:p>
            <a:pPr lvl="1"/>
            <a:r>
              <a:rPr lang="nb-NO" sz="1600" dirty="0"/>
              <a:t>F.eks lagring til database tjenester eller noe som krever read-write.</a:t>
            </a:r>
          </a:p>
          <a:p>
            <a:pPr lvl="1"/>
            <a:r>
              <a:rPr lang="nb-NO" sz="1600" dirty="0"/>
              <a:t>Backup er noe som må settes opp utenom</a:t>
            </a:r>
          </a:p>
          <a:p>
            <a:pPr lvl="2"/>
            <a:r>
              <a:rPr lang="nb-NO" dirty="0"/>
              <a:t>Bruk av verktøy som blant annet </a:t>
            </a:r>
            <a:r>
              <a:rPr lang="nb-NO" b="1" dirty="0">
                <a:solidFill>
                  <a:srgbClr val="00B0F0"/>
                </a:solidFill>
              </a:rPr>
              <a:t>Velero</a:t>
            </a:r>
            <a:r>
              <a:rPr lang="nb-NO" dirty="0"/>
              <a:t>, </a:t>
            </a:r>
            <a:r>
              <a:rPr lang="nb-NO" b="1" dirty="0">
                <a:solidFill>
                  <a:srgbClr val="00B0F0"/>
                </a:solidFill>
              </a:rPr>
              <a:t>Kasten</a:t>
            </a:r>
            <a:r>
              <a:rPr lang="nb-NO" dirty="0"/>
              <a:t> eller </a:t>
            </a:r>
            <a:r>
              <a:rPr lang="nb-NO" b="1" dirty="0">
                <a:solidFill>
                  <a:srgbClr val="00B0F0"/>
                </a:solidFill>
              </a:rPr>
              <a:t>Portvorx Backup</a:t>
            </a:r>
          </a:p>
          <a:p>
            <a:pPr lvl="2"/>
            <a:r>
              <a:rPr lang="nb-NO" dirty="0"/>
              <a:t>Noen lagringsleverandører har innebygget backup</a:t>
            </a:r>
          </a:p>
          <a:p>
            <a:pPr lvl="1"/>
            <a:endParaRPr lang="nb-NO" sz="1600" dirty="0"/>
          </a:p>
          <a:p>
            <a:pPr lvl="1"/>
            <a:endParaRPr lang="nb-NO" sz="1600" dirty="0"/>
          </a:p>
          <a:p>
            <a:pPr lvl="1"/>
            <a:endParaRPr lang="nb-NO" dirty="0"/>
          </a:p>
          <a:p>
            <a:pPr lvl="1"/>
            <a:endParaRPr lang="nb-NO" b="1" dirty="0"/>
          </a:p>
          <a:p>
            <a:endParaRPr lang="nb-NO" dirty="0"/>
          </a:p>
          <a:p>
            <a:pPr lvl="1"/>
            <a:endParaRPr lang="nb-NO" b="1" dirty="0"/>
          </a:p>
          <a:p>
            <a:pPr lvl="1"/>
            <a:endParaRPr lang="en-US" b="1" dirty="0"/>
          </a:p>
        </p:txBody>
      </p:sp>
      <p:pic>
        <p:nvPicPr>
          <p:cNvPr id="2" name="Picture 2" descr="Concepts - Storage in Azure Kubernetes Services (AKS) - Azure Kubernetes  Service | Microsoft Learn">
            <a:extLst>
              <a:ext uri="{FF2B5EF4-FFF2-40B4-BE49-F238E27FC236}">
                <a16:creationId xmlns:a16="http://schemas.microsoft.com/office/drawing/2014/main" id="{747D01E8-F167-F45E-FC17-471F7C750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1341" y="1207140"/>
            <a:ext cx="3141788" cy="2360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ckup and restore a Kubernetes cluster with Velero - FourCo IT Services">
            <a:extLst>
              <a:ext uri="{FF2B5EF4-FFF2-40B4-BE49-F238E27FC236}">
                <a16:creationId xmlns:a16="http://schemas.microsoft.com/office/drawing/2014/main" id="{E65A754B-FD58-5190-3155-E71A08153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210" y="3757286"/>
            <a:ext cx="7343775" cy="23241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CF3FE5A6-31E5-D5E5-E13B-AE7CD2A5D40B}"/>
              </a:ext>
            </a:extLst>
          </p:cNvPr>
          <p:cNvSpPr/>
          <p:nvPr/>
        </p:nvSpPr>
        <p:spPr>
          <a:xfrm>
            <a:off x="8778985" y="4415916"/>
            <a:ext cx="2867258" cy="959273"/>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2">
                    <a:lumMod val="25000"/>
                  </a:schemeClr>
                </a:solidFill>
              </a:rPr>
              <a:t>K</a:t>
            </a:r>
            <a:r>
              <a:rPr lang="en-US" b="1" dirty="0" err="1">
                <a:solidFill>
                  <a:schemeClr val="bg2">
                    <a:lumMod val="25000"/>
                  </a:schemeClr>
                </a:solidFill>
              </a:rPr>
              <a:t>ubestr</a:t>
            </a:r>
            <a:r>
              <a:rPr lang="en-US" b="1" dirty="0">
                <a:solidFill>
                  <a:schemeClr val="bg2">
                    <a:lumMod val="25000"/>
                  </a:schemeClr>
                </a:solidFill>
              </a:rPr>
              <a:t> </a:t>
            </a:r>
            <a:r>
              <a:rPr lang="en-US" dirty="0" err="1">
                <a:solidFill>
                  <a:schemeClr val="bg2">
                    <a:lumMod val="25000"/>
                  </a:schemeClr>
                </a:solidFill>
              </a:rPr>
              <a:t>kan</a:t>
            </a:r>
            <a:r>
              <a:rPr lang="en-US" dirty="0">
                <a:solidFill>
                  <a:schemeClr val="bg2">
                    <a:lumMod val="25000"/>
                  </a:schemeClr>
                </a:solidFill>
              </a:rPr>
              <a:t> </a:t>
            </a:r>
            <a:r>
              <a:rPr lang="en-US" dirty="0" err="1">
                <a:solidFill>
                  <a:schemeClr val="bg2">
                    <a:lumMod val="25000"/>
                  </a:schemeClr>
                </a:solidFill>
              </a:rPr>
              <a:t>brukes</a:t>
            </a:r>
            <a:r>
              <a:rPr lang="en-US" dirty="0">
                <a:solidFill>
                  <a:schemeClr val="bg2">
                    <a:lumMod val="25000"/>
                  </a:schemeClr>
                </a:solidFill>
              </a:rPr>
              <a:t> </a:t>
            </a:r>
            <a:r>
              <a:rPr lang="en-US" dirty="0" err="1">
                <a:solidFill>
                  <a:schemeClr val="bg2">
                    <a:lumMod val="25000"/>
                  </a:schemeClr>
                </a:solidFill>
              </a:rPr>
              <a:t>til</a:t>
            </a:r>
            <a:r>
              <a:rPr lang="en-US" dirty="0">
                <a:solidFill>
                  <a:schemeClr val="bg2">
                    <a:lumMod val="25000"/>
                  </a:schemeClr>
                </a:solidFill>
              </a:rPr>
              <a:t> å </a:t>
            </a:r>
            <a:r>
              <a:rPr lang="en-US" dirty="0" err="1">
                <a:solidFill>
                  <a:schemeClr val="bg2">
                    <a:lumMod val="25000"/>
                  </a:schemeClr>
                </a:solidFill>
              </a:rPr>
              <a:t>validere</a:t>
            </a:r>
            <a:r>
              <a:rPr lang="en-US" dirty="0">
                <a:solidFill>
                  <a:schemeClr val="bg2">
                    <a:lumMod val="25000"/>
                  </a:schemeClr>
                </a:solidFill>
              </a:rPr>
              <a:t> CSI </a:t>
            </a:r>
            <a:r>
              <a:rPr lang="en-US" dirty="0" err="1">
                <a:solidFill>
                  <a:schemeClr val="bg2">
                    <a:lumMod val="25000"/>
                  </a:schemeClr>
                </a:solidFill>
              </a:rPr>
              <a:t>drivere</a:t>
            </a:r>
            <a:r>
              <a:rPr lang="en-US" dirty="0">
                <a:solidFill>
                  <a:schemeClr val="bg2">
                    <a:lumMod val="25000"/>
                  </a:schemeClr>
                </a:solidFill>
              </a:rPr>
              <a:t> </a:t>
            </a:r>
            <a:r>
              <a:rPr lang="en-US" dirty="0" err="1">
                <a:solidFill>
                  <a:schemeClr val="bg2">
                    <a:lumMod val="25000"/>
                  </a:schemeClr>
                </a:solidFill>
              </a:rPr>
              <a:t>samt</a:t>
            </a:r>
            <a:r>
              <a:rPr lang="en-US" dirty="0">
                <a:solidFill>
                  <a:schemeClr val="bg2">
                    <a:lumMod val="25000"/>
                  </a:schemeClr>
                </a:solidFill>
              </a:rPr>
              <a:t> </a:t>
            </a:r>
            <a:r>
              <a:rPr lang="en-US" dirty="0" err="1">
                <a:solidFill>
                  <a:schemeClr val="bg2">
                    <a:lumMod val="25000"/>
                  </a:schemeClr>
                </a:solidFill>
              </a:rPr>
              <a:t>kjøre</a:t>
            </a:r>
            <a:r>
              <a:rPr lang="en-US" dirty="0">
                <a:solidFill>
                  <a:schemeClr val="bg2">
                    <a:lumMod val="25000"/>
                  </a:schemeClr>
                </a:solidFill>
              </a:rPr>
              <a:t> </a:t>
            </a:r>
            <a:r>
              <a:rPr lang="en-US" dirty="0" err="1">
                <a:solidFill>
                  <a:schemeClr val="bg2">
                    <a:lumMod val="25000"/>
                  </a:schemeClr>
                </a:solidFill>
              </a:rPr>
              <a:t>ytelsestesting</a:t>
            </a:r>
            <a:endParaRPr lang="en-US" b="1" dirty="0">
              <a:solidFill>
                <a:schemeClr val="bg2">
                  <a:lumMod val="25000"/>
                </a:schemeClr>
              </a:solidFill>
            </a:endParaRPr>
          </a:p>
        </p:txBody>
      </p:sp>
    </p:spTree>
    <p:extLst>
      <p:ext uri="{BB962C8B-B14F-4D97-AF65-F5344CB8AC3E}">
        <p14:creationId xmlns:p14="http://schemas.microsoft.com/office/powerpoint/2010/main" val="2512176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Pod Security Admission (PSA)</a:t>
            </a:r>
            <a:endParaRPr lang="en-US" dirty="0"/>
          </a:p>
        </p:txBody>
      </p:sp>
      <p:sp>
        <p:nvSpPr>
          <p:cNvPr id="5" name="Text Placeholder 4">
            <a:extLst>
              <a:ext uri="{FF2B5EF4-FFF2-40B4-BE49-F238E27FC236}">
                <a16:creationId xmlns:a16="http://schemas.microsoft.com/office/drawing/2014/main" id="{2863802B-438F-E688-6F08-3892EEA15B97}"/>
              </a:ext>
            </a:extLst>
          </p:cNvPr>
          <p:cNvSpPr>
            <a:spLocks noGrp="1"/>
          </p:cNvSpPr>
          <p:nvPr>
            <p:ph type="body" sz="quarter" idx="10"/>
          </p:nvPr>
        </p:nvSpPr>
        <p:spPr>
          <a:xfrm>
            <a:off x="718650" y="1308414"/>
            <a:ext cx="10749412" cy="4772972"/>
          </a:xfrm>
        </p:spPr>
        <p:txBody>
          <a:bodyPr>
            <a:normAutofit/>
          </a:bodyPr>
          <a:lstStyle/>
          <a:p>
            <a:r>
              <a:rPr lang="nb-NO" b="1" dirty="0"/>
              <a:t>For å ha bedre kontroll på tjenester</a:t>
            </a:r>
          </a:p>
          <a:p>
            <a:r>
              <a:rPr lang="nb-NO" b="1" dirty="0"/>
              <a:t>Kan definere ulike sikkerhetsnivåer</a:t>
            </a:r>
          </a:p>
          <a:p>
            <a:r>
              <a:rPr lang="nb-NO" b="1" dirty="0"/>
              <a:t>3 innebygget nivåer</a:t>
            </a:r>
          </a:p>
          <a:p>
            <a:pPr lvl="1"/>
            <a:r>
              <a:rPr lang="nb-NO" dirty="0"/>
              <a:t>Eks: Privileged gir ingen begresninger</a:t>
            </a:r>
          </a:p>
          <a:p>
            <a:pPr lvl="1"/>
            <a:r>
              <a:rPr lang="nb-NO" dirty="0"/>
              <a:t>Kan f.eks gi mulighet til å kjøre </a:t>
            </a:r>
            <a:endParaRPr lang="en-US" dirty="0"/>
          </a:p>
        </p:txBody>
      </p:sp>
      <p:sp>
        <p:nvSpPr>
          <p:cNvPr id="6" name="Rectangle: Rounded Corners 5">
            <a:extLst>
              <a:ext uri="{FF2B5EF4-FFF2-40B4-BE49-F238E27FC236}">
                <a16:creationId xmlns:a16="http://schemas.microsoft.com/office/drawing/2014/main" id="{F9969A15-3A8D-5C1E-43AF-690BFDCBAB9E}"/>
              </a:ext>
            </a:extLst>
          </p:cNvPr>
          <p:cNvSpPr/>
          <p:nvPr/>
        </p:nvSpPr>
        <p:spPr>
          <a:xfrm>
            <a:off x="7068064" y="3839943"/>
            <a:ext cx="3231465"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2">
                    <a:lumMod val="25000"/>
                  </a:schemeClr>
                </a:solidFill>
              </a:rPr>
              <a:t>Pod Security Standards</a:t>
            </a:r>
            <a:endParaRPr lang="en-US" sz="2000" b="1" dirty="0">
              <a:solidFill>
                <a:schemeClr val="bg2">
                  <a:lumMod val="25000"/>
                </a:schemeClr>
              </a:solidFill>
            </a:endParaRPr>
          </a:p>
        </p:txBody>
      </p:sp>
      <p:sp>
        <p:nvSpPr>
          <p:cNvPr id="7" name="Rectangle: Rounded Corners 6">
            <a:extLst>
              <a:ext uri="{FF2B5EF4-FFF2-40B4-BE49-F238E27FC236}">
                <a16:creationId xmlns:a16="http://schemas.microsoft.com/office/drawing/2014/main" id="{DB891EDF-9325-082F-4722-E20D4A26E0C3}"/>
              </a:ext>
            </a:extLst>
          </p:cNvPr>
          <p:cNvSpPr/>
          <p:nvPr/>
        </p:nvSpPr>
        <p:spPr>
          <a:xfrm>
            <a:off x="7934624" y="4315722"/>
            <a:ext cx="1633795"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privileged</a:t>
            </a:r>
            <a:endParaRPr lang="en-US" sz="2000" dirty="0">
              <a:solidFill>
                <a:schemeClr val="bg2">
                  <a:lumMod val="25000"/>
                </a:schemeClr>
              </a:solidFill>
            </a:endParaRPr>
          </a:p>
        </p:txBody>
      </p:sp>
      <p:sp>
        <p:nvSpPr>
          <p:cNvPr id="8" name="Rectangle: Rounded Corners 7">
            <a:extLst>
              <a:ext uri="{FF2B5EF4-FFF2-40B4-BE49-F238E27FC236}">
                <a16:creationId xmlns:a16="http://schemas.microsoft.com/office/drawing/2014/main" id="{8207A662-B110-7135-1262-8E3465F1E719}"/>
              </a:ext>
            </a:extLst>
          </p:cNvPr>
          <p:cNvSpPr/>
          <p:nvPr/>
        </p:nvSpPr>
        <p:spPr>
          <a:xfrm>
            <a:off x="9644061" y="4315722"/>
            <a:ext cx="1633795"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baseline</a:t>
            </a:r>
            <a:endParaRPr lang="en-US" sz="2000" dirty="0">
              <a:solidFill>
                <a:schemeClr val="bg2">
                  <a:lumMod val="25000"/>
                </a:schemeClr>
              </a:solidFill>
            </a:endParaRPr>
          </a:p>
        </p:txBody>
      </p:sp>
      <p:sp>
        <p:nvSpPr>
          <p:cNvPr id="9" name="Rectangle: Rounded Corners 8">
            <a:extLst>
              <a:ext uri="{FF2B5EF4-FFF2-40B4-BE49-F238E27FC236}">
                <a16:creationId xmlns:a16="http://schemas.microsoft.com/office/drawing/2014/main" id="{0C900935-157C-4244-9A96-9F31054B19BF}"/>
              </a:ext>
            </a:extLst>
          </p:cNvPr>
          <p:cNvSpPr/>
          <p:nvPr/>
        </p:nvSpPr>
        <p:spPr>
          <a:xfrm>
            <a:off x="6227805" y="4315722"/>
            <a:ext cx="1633795"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restricted</a:t>
            </a:r>
            <a:endParaRPr lang="en-US" sz="2000" dirty="0">
              <a:solidFill>
                <a:schemeClr val="bg2">
                  <a:lumMod val="25000"/>
                </a:schemeClr>
              </a:solidFill>
            </a:endParaRPr>
          </a:p>
        </p:txBody>
      </p:sp>
      <p:sp>
        <p:nvSpPr>
          <p:cNvPr id="10" name="Rectangle: Rounded Corners 9">
            <a:extLst>
              <a:ext uri="{FF2B5EF4-FFF2-40B4-BE49-F238E27FC236}">
                <a16:creationId xmlns:a16="http://schemas.microsoft.com/office/drawing/2014/main" id="{5138AA6F-2291-A8F0-CEED-AF7C95FAE5E1}"/>
              </a:ext>
            </a:extLst>
          </p:cNvPr>
          <p:cNvSpPr/>
          <p:nvPr/>
        </p:nvSpPr>
        <p:spPr>
          <a:xfrm>
            <a:off x="7022755" y="3021227"/>
            <a:ext cx="3231465" cy="654908"/>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2">
                    <a:lumMod val="25000"/>
                  </a:schemeClr>
                </a:solidFill>
              </a:rPr>
              <a:t>Namespace</a:t>
            </a:r>
            <a:endParaRPr lang="en-US" sz="2000" b="1" dirty="0">
              <a:solidFill>
                <a:schemeClr val="bg2">
                  <a:lumMod val="25000"/>
                </a:schemeClr>
              </a:solidFill>
            </a:endParaRPr>
          </a:p>
        </p:txBody>
      </p:sp>
      <p:sp>
        <p:nvSpPr>
          <p:cNvPr id="11" name="Rectangle: Rounded Corners 10">
            <a:extLst>
              <a:ext uri="{FF2B5EF4-FFF2-40B4-BE49-F238E27FC236}">
                <a16:creationId xmlns:a16="http://schemas.microsoft.com/office/drawing/2014/main" id="{2082F1F1-6D1F-A3B5-AEEA-5686FF971281}"/>
              </a:ext>
            </a:extLst>
          </p:cNvPr>
          <p:cNvSpPr/>
          <p:nvPr/>
        </p:nvSpPr>
        <p:spPr>
          <a:xfrm>
            <a:off x="7022755" y="2575435"/>
            <a:ext cx="3231465"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2">
                    <a:lumMod val="25000"/>
                  </a:schemeClr>
                </a:solidFill>
              </a:rPr>
              <a:t>Policy Modes</a:t>
            </a:r>
            <a:endParaRPr lang="en-US" sz="2000" b="1" dirty="0">
              <a:solidFill>
                <a:schemeClr val="bg2">
                  <a:lumMod val="25000"/>
                </a:schemeClr>
              </a:solidFill>
            </a:endParaRPr>
          </a:p>
        </p:txBody>
      </p:sp>
      <p:sp>
        <p:nvSpPr>
          <p:cNvPr id="12" name="Rectangle: Rounded Corners 11">
            <a:extLst>
              <a:ext uri="{FF2B5EF4-FFF2-40B4-BE49-F238E27FC236}">
                <a16:creationId xmlns:a16="http://schemas.microsoft.com/office/drawing/2014/main" id="{93379CCD-6034-85BE-1D73-13BF78B67609}"/>
              </a:ext>
            </a:extLst>
          </p:cNvPr>
          <p:cNvSpPr/>
          <p:nvPr/>
        </p:nvSpPr>
        <p:spPr>
          <a:xfrm>
            <a:off x="9644061" y="2120339"/>
            <a:ext cx="1633795"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enforce</a:t>
            </a:r>
            <a:endParaRPr lang="en-US" sz="2000" dirty="0">
              <a:solidFill>
                <a:schemeClr val="bg2">
                  <a:lumMod val="25000"/>
                </a:schemeClr>
              </a:solidFill>
            </a:endParaRPr>
          </a:p>
        </p:txBody>
      </p:sp>
      <p:sp>
        <p:nvSpPr>
          <p:cNvPr id="13" name="Rectangle: Rounded Corners 12">
            <a:extLst>
              <a:ext uri="{FF2B5EF4-FFF2-40B4-BE49-F238E27FC236}">
                <a16:creationId xmlns:a16="http://schemas.microsoft.com/office/drawing/2014/main" id="{281ABAE2-636C-EAB0-FD57-67289D259F59}"/>
              </a:ext>
            </a:extLst>
          </p:cNvPr>
          <p:cNvSpPr/>
          <p:nvPr/>
        </p:nvSpPr>
        <p:spPr>
          <a:xfrm>
            <a:off x="7934624" y="2120339"/>
            <a:ext cx="1633795"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audit</a:t>
            </a:r>
            <a:endParaRPr lang="en-US" sz="2000" dirty="0">
              <a:solidFill>
                <a:schemeClr val="bg2">
                  <a:lumMod val="25000"/>
                </a:schemeClr>
              </a:solidFill>
            </a:endParaRPr>
          </a:p>
        </p:txBody>
      </p:sp>
      <p:sp>
        <p:nvSpPr>
          <p:cNvPr id="14" name="Rectangle: Rounded Corners 13">
            <a:extLst>
              <a:ext uri="{FF2B5EF4-FFF2-40B4-BE49-F238E27FC236}">
                <a16:creationId xmlns:a16="http://schemas.microsoft.com/office/drawing/2014/main" id="{FFF48862-A8DE-3B9C-0E9A-B25ABA232EB2}"/>
              </a:ext>
            </a:extLst>
          </p:cNvPr>
          <p:cNvSpPr/>
          <p:nvPr/>
        </p:nvSpPr>
        <p:spPr>
          <a:xfrm>
            <a:off x="6227805" y="2110257"/>
            <a:ext cx="1633795"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warn</a:t>
            </a:r>
            <a:endParaRPr lang="en-US" sz="2000" dirty="0">
              <a:solidFill>
                <a:schemeClr val="bg2">
                  <a:lumMod val="25000"/>
                </a:schemeClr>
              </a:solidFill>
            </a:endParaRPr>
          </a:p>
        </p:txBody>
      </p:sp>
      <p:sp>
        <p:nvSpPr>
          <p:cNvPr id="16" name="TextBox 15">
            <a:extLst>
              <a:ext uri="{FF2B5EF4-FFF2-40B4-BE49-F238E27FC236}">
                <a16:creationId xmlns:a16="http://schemas.microsoft.com/office/drawing/2014/main" id="{8B05203A-9CAF-08FA-0CD4-19AE72E0BCD6}"/>
              </a:ext>
            </a:extLst>
          </p:cNvPr>
          <p:cNvSpPr txBox="1"/>
          <p:nvPr/>
        </p:nvSpPr>
        <p:spPr>
          <a:xfrm>
            <a:off x="663045" y="3625023"/>
            <a:ext cx="6128950" cy="2031325"/>
          </a:xfrm>
          <a:prstGeom prst="rect">
            <a:avLst/>
          </a:prstGeom>
          <a:noFill/>
        </p:spPr>
        <p:txBody>
          <a:bodyPr wrap="square">
            <a:spAutoFit/>
          </a:bodyPr>
          <a:lstStyle/>
          <a:p>
            <a:r>
              <a:rPr lang="en-US" b="1" dirty="0" err="1">
                <a:solidFill>
                  <a:srgbClr val="00B0F0"/>
                </a:solidFill>
              </a:rPr>
              <a:t>kubectl</a:t>
            </a:r>
            <a:r>
              <a:rPr lang="en-US" b="1" dirty="0">
                <a:solidFill>
                  <a:srgbClr val="00B0F0"/>
                </a:solidFill>
              </a:rPr>
              <a:t> label </a:t>
            </a:r>
            <a:r>
              <a:rPr lang="en-US" dirty="0"/>
              <a:t>--overwrite ns test-privileged pod-security.kubernetes.io/</a:t>
            </a:r>
            <a:r>
              <a:rPr lang="en-US" b="1" dirty="0"/>
              <a:t>enforce=privileged </a:t>
            </a:r>
            <a:r>
              <a:rPr lang="en-US" dirty="0"/>
              <a:t>pod-security.kubernetes.io/</a:t>
            </a:r>
            <a:r>
              <a:rPr lang="en-US" b="1" dirty="0"/>
              <a:t>warn=privileged</a:t>
            </a:r>
          </a:p>
          <a:p>
            <a:endParaRPr lang="en-US" b="1" dirty="0"/>
          </a:p>
          <a:p>
            <a:r>
              <a:rPr lang="en-US" b="1" dirty="0" err="1">
                <a:solidFill>
                  <a:srgbClr val="00B0F0"/>
                </a:solidFill>
              </a:rPr>
              <a:t>kubectl</a:t>
            </a:r>
            <a:r>
              <a:rPr lang="en-US" b="1" dirty="0">
                <a:solidFill>
                  <a:srgbClr val="00B0F0"/>
                </a:solidFill>
              </a:rPr>
              <a:t> label </a:t>
            </a:r>
            <a:r>
              <a:rPr lang="en-US" dirty="0"/>
              <a:t>--overwrite ns test-restricted pod-security.kubernetes.io/</a:t>
            </a:r>
            <a:r>
              <a:rPr lang="en-US" b="1" dirty="0"/>
              <a:t>enforce=restricted </a:t>
            </a:r>
            <a:r>
              <a:rPr lang="en-US" dirty="0"/>
              <a:t>pod-security.kubernetes.io/</a:t>
            </a:r>
            <a:r>
              <a:rPr lang="en-US" b="1" dirty="0"/>
              <a:t>warn=restricted</a:t>
            </a:r>
          </a:p>
        </p:txBody>
      </p:sp>
    </p:spTree>
    <p:extLst>
      <p:ext uri="{BB962C8B-B14F-4D97-AF65-F5344CB8AC3E}">
        <p14:creationId xmlns:p14="http://schemas.microsoft.com/office/powerpoint/2010/main" val="604083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Kryptering av kjøremiljøet og sandbox</a:t>
            </a:r>
            <a:endParaRPr lang="en-US" dirty="0"/>
          </a:p>
        </p:txBody>
      </p:sp>
      <p:pic>
        <p:nvPicPr>
          <p:cNvPr id="4" name="Picture 3">
            <a:extLst>
              <a:ext uri="{FF2B5EF4-FFF2-40B4-BE49-F238E27FC236}">
                <a16:creationId xmlns:a16="http://schemas.microsoft.com/office/drawing/2014/main" id="{58C6858A-3ABE-7F0B-816C-DEE0DA44B9AC}"/>
              </a:ext>
            </a:extLst>
          </p:cNvPr>
          <p:cNvPicPr>
            <a:picLocks noChangeAspect="1"/>
          </p:cNvPicPr>
          <p:nvPr/>
        </p:nvPicPr>
        <p:blipFill>
          <a:blip r:embed="rId2"/>
          <a:stretch>
            <a:fillRect/>
          </a:stretch>
        </p:blipFill>
        <p:spPr>
          <a:xfrm>
            <a:off x="5924719" y="1920072"/>
            <a:ext cx="4034293" cy="3640469"/>
          </a:xfrm>
          <a:prstGeom prst="rect">
            <a:avLst/>
          </a:prstGeom>
        </p:spPr>
      </p:pic>
      <p:sp>
        <p:nvSpPr>
          <p:cNvPr id="15" name="Rectangle: Rounded Corners 14">
            <a:extLst>
              <a:ext uri="{FF2B5EF4-FFF2-40B4-BE49-F238E27FC236}">
                <a16:creationId xmlns:a16="http://schemas.microsoft.com/office/drawing/2014/main" id="{56CC5318-3389-8A26-A647-2B9969DA1AB2}"/>
              </a:ext>
            </a:extLst>
          </p:cNvPr>
          <p:cNvSpPr/>
          <p:nvPr/>
        </p:nvSpPr>
        <p:spPr>
          <a:xfrm>
            <a:off x="6028207" y="5500419"/>
            <a:ext cx="3878135" cy="624967"/>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2">
                    <a:lumMod val="25000"/>
                  </a:schemeClr>
                </a:solidFill>
              </a:rPr>
              <a:t>Benytter AMD SEV-SNP for kryptering av data i runtime</a:t>
            </a:r>
          </a:p>
        </p:txBody>
      </p:sp>
      <p:sp>
        <p:nvSpPr>
          <p:cNvPr id="17" name="Rectangle: Rounded Corners 16">
            <a:extLst>
              <a:ext uri="{FF2B5EF4-FFF2-40B4-BE49-F238E27FC236}">
                <a16:creationId xmlns:a16="http://schemas.microsoft.com/office/drawing/2014/main" id="{B7EEA67A-294E-31CC-1963-85888CD2D932}"/>
              </a:ext>
            </a:extLst>
          </p:cNvPr>
          <p:cNvSpPr/>
          <p:nvPr/>
        </p:nvSpPr>
        <p:spPr>
          <a:xfrm>
            <a:off x="5924719" y="1419624"/>
            <a:ext cx="4092834" cy="615449"/>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2">
                    <a:lumMod val="25000"/>
                  </a:schemeClr>
                </a:solidFill>
              </a:rPr>
              <a:t>Confidental Computing Tilgjengelig i Google og Azure</a:t>
            </a:r>
          </a:p>
        </p:txBody>
      </p:sp>
      <p:pic>
        <p:nvPicPr>
          <p:cNvPr id="4098" name="Picture 2" descr="gVisor Security Basics - Part 1 - gVisor">
            <a:extLst>
              <a:ext uri="{FF2B5EF4-FFF2-40B4-BE49-F238E27FC236}">
                <a16:creationId xmlns:a16="http://schemas.microsoft.com/office/drawing/2014/main" id="{2964A011-BDFA-EB6E-01AA-B6F422586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84" y="2699823"/>
            <a:ext cx="4667250" cy="24098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AC441E02-4A35-17A6-109A-80D3F6B948FB}"/>
              </a:ext>
            </a:extLst>
          </p:cNvPr>
          <p:cNvSpPr/>
          <p:nvPr/>
        </p:nvSpPr>
        <p:spPr>
          <a:xfrm>
            <a:off x="1054097" y="1549474"/>
            <a:ext cx="4092834" cy="971197"/>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2">
                    <a:lumMod val="25000"/>
                  </a:schemeClr>
                </a:solidFill>
              </a:rPr>
              <a:t>gVisor emulerer OS-kjerne kall for å redusere risiko rundt container escape</a:t>
            </a:r>
          </a:p>
        </p:txBody>
      </p:sp>
    </p:spTree>
    <p:extLst>
      <p:ext uri="{BB962C8B-B14F-4D97-AF65-F5344CB8AC3E}">
        <p14:creationId xmlns:p14="http://schemas.microsoft.com/office/powerpoint/2010/main" val="2334503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Hva skjer inni containern?!</a:t>
            </a:r>
            <a:endParaRPr lang="en-US" dirty="0"/>
          </a:p>
        </p:txBody>
      </p:sp>
      <p:sp>
        <p:nvSpPr>
          <p:cNvPr id="5" name="Text Placeholder 4">
            <a:extLst>
              <a:ext uri="{FF2B5EF4-FFF2-40B4-BE49-F238E27FC236}">
                <a16:creationId xmlns:a16="http://schemas.microsoft.com/office/drawing/2014/main" id="{2863802B-438F-E688-6F08-3892EEA15B97}"/>
              </a:ext>
            </a:extLst>
          </p:cNvPr>
          <p:cNvSpPr>
            <a:spLocks noGrp="1"/>
          </p:cNvSpPr>
          <p:nvPr>
            <p:ph type="body" sz="quarter" idx="10"/>
          </p:nvPr>
        </p:nvSpPr>
        <p:spPr>
          <a:xfrm>
            <a:off x="718650" y="1308414"/>
            <a:ext cx="10749412" cy="4772972"/>
          </a:xfrm>
        </p:spPr>
        <p:txBody>
          <a:bodyPr>
            <a:normAutofit/>
          </a:bodyPr>
          <a:lstStyle/>
          <a:p>
            <a:pPr lvl="1"/>
            <a:endParaRPr lang="nb-NO" sz="1600" dirty="0"/>
          </a:p>
          <a:p>
            <a:pPr lvl="1"/>
            <a:endParaRPr lang="nb-NO" sz="1600" dirty="0"/>
          </a:p>
          <a:p>
            <a:pPr lvl="1"/>
            <a:endParaRPr lang="nb-NO" dirty="0"/>
          </a:p>
          <a:p>
            <a:pPr lvl="1"/>
            <a:endParaRPr lang="nb-NO" b="1" dirty="0"/>
          </a:p>
          <a:p>
            <a:endParaRPr lang="nb-NO" dirty="0"/>
          </a:p>
          <a:p>
            <a:pPr lvl="1"/>
            <a:endParaRPr lang="nb-NO" b="1" dirty="0"/>
          </a:p>
          <a:p>
            <a:pPr lvl="1"/>
            <a:endParaRPr lang="en-US" b="1" dirty="0"/>
          </a:p>
        </p:txBody>
      </p:sp>
      <p:sp>
        <p:nvSpPr>
          <p:cNvPr id="2" name="Text Placeholder 4">
            <a:extLst>
              <a:ext uri="{FF2B5EF4-FFF2-40B4-BE49-F238E27FC236}">
                <a16:creationId xmlns:a16="http://schemas.microsoft.com/office/drawing/2014/main" id="{52AC1311-4383-4695-EE65-7DA09E6B49B3}"/>
              </a:ext>
            </a:extLst>
          </p:cNvPr>
          <p:cNvSpPr txBox="1">
            <a:spLocks/>
          </p:cNvSpPr>
          <p:nvPr/>
        </p:nvSpPr>
        <p:spPr>
          <a:xfrm>
            <a:off x="871050" y="1460814"/>
            <a:ext cx="10749412" cy="4772972"/>
          </a:xfrm>
          <a:prstGeom prst="rect">
            <a:avLst/>
          </a:prstGeom>
        </p:spPr>
        <p:txBody>
          <a:bodyPr vert="horz" lIns="75600" tIns="75600" rIns="75600" bIns="75600" rtlCol="0">
            <a:normAutofit/>
          </a:bodyPr>
          <a:lstStyle>
            <a:lvl1pPr marL="265113" indent="-265113"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tx1"/>
                </a:solidFill>
                <a:latin typeface="+mn-lt"/>
                <a:ea typeface="+mn-ea"/>
                <a:cs typeface="+mn-cs"/>
              </a:defRPr>
            </a:lvl1pPr>
            <a:lvl2pPr marL="541338" indent="-27622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tx1"/>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dirty="0"/>
              <a:t>Falco + Falcosidekick (Audit + Synlighet)</a:t>
            </a:r>
          </a:p>
          <a:p>
            <a:r>
              <a:rPr lang="nb-NO" b="1" dirty="0"/>
              <a:t>Tracee (Audit + Synlighet)</a:t>
            </a:r>
          </a:p>
          <a:p>
            <a:r>
              <a:rPr lang="nb-NO" b="1" dirty="0"/>
              <a:t>Tetragon (Audit + Synlighet)</a:t>
            </a:r>
          </a:p>
          <a:p>
            <a:r>
              <a:rPr lang="nb-NO" b="1" dirty="0"/>
              <a:t>KubeArmor (Audit + Beskyttelse)</a:t>
            </a:r>
          </a:p>
          <a:p>
            <a:pPr lvl="1"/>
            <a:r>
              <a:rPr lang="nb-NO" b="1" dirty="0"/>
              <a:t>Alle benytter eBFP  </a:t>
            </a:r>
          </a:p>
          <a:p>
            <a:pPr lvl="2"/>
            <a:r>
              <a:rPr lang="nb-NO" dirty="0"/>
              <a:t>Kjører mini programmer i OS kjernen</a:t>
            </a:r>
          </a:p>
          <a:p>
            <a:pPr lvl="1"/>
            <a:r>
              <a:rPr lang="nb-NO" dirty="0"/>
              <a:t>KubeArmor Kan f.eks automatisk generere network policies</a:t>
            </a:r>
          </a:p>
          <a:p>
            <a:pPr lvl="1"/>
            <a:r>
              <a:rPr lang="nb-NO" dirty="0"/>
              <a:t>Basert på trafikk synlighet (avhengig av riktig CNI)</a:t>
            </a:r>
          </a:p>
          <a:p>
            <a:endParaRPr lang="en-US" dirty="0"/>
          </a:p>
        </p:txBody>
      </p:sp>
      <p:pic>
        <p:nvPicPr>
          <p:cNvPr id="2050" name="Picture 2" descr="App Behavior2">
            <a:extLst>
              <a:ext uri="{FF2B5EF4-FFF2-40B4-BE49-F238E27FC236}">
                <a16:creationId xmlns:a16="http://schemas.microsoft.com/office/drawing/2014/main" id="{F2494596-80B6-FD5F-63B3-718A436E8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8744" y="1584381"/>
            <a:ext cx="5191897" cy="1972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etragon - eBPF-based Security Observability &amp; Runtime Enforcement -  Isovalent">
            <a:extLst>
              <a:ext uri="{FF2B5EF4-FFF2-40B4-BE49-F238E27FC236}">
                <a16:creationId xmlns:a16="http://schemas.microsoft.com/office/drawing/2014/main" id="{E6BFFA58-A9E5-4F0F-B7C3-0766B7FDE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335" y="4330588"/>
            <a:ext cx="6334238" cy="19530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12790191-813C-ECB2-492C-D89E32FBFCC6}"/>
              </a:ext>
            </a:extLst>
          </p:cNvPr>
          <p:cNvSpPr/>
          <p:nvPr/>
        </p:nvSpPr>
        <p:spPr>
          <a:xfrm>
            <a:off x="4429897" y="6186849"/>
            <a:ext cx="3243648"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Eksempel med Tetragon</a:t>
            </a:r>
            <a:endParaRPr lang="en-US" sz="2000" dirty="0">
              <a:solidFill>
                <a:schemeClr val="bg2">
                  <a:lumMod val="25000"/>
                </a:schemeClr>
              </a:solidFill>
            </a:endParaRPr>
          </a:p>
        </p:txBody>
      </p:sp>
    </p:spTree>
    <p:extLst>
      <p:ext uri="{BB962C8B-B14F-4D97-AF65-F5344CB8AC3E}">
        <p14:creationId xmlns:p14="http://schemas.microsoft.com/office/powerpoint/2010/main" val="949502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Container Registry </a:t>
            </a:r>
            <a:endParaRPr lang="en-US" dirty="0"/>
          </a:p>
        </p:txBody>
      </p:sp>
      <p:sp>
        <p:nvSpPr>
          <p:cNvPr id="2" name="Text Placeholder 4">
            <a:extLst>
              <a:ext uri="{FF2B5EF4-FFF2-40B4-BE49-F238E27FC236}">
                <a16:creationId xmlns:a16="http://schemas.microsoft.com/office/drawing/2014/main" id="{7F21E34D-EC07-8AD8-5474-20D83FB715C9}"/>
              </a:ext>
            </a:extLst>
          </p:cNvPr>
          <p:cNvSpPr txBox="1">
            <a:spLocks/>
          </p:cNvSpPr>
          <p:nvPr/>
        </p:nvSpPr>
        <p:spPr>
          <a:xfrm>
            <a:off x="871050" y="1460814"/>
            <a:ext cx="10749412" cy="4772972"/>
          </a:xfrm>
          <a:prstGeom prst="rect">
            <a:avLst/>
          </a:prstGeom>
        </p:spPr>
        <p:txBody>
          <a:bodyPr vert="horz" lIns="75600" tIns="75600" rIns="75600" bIns="75600" rtlCol="0">
            <a:normAutofit/>
          </a:bodyPr>
          <a:lstStyle>
            <a:lvl1pPr marL="265113" indent="-265113"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tx1"/>
                </a:solidFill>
                <a:latin typeface="+mn-lt"/>
                <a:ea typeface="+mn-ea"/>
                <a:cs typeface="+mn-cs"/>
              </a:defRPr>
            </a:lvl1pPr>
            <a:lvl2pPr marL="541338" indent="-27622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tx1"/>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b-NO" b="1" dirty="0"/>
              <a:t>Mange bruker container images med stort avtrykk</a:t>
            </a:r>
          </a:p>
          <a:p>
            <a:pPr lvl="1"/>
            <a:r>
              <a:rPr lang="nb-NO" sz="1600" dirty="0"/>
              <a:t>Ofte bare at man endrer hvilket image man bruker (eks: Python)</a:t>
            </a:r>
          </a:p>
          <a:p>
            <a:r>
              <a:rPr lang="nb-NO" dirty="0"/>
              <a:t>Ofte består applikasjoner av egen kode samt open-source kode</a:t>
            </a:r>
          </a:p>
          <a:p>
            <a:r>
              <a:rPr lang="nb-NO" b="1" dirty="0"/>
              <a:t>Private vs Public Image Registry </a:t>
            </a:r>
            <a:r>
              <a:rPr lang="nb-NO" dirty="0"/>
              <a:t>(Biblotek)</a:t>
            </a:r>
          </a:p>
          <a:p>
            <a:r>
              <a:rPr lang="nb-NO" b="1" dirty="0"/>
              <a:t>Låse ned tilganger til registry til fra CI/CD byggprosess</a:t>
            </a:r>
          </a:p>
          <a:p>
            <a:r>
              <a:rPr lang="nb-NO" b="1" dirty="0"/>
              <a:t>Kun tillatte «godkjente» image</a:t>
            </a:r>
          </a:p>
          <a:p>
            <a:r>
              <a:rPr lang="nb-NO" dirty="0"/>
              <a:t>Tilgangskontroll og autentsering med sentral identitet</a:t>
            </a:r>
          </a:p>
          <a:p>
            <a:r>
              <a:rPr lang="nb-NO" dirty="0"/>
              <a:t>Image Scanning funksjonalitet for å avdekke sårbarheter</a:t>
            </a:r>
          </a:p>
          <a:p>
            <a:pPr lvl="1"/>
            <a:r>
              <a:rPr lang="nb-NO" sz="1600" dirty="0"/>
              <a:t>De fleste leverandører har innebygget funksjonalitet</a:t>
            </a:r>
          </a:p>
          <a:p>
            <a:pPr lvl="1"/>
            <a:r>
              <a:rPr lang="nb-NO" sz="1600" dirty="0"/>
              <a:t>Anbefaler heller at man gjør scanning før image blir pushet til repository</a:t>
            </a:r>
            <a:endParaRPr lang="nb-NO" dirty="0"/>
          </a:p>
          <a:p>
            <a:endParaRPr lang="nb-NO" dirty="0"/>
          </a:p>
          <a:p>
            <a:pPr lvl="1"/>
            <a:endParaRPr lang="nb-NO" dirty="0"/>
          </a:p>
          <a:p>
            <a:endParaRPr lang="nb-NO" dirty="0"/>
          </a:p>
          <a:p>
            <a:endParaRPr lang="nb-NO" dirty="0"/>
          </a:p>
          <a:p>
            <a:endParaRPr lang="en-US" dirty="0"/>
          </a:p>
        </p:txBody>
      </p:sp>
      <p:pic>
        <p:nvPicPr>
          <p:cNvPr id="6146" name="Picture 2" descr="container security - comparison of two Debian-based images for Python 3.x&#10;">
            <a:extLst>
              <a:ext uri="{FF2B5EF4-FFF2-40B4-BE49-F238E27FC236}">
                <a16:creationId xmlns:a16="http://schemas.microsoft.com/office/drawing/2014/main" id="{C99614D8-4149-589D-2177-91B201588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3153" y="1522598"/>
            <a:ext cx="3438710" cy="244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578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itle 1">
            <a:extLst>
              <a:ext uri="{FF2B5EF4-FFF2-40B4-BE49-F238E27FC236}">
                <a16:creationId xmlns:a16="http://schemas.microsoft.com/office/drawing/2014/main" id="{42A32962-B6A0-C873-9700-AA6C79892721}"/>
              </a:ext>
            </a:extLst>
          </p:cNvPr>
          <p:cNvSpPr txBox="1">
            <a:spLocks/>
          </p:cNvSpPr>
          <p:nvPr/>
        </p:nvSpPr>
        <p:spPr>
          <a:xfrm>
            <a:off x="321035" y="562370"/>
            <a:ext cx="11018520" cy="492443"/>
          </a:xfrm>
          <a:prstGeom prst="rect">
            <a:avLst/>
          </a:prstGeom>
        </p:spPr>
        <p:txBody>
          <a:bodyPr vert="horz" lIns="0" tIns="0" rIns="0" bIns="0" rtlCol="0" anchor="b">
            <a:normAutofit/>
          </a:bodyPr>
          <a:lstStyle>
            <a:lvl1pPr algn="l" defTabSz="914400" rtl="0" eaLnBrk="1" latinLnBrk="0" hangingPunct="1">
              <a:lnSpc>
                <a:spcPct val="100000"/>
              </a:lnSpc>
              <a:spcBef>
                <a:spcPts val="600"/>
              </a:spcBef>
              <a:buNone/>
              <a:defRPr sz="3000" b="1" kern="1200"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nb-NO" sz="2800" b="1" i="0" u="none" strike="noStrike" kern="1200" cap="none" spc="0" normalizeH="0" baseline="0" noProof="0">
                <a:ln>
                  <a:noFill/>
                </a:ln>
                <a:effectLst/>
                <a:uLnTx/>
                <a:uFillTx/>
                <a:latin typeface="Tahoma"/>
                <a:ea typeface="+mj-ea"/>
                <a:cs typeface="+mj-cs"/>
              </a:rPr>
              <a:t>Identitet også en større utfordring</a:t>
            </a:r>
          </a:p>
        </p:txBody>
      </p:sp>
      <p:sp>
        <p:nvSpPr>
          <p:cNvPr id="141" name="Espace réservé du texte 8">
            <a:extLst>
              <a:ext uri="{FF2B5EF4-FFF2-40B4-BE49-F238E27FC236}">
                <a16:creationId xmlns:a16="http://schemas.microsoft.com/office/drawing/2014/main" id="{D704EE10-3A6F-8E97-6440-6CC629B279B3}"/>
              </a:ext>
            </a:extLst>
          </p:cNvPr>
          <p:cNvSpPr txBox="1">
            <a:spLocks/>
          </p:cNvSpPr>
          <p:nvPr/>
        </p:nvSpPr>
        <p:spPr>
          <a:xfrm>
            <a:off x="2082377" y="1342862"/>
            <a:ext cx="8520968" cy="1080000"/>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tx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buClr>
                <a:srgbClr val="494949"/>
              </a:buClr>
              <a:defRPr/>
            </a:pPr>
            <a:r>
              <a:rPr lang="nb-NO" sz="2400" b="1">
                <a:solidFill>
                  <a:srgbClr val="00B0F0"/>
                </a:solidFill>
                <a:latin typeface="Tahoma" panose="020B0604030504040204" pitchFamily="34" charset="0"/>
                <a:ea typeface="Tahoma" panose="020B0604030504040204" pitchFamily="34" charset="0"/>
                <a:cs typeface="Tahoma" panose="020B0604030504040204" pitchFamily="34" charset="0"/>
              </a:rPr>
              <a:t>300%</a:t>
            </a:r>
            <a:r>
              <a:rPr kumimoji="0" lang="nb-NO" altLang="en-US" sz="2400" i="0" u="none" strike="noStrike" kern="1200" cap="none" spc="0" normalizeH="0" baseline="0" noProof="0">
                <a:ln>
                  <a:noFill/>
                </a:ln>
                <a:solidFill>
                  <a:schemeClr val="tx1"/>
                </a:solidFill>
                <a:effectLst/>
                <a:uLnTx/>
                <a:uFillTx/>
                <a:latin typeface="Tahoma"/>
                <a:ea typeface="Tahoma"/>
                <a:cs typeface="Tahoma"/>
              </a:rPr>
              <a:t> Økning</a:t>
            </a:r>
            <a:r>
              <a:rPr kumimoji="0" lang="nb-NO" altLang="en-US" sz="2400" i="0" u="none" strike="noStrike" kern="1200" cap="none" spc="0" normalizeH="0" noProof="0">
                <a:ln>
                  <a:noFill/>
                </a:ln>
                <a:solidFill>
                  <a:schemeClr val="tx1"/>
                </a:solidFill>
                <a:effectLst/>
                <a:uLnTx/>
                <a:uFillTx/>
                <a:latin typeface="Tahoma"/>
                <a:ea typeface="Tahoma"/>
                <a:cs typeface="Tahoma"/>
              </a:rPr>
              <a:t> i identitetsbasert angrep de siste 3 årene*</a:t>
            </a:r>
            <a:endParaRPr kumimoji="0" lang="en-US" altLang="en-US" sz="2400" i="0" u="none" strike="noStrike" kern="1200" cap="none" spc="0" normalizeH="0" baseline="0" noProof="0">
              <a:ln>
                <a:noFill/>
              </a:ln>
              <a:solidFill>
                <a:schemeClr val="tx1"/>
              </a:solidFill>
              <a:effectLst/>
              <a:uLnTx/>
              <a:uFillTx/>
              <a:latin typeface="Tahoma"/>
            </a:endParaRPr>
          </a:p>
        </p:txBody>
      </p:sp>
      <p:sp>
        <p:nvSpPr>
          <p:cNvPr id="150" name="Rektangel: avrundede hjørner 53">
            <a:extLst>
              <a:ext uri="{FF2B5EF4-FFF2-40B4-BE49-F238E27FC236}">
                <a16:creationId xmlns:a16="http://schemas.microsoft.com/office/drawing/2014/main" id="{92A71EFC-F640-4B09-0EAD-3078FF93B04D}"/>
              </a:ext>
            </a:extLst>
          </p:cNvPr>
          <p:cNvSpPr/>
          <p:nvPr/>
        </p:nvSpPr>
        <p:spPr>
          <a:xfrm>
            <a:off x="698157" y="4979773"/>
            <a:ext cx="3314919" cy="982362"/>
          </a:xfrm>
          <a:prstGeom prst="roundRect">
            <a:avLst>
              <a:gd name="adj" fmla="val 4668"/>
            </a:avLst>
          </a:prstGeom>
          <a:solidFill>
            <a:srgbClr val="C000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Gjenbruk av brukernavn og passord på flere tjenester</a:t>
            </a:r>
            <a:endParaRPr lang="nb-NO" sz="1867" b="1">
              <a:solidFill>
                <a:schemeClr val="bg1"/>
              </a:solidFill>
            </a:endParaRPr>
          </a:p>
        </p:txBody>
      </p:sp>
      <p:sp>
        <p:nvSpPr>
          <p:cNvPr id="151" name="Rektangel: avrundede hjørner 53">
            <a:extLst>
              <a:ext uri="{FF2B5EF4-FFF2-40B4-BE49-F238E27FC236}">
                <a16:creationId xmlns:a16="http://schemas.microsoft.com/office/drawing/2014/main" id="{16221300-DDDB-E67D-E88E-90AFFEE9CF65}"/>
              </a:ext>
            </a:extLst>
          </p:cNvPr>
          <p:cNvSpPr/>
          <p:nvPr/>
        </p:nvSpPr>
        <p:spPr>
          <a:xfrm>
            <a:off x="4446373" y="4979773"/>
            <a:ext cx="2981287" cy="989086"/>
          </a:xfrm>
          <a:prstGeom prst="roundRect">
            <a:avLst>
              <a:gd name="adj" fmla="val 4668"/>
            </a:avLst>
          </a:prstGeom>
          <a:solidFill>
            <a:srgbClr val="C000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Phishing angrep og credential innsamling</a:t>
            </a:r>
            <a:endParaRPr lang="nb-NO" sz="1867" b="1">
              <a:solidFill>
                <a:schemeClr val="bg1"/>
              </a:solidFill>
            </a:endParaRPr>
          </a:p>
        </p:txBody>
      </p:sp>
      <p:sp>
        <p:nvSpPr>
          <p:cNvPr id="152" name="Rektangel: avrundede hjørner 53">
            <a:extLst>
              <a:ext uri="{FF2B5EF4-FFF2-40B4-BE49-F238E27FC236}">
                <a16:creationId xmlns:a16="http://schemas.microsoft.com/office/drawing/2014/main" id="{81D64F47-84A7-3122-C4C1-0D94B8ED1E0E}"/>
              </a:ext>
            </a:extLst>
          </p:cNvPr>
          <p:cNvSpPr/>
          <p:nvPr/>
        </p:nvSpPr>
        <p:spPr>
          <a:xfrm>
            <a:off x="7786816" y="4979773"/>
            <a:ext cx="3376026" cy="982362"/>
          </a:xfrm>
          <a:prstGeom prst="roundRect">
            <a:avLst>
              <a:gd name="adj" fmla="val 4668"/>
            </a:avLst>
          </a:prstGeom>
          <a:solidFill>
            <a:srgbClr val="C000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MFA Fatigue angrep og autentiseringsforsøk på telefon</a:t>
            </a:r>
            <a:endParaRPr lang="nb-NO" sz="1867" b="1">
              <a:solidFill>
                <a:schemeClr val="bg1"/>
              </a:solidFill>
            </a:endParaRPr>
          </a:p>
        </p:txBody>
      </p:sp>
      <p:pic>
        <p:nvPicPr>
          <p:cNvPr id="154" name="Picture 153">
            <a:extLst>
              <a:ext uri="{FF2B5EF4-FFF2-40B4-BE49-F238E27FC236}">
                <a16:creationId xmlns:a16="http://schemas.microsoft.com/office/drawing/2014/main" id="{E7B35B59-D581-8A63-1F4E-29A8123B1EE5}"/>
              </a:ext>
            </a:extLst>
          </p:cNvPr>
          <p:cNvPicPr>
            <a:picLocks noChangeAspect="1"/>
          </p:cNvPicPr>
          <p:nvPr/>
        </p:nvPicPr>
        <p:blipFill>
          <a:blip r:embed="rId3"/>
          <a:stretch>
            <a:fillRect/>
          </a:stretch>
        </p:blipFill>
        <p:spPr>
          <a:xfrm>
            <a:off x="7111313" y="2352203"/>
            <a:ext cx="4137067" cy="8616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6" name="Picture 155">
            <a:extLst>
              <a:ext uri="{FF2B5EF4-FFF2-40B4-BE49-F238E27FC236}">
                <a16:creationId xmlns:a16="http://schemas.microsoft.com/office/drawing/2014/main" id="{A2FB529B-95F0-DC62-56E1-A333AAB842A1}"/>
              </a:ext>
            </a:extLst>
          </p:cNvPr>
          <p:cNvPicPr>
            <a:picLocks noChangeAspect="1"/>
          </p:cNvPicPr>
          <p:nvPr/>
        </p:nvPicPr>
        <p:blipFill>
          <a:blip r:embed="rId4"/>
          <a:stretch>
            <a:fillRect/>
          </a:stretch>
        </p:blipFill>
        <p:spPr>
          <a:xfrm>
            <a:off x="7111313" y="3740794"/>
            <a:ext cx="4298664" cy="835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This chart details Azure AD Identity Protection sessions at high risk with multiple failed multifactor authentication attempts and how they have increased month over month. 58 percent of attempts are voice, 38 percent are push notifications, and 3 percent are SMS.">
            <a:extLst>
              <a:ext uri="{FF2B5EF4-FFF2-40B4-BE49-F238E27FC236}">
                <a16:creationId xmlns:a16="http://schemas.microsoft.com/office/drawing/2014/main" id="{406F186D-789D-8B29-1075-B891BD3D12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134" y="1737215"/>
            <a:ext cx="5637552" cy="31711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5695B7-377D-3678-5AD6-55D2237CEFBD}"/>
              </a:ext>
            </a:extLst>
          </p:cNvPr>
          <p:cNvSpPr txBox="1"/>
          <p:nvPr/>
        </p:nvSpPr>
        <p:spPr>
          <a:xfrm>
            <a:off x="967134" y="6096124"/>
            <a:ext cx="8749520" cy="276999"/>
          </a:xfrm>
          <a:prstGeom prst="rect">
            <a:avLst/>
          </a:prstGeom>
          <a:noFill/>
        </p:spPr>
        <p:txBody>
          <a:bodyPr wrap="square">
            <a:spAutoFit/>
          </a:bodyPr>
          <a:lstStyle/>
          <a:p>
            <a:r>
              <a:rPr lang="en-US" sz="1200">
                <a:hlinkClick r:id="rId6"/>
              </a:rPr>
              <a:t>*Improve identity strategy with Microsoft - Microsoft Security Blog</a:t>
            </a:r>
            <a:endParaRPr lang="en-US" sz="1200"/>
          </a:p>
        </p:txBody>
      </p:sp>
    </p:spTree>
    <p:extLst>
      <p:ext uri="{BB962C8B-B14F-4D97-AF65-F5344CB8AC3E}">
        <p14:creationId xmlns:p14="http://schemas.microsoft.com/office/powerpoint/2010/main" val="2454509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Secret håndtering</a:t>
            </a:r>
            <a:endParaRPr lang="en-US" dirty="0"/>
          </a:p>
        </p:txBody>
      </p:sp>
      <p:sp>
        <p:nvSpPr>
          <p:cNvPr id="5" name="Text Placeholder 4">
            <a:extLst>
              <a:ext uri="{FF2B5EF4-FFF2-40B4-BE49-F238E27FC236}">
                <a16:creationId xmlns:a16="http://schemas.microsoft.com/office/drawing/2014/main" id="{2863802B-438F-E688-6F08-3892EEA15B97}"/>
              </a:ext>
            </a:extLst>
          </p:cNvPr>
          <p:cNvSpPr>
            <a:spLocks noGrp="1"/>
          </p:cNvSpPr>
          <p:nvPr>
            <p:ph type="body" sz="quarter" idx="10"/>
          </p:nvPr>
        </p:nvSpPr>
        <p:spPr>
          <a:xfrm>
            <a:off x="718650" y="1308414"/>
            <a:ext cx="10749412" cy="4772972"/>
          </a:xfrm>
        </p:spPr>
        <p:txBody>
          <a:bodyPr>
            <a:normAutofit/>
          </a:bodyPr>
          <a:lstStyle/>
          <a:p>
            <a:pPr lvl="1"/>
            <a:endParaRPr lang="nb-NO" sz="1600" dirty="0"/>
          </a:p>
          <a:p>
            <a:pPr lvl="1"/>
            <a:endParaRPr lang="nb-NO" sz="1600" dirty="0"/>
          </a:p>
          <a:p>
            <a:pPr lvl="1"/>
            <a:endParaRPr lang="nb-NO" dirty="0"/>
          </a:p>
          <a:p>
            <a:pPr lvl="1"/>
            <a:endParaRPr lang="nb-NO" b="1" dirty="0"/>
          </a:p>
          <a:p>
            <a:endParaRPr lang="nb-NO" dirty="0"/>
          </a:p>
          <a:p>
            <a:pPr lvl="1"/>
            <a:endParaRPr lang="nb-NO" b="1" dirty="0"/>
          </a:p>
          <a:p>
            <a:pPr lvl="1"/>
            <a:endParaRPr lang="en-US" b="1" dirty="0"/>
          </a:p>
        </p:txBody>
      </p:sp>
      <p:pic>
        <p:nvPicPr>
          <p:cNvPr id="4" name="Picture 3">
            <a:extLst>
              <a:ext uri="{FF2B5EF4-FFF2-40B4-BE49-F238E27FC236}">
                <a16:creationId xmlns:a16="http://schemas.microsoft.com/office/drawing/2014/main" id="{E563EDEA-093A-141D-1B56-BF5697A8100C}"/>
              </a:ext>
            </a:extLst>
          </p:cNvPr>
          <p:cNvPicPr>
            <a:picLocks noChangeAspect="1"/>
          </p:cNvPicPr>
          <p:nvPr/>
        </p:nvPicPr>
        <p:blipFill>
          <a:blip r:embed="rId2"/>
          <a:stretch>
            <a:fillRect/>
          </a:stretch>
        </p:blipFill>
        <p:spPr>
          <a:xfrm>
            <a:off x="642551" y="1644736"/>
            <a:ext cx="8053998" cy="1307335"/>
          </a:xfrm>
          <a:prstGeom prst="rect">
            <a:avLst/>
          </a:prstGeom>
        </p:spPr>
      </p:pic>
      <p:sp>
        <p:nvSpPr>
          <p:cNvPr id="6" name="Rectangle: Rounded Corners 5">
            <a:extLst>
              <a:ext uri="{FF2B5EF4-FFF2-40B4-BE49-F238E27FC236}">
                <a16:creationId xmlns:a16="http://schemas.microsoft.com/office/drawing/2014/main" id="{6ABCD5FC-9730-3292-CA0E-0977D88CD720}"/>
              </a:ext>
            </a:extLst>
          </p:cNvPr>
          <p:cNvSpPr/>
          <p:nvPr/>
        </p:nvSpPr>
        <p:spPr>
          <a:xfrm>
            <a:off x="8828902" y="1408670"/>
            <a:ext cx="2085930" cy="285625"/>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Database tilganger</a:t>
            </a:r>
            <a:endParaRPr lang="en-US" sz="1600" dirty="0">
              <a:solidFill>
                <a:schemeClr val="bg1"/>
              </a:solidFill>
            </a:endParaRPr>
          </a:p>
        </p:txBody>
      </p:sp>
      <p:sp>
        <p:nvSpPr>
          <p:cNvPr id="7" name="Rectangle: Rounded Corners 6">
            <a:extLst>
              <a:ext uri="{FF2B5EF4-FFF2-40B4-BE49-F238E27FC236}">
                <a16:creationId xmlns:a16="http://schemas.microsoft.com/office/drawing/2014/main" id="{09492DDF-2B48-3294-C76D-B157E1358EA5}"/>
              </a:ext>
            </a:extLst>
          </p:cNvPr>
          <p:cNvSpPr/>
          <p:nvPr/>
        </p:nvSpPr>
        <p:spPr>
          <a:xfrm>
            <a:off x="8822723" y="1740242"/>
            <a:ext cx="2085930" cy="285625"/>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Filsystem</a:t>
            </a:r>
            <a:endParaRPr lang="en-US" sz="1600" dirty="0">
              <a:solidFill>
                <a:schemeClr val="bg1"/>
              </a:solidFill>
            </a:endParaRPr>
          </a:p>
        </p:txBody>
      </p:sp>
      <p:sp>
        <p:nvSpPr>
          <p:cNvPr id="8" name="Rectangle: Rounded Corners 7">
            <a:extLst>
              <a:ext uri="{FF2B5EF4-FFF2-40B4-BE49-F238E27FC236}">
                <a16:creationId xmlns:a16="http://schemas.microsoft.com/office/drawing/2014/main" id="{521E5AF6-8D9D-C098-B142-5C834E5C0AD1}"/>
              </a:ext>
            </a:extLst>
          </p:cNvPr>
          <p:cNvSpPr/>
          <p:nvPr/>
        </p:nvSpPr>
        <p:spPr>
          <a:xfrm>
            <a:off x="8828902" y="2084172"/>
            <a:ext cx="2085930" cy="285625"/>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Cloud miljø</a:t>
            </a:r>
            <a:endParaRPr lang="en-US" sz="1600" dirty="0">
              <a:solidFill>
                <a:schemeClr val="bg1"/>
              </a:solidFill>
            </a:endParaRPr>
          </a:p>
        </p:txBody>
      </p:sp>
      <p:sp>
        <p:nvSpPr>
          <p:cNvPr id="10" name="Frame 9">
            <a:extLst>
              <a:ext uri="{FF2B5EF4-FFF2-40B4-BE49-F238E27FC236}">
                <a16:creationId xmlns:a16="http://schemas.microsoft.com/office/drawing/2014/main" id="{3CFC35A2-0A4C-C7C9-C867-788DA380D736}"/>
              </a:ext>
            </a:extLst>
          </p:cNvPr>
          <p:cNvSpPr/>
          <p:nvPr/>
        </p:nvSpPr>
        <p:spPr>
          <a:xfrm>
            <a:off x="518984" y="1581666"/>
            <a:ext cx="8093675" cy="889686"/>
          </a:xfrm>
          <a:prstGeom prst="frame">
            <a:avLst/>
          </a:prstGeom>
          <a:solidFill>
            <a:schemeClr val="accent2"/>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bg2">
                  <a:lumMod val="25000"/>
                </a:schemeClr>
              </a:solidFill>
            </a:endParaRPr>
          </a:p>
        </p:txBody>
      </p:sp>
      <p:sp>
        <p:nvSpPr>
          <p:cNvPr id="11" name="Text Placeholder 4">
            <a:extLst>
              <a:ext uri="{FF2B5EF4-FFF2-40B4-BE49-F238E27FC236}">
                <a16:creationId xmlns:a16="http://schemas.microsoft.com/office/drawing/2014/main" id="{C141EC7B-EF64-A462-0FD3-714536F88E60}"/>
              </a:ext>
            </a:extLst>
          </p:cNvPr>
          <p:cNvSpPr txBox="1">
            <a:spLocks/>
          </p:cNvSpPr>
          <p:nvPr/>
        </p:nvSpPr>
        <p:spPr>
          <a:xfrm>
            <a:off x="376881" y="2952071"/>
            <a:ext cx="10749412" cy="4772972"/>
          </a:xfrm>
          <a:prstGeom prst="rect">
            <a:avLst/>
          </a:prstGeom>
        </p:spPr>
        <p:txBody>
          <a:bodyPr vert="horz" lIns="75600" tIns="75600" rIns="75600" bIns="75600" rtlCol="0">
            <a:normAutofit/>
          </a:bodyPr>
          <a:lstStyle>
            <a:lvl1pPr marL="265113" indent="-265113"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tx1"/>
                </a:solidFill>
                <a:latin typeface="+mn-lt"/>
                <a:ea typeface="+mn-ea"/>
                <a:cs typeface="+mn-cs"/>
              </a:defRPr>
            </a:lvl1pPr>
            <a:lvl2pPr marL="541338" indent="-27622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tx1"/>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nb-NO" dirty="0"/>
              <a:t>Etcd har ingen innebygget versjonering</a:t>
            </a:r>
          </a:p>
          <a:p>
            <a:pPr lvl="1"/>
            <a:r>
              <a:rPr lang="nb-NO" dirty="0"/>
              <a:t>Data er ikke kryptert At-Rest</a:t>
            </a:r>
          </a:p>
          <a:p>
            <a:pPr lvl="1"/>
            <a:r>
              <a:rPr lang="nb-NO" dirty="0"/>
              <a:t>Anbefaling er enten Secret Store CSI Driver eller Kubernetes External Secret Operator</a:t>
            </a:r>
          </a:p>
          <a:p>
            <a:pPr lvl="1"/>
            <a:r>
              <a:rPr lang="nb-NO" dirty="0"/>
              <a:t>Ekstern Secret Provider flytter secrets ute av Kubernetes miljøet</a:t>
            </a:r>
          </a:p>
          <a:p>
            <a:pPr lvl="2"/>
            <a:endParaRPr lang="nb-NO" sz="1200" dirty="0"/>
          </a:p>
          <a:p>
            <a:pPr lvl="1"/>
            <a:endParaRPr lang="nb-NO" sz="1600" dirty="0"/>
          </a:p>
          <a:p>
            <a:pPr lvl="1"/>
            <a:endParaRPr lang="nb-NO" dirty="0"/>
          </a:p>
          <a:p>
            <a:pPr lvl="1"/>
            <a:endParaRPr lang="nb-NO" b="1" dirty="0"/>
          </a:p>
          <a:p>
            <a:endParaRPr lang="nb-NO" dirty="0"/>
          </a:p>
          <a:p>
            <a:pPr lvl="1"/>
            <a:endParaRPr lang="nb-NO" b="1" dirty="0"/>
          </a:p>
          <a:p>
            <a:pPr lvl="1"/>
            <a:endParaRPr lang="en-US" b="1" dirty="0"/>
          </a:p>
        </p:txBody>
      </p:sp>
      <p:sp>
        <p:nvSpPr>
          <p:cNvPr id="12" name="Rectangle: Rounded Corners 11">
            <a:extLst>
              <a:ext uri="{FF2B5EF4-FFF2-40B4-BE49-F238E27FC236}">
                <a16:creationId xmlns:a16="http://schemas.microsoft.com/office/drawing/2014/main" id="{14C9DC93-5BBF-1F71-4195-326227D7AF48}"/>
              </a:ext>
            </a:extLst>
          </p:cNvPr>
          <p:cNvSpPr/>
          <p:nvPr/>
        </p:nvSpPr>
        <p:spPr>
          <a:xfrm>
            <a:off x="8828902" y="2428104"/>
            <a:ext cx="2085930" cy="285625"/>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Tjenestekontoer</a:t>
            </a:r>
            <a:endParaRPr lang="en-US" sz="1600" dirty="0">
              <a:solidFill>
                <a:schemeClr val="bg1"/>
              </a:solidFill>
            </a:endParaRPr>
          </a:p>
        </p:txBody>
      </p:sp>
      <p:sp>
        <p:nvSpPr>
          <p:cNvPr id="13" name="Rectangle: Rounded Corners 12">
            <a:extLst>
              <a:ext uri="{FF2B5EF4-FFF2-40B4-BE49-F238E27FC236}">
                <a16:creationId xmlns:a16="http://schemas.microsoft.com/office/drawing/2014/main" id="{41619C7C-8DD5-D00F-C962-17E287F1877F}"/>
              </a:ext>
            </a:extLst>
          </p:cNvPr>
          <p:cNvSpPr/>
          <p:nvPr/>
        </p:nvSpPr>
        <p:spPr>
          <a:xfrm>
            <a:off x="8828902" y="2784546"/>
            <a:ext cx="2085930" cy="285625"/>
          </a:xfrm>
          <a:prstGeom prst="round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dirty="0">
                <a:solidFill>
                  <a:schemeClr val="bg1"/>
                </a:solidFill>
              </a:rPr>
              <a:t>Sertifikater</a:t>
            </a:r>
            <a:endParaRPr lang="en-US" sz="1600" dirty="0">
              <a:solidFill>
                <a:schemeClr val="bg1"/>
              </a:solidFill>
            </a:endParaRPr>
          </a:p>
        </p:txBody>
      </p:sp>
      <p:pic>
        <p:nvPicPr>
          <p:cNvPr id="3074" name="Picture 2" descr="How to use AWS Secrets &amp; Configuration Provider with your Kubernetes Secrets  Store CSI driver | AWS Security Blog">
            <a:extLst>
              <a:ext uri="{FF2B5EF4-FFF2-40B4-BE49-F238E27FC236}">
                <a16:creationId xmlns:a16="http://schemas.microsoft.com/office/drawing/2014/main" id="{02A603B1-82EF-A740-D882-4025172F8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5523" y="4431893"/>
            <a:ext cx="4922043" cy="16494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CDCA3BC-33CF-76CD-E2B7-1257B0410417}"/>
              </a:ext>
            </a:extLst>
          </p:cNvPr>
          <p:cNvPicPr>
            <a:picLocks noChangeAspect="1"/>
          </p:cNvPicPr>
          <p:nvPr/>
        </p:nvPicPr>
        <p:blipFill>
          <a:blip r:embed="rId4"/>
          <a:stretch>
            <a:fillRect/>
          </a:stretch>
        </p:blipFill>
        <p:spPr>
          <a:xfrm>
            <a:off x="518984" y="4683212"/>
            <a:ext cx="6330028" cy="1278924"/>
          </a:xfrm>
          <a:prstGeom prst="rect">
            <a:avLst/>
          </a:prstGeom>
        </p:spPr>
      </p:pic>
      <p:sp>
        <p:nvSpPr>
          <p:cNvPr id="2" name="Rectangle: Rounded Corners 1">
            <a:extLst>
              <a:ext uri="{FF2B5EF4-FFF2-40B4-BE49-F238E27FC236}">
                <a16:creationId xmlns:a16="http://schemas.microsoft.com/office/drawing/2014/main" id="{DCEC8C16-A535-5F0C-B054-6C8926855197}"/>
              </a:ext>
            </a:extLst>
          </p:cNvPr>
          <p:cNvSpPr/>
          <p:nvPr/>
        </p:nvSpPr>
        <p:spPr>
          <a:xfrm>
            <a:off x="1804087" y="5953209"/>
            <a:ext cx="4015947" cy="324964"/>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Supportert for Secret Store CSI</a:t>
            </a:r>
            <a:endParaRPr lang="en-US" sz="2000" dirty="0">
              <a:solidFill>
                <a:schemeClr val="bg2">
                  <a:lumMod val="25000"/>
                </a:schemeClr>
              </a:solidFill>
            </a:endParaRPr>
          </a:p>
        </p:txBody>
      </p:sp>
    </p:spTree>
    <p:extLst>
      <p:ext uri="{BB962C8B-B14F-4D97-AF65-F5344CB8AC3E}">
        <p14:creationId xmlns:p14="http://schemas.microsoft.com/office/powerpoint/2010/main" val="16062294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2EA005-3509-1364-7C7E-82C799C56C6D}"/>
              </a:ext>
            </a:extLst>
          </p:cNvPr>
          <p:cNvSpPr>
            <a:spLocks noGrp="1"/>
          </p:cNvSpPr>
          <p:nvPr>
            <p:ph type="body" sz="quarter" idx="10"/>
          </p:nvPr>
        </p:nvSpPr>
        <p:spPr>
          <a:xfrm>
            <a:off x="719137" y="1501814"/>
            <a:ext cx="10749412" cy="4345867"/>
          </a:xfrm>
        </p:spPr>
        <p:txBody>
          <a:bodyPr/>
          <a:lstStyle/>
          <a:p>
            <a:r>
              <a:rPr lang="nb-NO" dirty="0"/>
              <a:t>Sikker autentisering fra </a:t>
            </a:r>
            <a:r>
              <a:rPr lang="nb-NO" b="1" dirty="0">
                <a:solidFill>
                  <a:srgbClr val="32ABD0"/>
                </a:solidFill>
              </a:rPr>
              <a:t>container</a:t>
            </a:r>
            <a:r>
              <a:rPr lang="nb-NO" dirty="0"/>
              <a:t> til </a:t>
            </a:r>
            <a:r>
              <a:rPr lang="nb-NO" b="1" dirty="0">
                <a:solidFill>
                  <a:srgbClr val="32ABD0"/>
                </a:solidFill>
              </a:rPr>
              <a:t>PaaS tjenester</a:t>
            </a:r>
          </a:p>
          <a:p>
            <a:r>
              <a:rPr lang="nb-NO" dirty="0"/>
              <a:t>Foreløbig støttet av Google og Microsoft</a:t>
            </a:r>
          </a:p>
          <a:p>
            <a:r>
              <a:rPr lang="nb-NO" dirty="0"/>
              <a:t>Federert autentisering via OpenID Connect</a:t>
            </a:r>
          </a:p>
          <a:p>
            <a:r>
              <a:rPr lang="nb-NO" dirty="0"/>
              <a:t>Unngå bruk av nøkler i containere for autentisering</a:t>
            </a:r>
          </a:p>
          <a:p>
            <a:endParaRPr lang="nb-NO" dirty="0"/>
          </a:p>
          <a:p>
            <a:endParaRPr lang="nb-NO" dirty="0"/>
          </a:p>
          <a:p>
            <a:pPr lvl="1"/>
            <a:endParaRPr lang="nb-NO" dirty="0">
              <a:solidFill>
                <a:srgbClr val="32ABD0"/>
              </a:solidFill>
            </a:endParaRPr>
          </a:p>
          <a:p>
            <a:pPr lvl="1"/>
            <a:endParaRPr lang="nb-NO" dirty="0">
              <a:solidFill>
                <a:srgbClr val="32ABD0"/>
              </a:solidFill>
            </a:endParaRPr>
          </a:p>
          <a:p>
            <a:endParaRPr lang="en-US" b="1" dirty="0">
              <a:solidFill>
                <a:srgbClr val="32ABD0"/>
              </a:solidFill>
            </a:endParaRPr>
          </a:p>
        </p:txBody>
      </p:sp>
      <p:sp>
        <p:nvSpPr>
          <p:cNvPr id="3" name="Title 2">
            <a:extLst>
              <a:ext uri="{FF2B5EF4-FFF2-40B4-BE49-F238E27FC236}">
                <a16:creationId xmlns:a16="http://schemas.microsoft.com/office/drawing/2014/main" id="{ABCC9AF0-8DD7-E97A-8713-E12872393D59}"/>
              </a:ext>
            </a:extLst>
          </p:cNvPr>
          <p:cNvSpPr>
            <a:spLocks noGrp="1"/>
          </p:cNvSpPr>
          <p:nvPr>
            <p:ph type="title"/>
          </p:nvPr>
        </p:nvSpPr>
        <p:spPr/>
        <p:txBody>
          <a:bodyPr/>
          <a:lstStyle/>
          <a:p>
            <a:r>
              <a:rPr lang="nb-NO" dirty="0"/>
              <a:t>Workload Identity</a:t>
            </a:r>
            <a:endParaRPr lang="en-US" dirty="0"/>
          </a:p>
        </p:txBody>
      </p:sp>
      <p:pic>
        <p:nvPicPr>
          <p:cNvPr id="1026" name="Picture 2" descr="Enable keyless access to GCP with workload Identity Federation | Google  Cloud Blog">
            <a:extLst>
              <a:ext uri="{FF2B5EF4-FFF2-40B4-BE49-F238E27FC236}">
                <a16:creationId xmlns:a16="http://schemas.microsoft.com/office/drawing/2014/main" id="{17E7931C-09E7-379D-27FB-E2765FC97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1645" y="2167778"/>
            <a:ext cx="5002682" cy="169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7202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83FAB-9F39-1700-CF44-C6F0CC8BABAB}"/>
              </a:ext>
            </a:extLst>
          </p:cNvPr>
          <p:cNvSpPr>
            <a:spLocks noGrp="1"/>
          </p:cNvSpPr>
          <p:nvPr>
            <p:ph type="body" sz="quarter" idx="10"/>
          </p:nvPr>
        </p:nvSpPr>
        <p:spPr>
          <a:xfrm>
            <a:off x="721229" y="1377546"/>
            <a:ext cx="10749412" cy="4538931"/>
          </a:xfrm>
        </p:spPr>
        <p:txBody>
          <a:bodyPr>
            <a:normAutofit/>
          </a:bodyPr>
          <a:lstStyle/>
          <a:p>
            <a:pPr>
              <a:lnSpc>
                <a:spcPct val="150000"/>
              </a:lnSpc>
            </a:pPr>
            <a:r>
              <a:rPr lang="en-US" sz="2000" b="1" dirty="0"/>
              <a:t>CNI = </a:t>
            </a:r>
            <a:r>
              <a:rPr lang="en-US" dirty="0"/>
              <a:t>Rammeverk for å </a:t>
            </a:r>
            <a:r>
              <a:rPr lang="en-US" dirty="0" err="1"/>
              <a:t>styring</a:t>
            </a:r>
            <a:r>
              <a:rPr lang="en-US" dirty="0"/>
              <a:t> av </a:t>
            </a:r>
            <a:r>
              <a:rPr lang="en-US" dirty="0" err="1"/>
              <a:t>nettverk</a:t>
            </a:r>
            <a:r>
              <a:rPr lang="en-US" dirty="0"/>
              <a:t> </a:t>
            </a:r>
            <a:r>
              <a:rPr lang="en-US" dirty="0" err="1"/>
              <a:t>i</a:t>
            </a:r>
            <a:r>
              <a:rPr lang="en-US" dirty="0"/>
              <a:t> Kubernetes</a:t>
            </a:r>
          </a:p>
          <a:p>
            <a:pPr>
              <a:lnSpc>
                <a:spcPct val="150000"/>
              </a:lnSpc>
            </a:pPr>
            <a:r>
              <a:rPr lang="en-US" sz="2000" b="1" dirty="0"/>
              <a:t>CRD</a:t>
            </a:r>
            <a:r>
              <a:rPr lang="en-US" sz="2000" dirty="0"/>
              <a:t> </a:t>
            </a:r>
            <a:r>
              <a:rPr lang="en-US" dirty="0"/>
              <a:t>= Custom Resource Definition (</a:t>
            </a:r>
            <a:r>
              <a:rPr lang="en-US" dirty="0" err="1"/>
              <a:t>Utvidelse</a:t>
            </a:r>
            <a:r>
              <a:rPr lang="en-US" dirty="0"/>
              <a:t> med </a:t>
            </a:r>
            <a:r>
              <a:rPr lang="en-US" dirty="0" err="1"/>
              <a:t>ressurser</a:t>
            </a:r>
            <a:r>
              <a:rPr lang="en-US" dirty="0"/>
              <a:t> I Kubernetes </a:t>
            </a:r>
            <a:r>
              <a:rPr lang="en-US" dirty="0" err="1"/>
              <a:t>APIet</a:t>
            </a:r>
            <a:r>
              <a:rPr lang="en-US" dirty="0"/>
              <a:t>) </a:t>
            </a:r>
            <a:endParaRPr lang="en-US" sz="2000" dirty="0"/>
          </a:p>
          <a:p>
            <a:pPr>
              <a:lnSpc>
                <a:spcPct val="150000"/>
              </a:lnSpc>
            </a:pPr>
            <a:r>
              <a:rPr lang="en-US" sz="2000" b="1" dirty="0"/>
              <a:t>Network Policies = </a:t>
            </a:r>
            <a:r>
              <a:rPr lang="en-US" dirty="0"/>
              <a:t>Lag ¾ </a:t>
            </a:r>
            <a:r>
              <a:rPr lang="en-US" dirty="0" err="1"/>
              <a:t>Brannmur</a:t>
            </a:r>
            <a:r>
              <a:rPr lang="en-US" dirty="0"/>
              <a:t> </a:t>
            </a:r>
            <a:r>
              <a:rPr lang="en-US" dirty="0" err="1"/>
              <a:t>mekanismer</a:t>
            </a:r>
            <a:r>
              <a:rPr lang="en-US" dirty="0"/>
              <a:t> – </a:t>
            </a:r>
            <a:r>
              <a:rPr lang="en-US" dirty="0" err="1"/>
              <a:t>styres</a:t>
            </a:r>
            <a:r>
              <a:rPr lang="en-US" dirty="0"/>
              <a:t> via CNI</a:t>
            </a:r>
            <a:endParaRPr lang="en-US" sz="2000" dirty="0"/>
          </a:p>
          <a:p>
            <a:pPr>
              <a:lnSpc>
                <a:spcPct val="150000"/>
              </a:lnSpc>
            </a:pPr>
            <a:r>
              <a:rPr lang="en-US" sz="2000" b="1" dirty="0"/>
              <a:t>Services = </a:t>
            </a:r>
            <a:r>
              <a:rPr lang="en-US" dirty="0"/>
              <a:t>Eksponering av tjenester </a:t>
            </a:r>
            <a:r>
              <a:rPr lang="en-US" dirty="0" err="1"/>
              <a:t>i</a:t>
            </a:r>
            <a:r>
              <a:rPr lang="en-US" dirty="0"/>
              <a:t> </a:t>
            </a:r>
            <a:r>
              <a:rPr lang="en-US" dirty="0" err="1"/>
              <a:t>en</a:t>
            </a:r>
            <a:r>
              <a:rPr lang="en-US" dirty="0"/>
              <a:t> Pod(s)</a:t>
            </a:r>
          </a:p>
          <a:p>
            <a:pPr>
              <a:lnSpc>
                <a:spcPct val="150000"/>
              </a:lnSpc>
            </a:pPr>
            <a:r>
              <a:rPr lang="en-US" sz="2000" b="1" dirty="0"/>
              <a:t>Ingress / Gateway API = </a:t>
            </a:r>
            <a:r>
              <a:rPr lang="en-US" dirty="0" err="1"/>
              <a:t>Inngang</a:t>
            </a:r>
            <a:r>
              <a:rPr lang="en-US" dirty="0"/>
              <a:t> </a:t>
            </a:r>
            <a:r>
              <a:rPr lang="en-US" dirty="0" err="1"/>
              <a:t>til</a:t>
            </a:r>
            <a:r>
              <a:rPr lang="en-US" dirty="0"/>
              <a:t> </a:t>
            </a:r>
            <a:r>
              <a:rPr lang="en-US" dirty="0" err="1"/>
              <a:t>flere</a:t>
            </a:r>
            <a:r>
              <a:rPr lang="en-US" dirty="0"/>
              <a:t> tjenester med </a:t>
            </a:r>
            <a:r>
              <a:rPr lang="en-US" dirty="0" err="1"/>
              <a:t>ruting</a:t>
            </a:r>
            <a:r>
              <a:rPr lang="en-US" dirty="0"/>
              <a:t> </a:t>
            </a:r>
            <a:r>
              <a:rPr lang="en-US" dirty="0" err="1"/>
              <a:t>regler</a:t>
            </a:r>
            <a:endParaRPr lang="en-US" sz="2000" dirty="0"/>
          </a:p>
          <a:p>
            <a:pPr>
              <a:lnSpc>
                <a:spcPct val="150000"/>
              </a:lnSpc>
            </a:pPr>
            <a:r>
              <a:rPr lang="en-US" sz="2000" b="1" dirty="0"/>
              <a:t>IP Tables = </a:t>
            </a:r>
            <a:r>
              <a:rPr lang="en-US" dirty="0" err="1"/>
              <a:t>Pakkefilter</a:t>
            </a:r>
            <a:r>
              <a:rPr lang="en-US" dirty="0"/>
              <a:t> </a:t>
            </a:r>
            <a:r>
              <a:rPr lang="en-US" dirty="0" err="1"/>
              <a:t>i</a:t>
            </a:r>
            <a:r>
              <a:rPr lang="en-US" dirty="0"/>
              <a:t> OS </a:t>
            </a:r>
            <a:r>
              <a:rPr lang="en-US" dirty="0" err="1"/>
              <a:t>kjernen</a:t>
            </a:r>
            <a:r>
              <a:rPr lang="en-US" dirty="0"/>
              <a:t> </a:t>
            </a:r>
            <a:r>
              <a:rPr lang="en-US" dirty="0" err="1"/>
              <a:t>og</a:t>
            </a:r>
            <a:r>
              <a:rPr lang="en-US" dirty="0"/>
              <a:t> </a:t>
            </a:r>
            <a:r>
              <a:rPr lang="en-US" dirty="0" err="1"/>
              <a:t>står</a:t>
            </a:r>
            <a:r>
              <a:rPr lang="en-US" dirty="0"/>
              <a:t> for </a:t>
            </a:r>
            <a:r>
              <a:rPr lang="en-US" dirty="0" err="1"/>
              <a:t>mye</a:t>
            </a:r>
            <a:r>
              <a:rPr lang="en-US" dirty="0"/>
              <a:t> av nettverkslogikken I K8s</a:t>
            </a:r>
            <a:endParaRPr lang="en-US" b="1" dirty="0"/>
          </a:p>
          <a:p>
            <a:pPr>
              <a:lnSpc>
                <a:spcPct val="150000"/>
              </a:lnSpc>
            </a:pPr>
            <a:r>
              <a:rPr lang="en-US" sz="2000" b="1" dirty="0" err="1"/>
              <a:t>eBFP</a:t>
            </a:r>
            <a:r>
              <a:rPr lang="en-US" sz="2000" b="1" dirty="0"/>
              <a:t> = </a:t>
            </a:r>
            <a:r>
              <a:rPr lang="en-US" dirty="0"/>
              <a:t>Mini applikasjoner </a:t>
            </a:r>
            <a:r>
              <a:rPr lang="en-US" dirty="0" err="1"/>
              <a:t>som</a:t>
            </a:r>
            <a:r>
              <a:rPr lang="en-US" dirty="0"/>
              <a:t> </a:t>
            </a:r>
            <a:r>
              <a:rPr lang="en-US" dirty="0" err="1"/>
              <a:t>kjører</a:t>
            </a:r>
            <a:r>
              <a:rPr lang="en-US" dirty="0"/>
              <a:t> sandbox applikasjoner I OS </a:t>
            </a:r>
            <a:r>
              <a:rPr lang="en-US" dirty="0" err="1"/>
              <a:t>kjernen</a:t>
            </a:r>
            <a:endParaRPr lang="en-US" sz="1600" dirty="0"/>
          </a:p>
        </p:txBody>
      </p:sp>
      <p:sp>
        <p:nvSpPr>
          <p:cNvPr id="3" name="Title 2">
            <a:extLst>
              <a:ext uri="{FF2B5EF4-FFF2-40B4-BE49-F238E27FC236}">
                <a16:creationId xmlns:a16="http://schemas.microsoft.com/office/drawing/2014/main" id="{240BA3F2-A36C-BEDB-8716-A04319D7D5E8}"/>
              </a:ext>
            </a:extLst>
          </p:cNvPr>
          <p:cNvSpPr>
            <a:spLocks noGrp="1"/>
          </p:cNvSpPr>
          <p:nvPr>
            <p:ph type="title"/>
          </p:nvPr>
        </p:nvSpPr>
        <p:spPr/>
        <p:txBody>
          <a:bodyPr/>
          <a:lstStyle/>
          <a:p>
            <a:r>
              <a:rPr lang="nb-NO" dirty="0"/>
              <a:t>Kubernetes Nettverk - Akronym ordliste</a:t>
            </a:r>
            <a:endParaRPr lang="en-US" dirty="0"/>
          </a:p>
        </p:txBody>
      </p:sp>
    </p:spTree>
    <p:extLst>
      <p:ext uri="{BB962C8B-B14F-4D97-AF65-F5344CB8AC3E}">
        <p14:creationId xmlns:p14="http://schemas.microsoft.com/office/powerpoint/2010/main" val="10777694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2131D0-743A-4DD0-900B-8EA9B6DDEFDC}"/>
              </a:ext>
            </a:extLst>
          </p:cNvPr>
          <p:cNvSpPr>
            <a:spLocks noGrp="1"/>
          </p:cNvSpPr>
          <p:nvPr>
            <p:ph type="title"/>
          </p:nvPr>
        </p:nvSpPr>
        <p:spPr/>
        <p:txBody>
          <a:bodyPr/>
          <a:lstStyle/>
          <a:p>
            <a:r>
              <a:rPr lang="nb-NO" dirty="0"/>
              <a:t>Network Policies</a:t>
            </a:r>
            <a:endParaRPr lang="en-US" dirty="0"/>
          </a:p>
        </p:txBody>
      </p:sp>
      <p:sp>
        <p:nvSpPr>
          <p:cNvPr id="5" name="Text Placeholder 4">
            <a:extLst>
              <a:ext uri="{FF2B5EF4-FFF2-40B4-BE49-F238E27FC236}">
                <a16:creationId xmlns:a16="http://schemas.microsoft.com/office/drawing/2014/main" id="{2863802B-438F-E688-6F08-3892EEA15B97}"/>
              </a:ext>
            </a:extLst>
          </p:cNvPr>
          <p:cNvSpPr>
            <a:spLocks noGrp="1"/>
          </p:cNvSpPr>
          <p:nvPr>
            <p:ph type="body" sz="quarter" idx="10"/>
          </p:nvPr>
        </p:nvSpPr>
        <p:spPr>
          <a:xfrm>
            <a:off x="718650" y="1308414"/>
            <a:ext cx="10749412" cy="4772972"/>
          </a:xfrm>
        </p:spPr>
        <p:txBody>
          <a:bodyPr>
            <a:normAutofit/>
          </a:bodyPr>
          <a:lstStyle/>
          <a:p>
            <a:pPr lvl="1"/>
            <a:endParaRPr lang="nb-NO" sz="1600" dirty="0"/>
          </a:p>
          <a:p>
            <a:pPr lvl="1"/>
            <a:endParaRPr lang="nb-NO" sz="1600" dirty="0"/>
          </a:p>
          <a:p>
            <a:pPr lvl="1"/>
            <a:endParaRPr lang="nb-NO" dirty="0"/>
          </a:p>
          <a:p>
            <a:pPr lvl="1"/>
            <a:endParaRPr lang="nb-NO" b="1" dirty="0"/>
          </a:p>
          <a:p>
            <a:endParaRPr lang="nb-NO" dirty="0"/>
          </a:p>
          <a:p>
            <a:pPr lvl="1"/>
            <a:endParaRPr lang="nb-NO" b="1" dirty="0"/>
          </a:p>
          <a:p>
            <a:pPr lvl="1"/>
            <a:endParaRPr lang="en-US" b="1" dirty="0"/>
          </a:p>
        </p:txBody>
      </p:sp>
      <p:sp>
        <p:nvSpPr>
          <p:cNvPr id="2" name="Text Placeholder 1">
            <a:extLst>
              <a:ext uri="{FF2B5EF4-FFF2-40B4-BE49-F238E27FC236}">
                <a16:creationId xmlns:a16="http://schemas.microsoft.com/office/drawing/2014/main" id="{8331B12C-B7DA-ABEA-5A3D-C109C218FD12}"/>
              </a:ext>
            </a:extLst>
          </p:cNvPr>
          <p:cNvSpPr txBox="1">
            <a:spLocks/>
          </p:cNvSpPr>
          <p:nvPr/>
        </p:nvSpPr>
        <p:spPr>
          <a:xfrm>
            <a:off x="721229" y="1377546"/>
            <a:ext cx="10749412" cy="4538931"/>
          </a:xfrm>
          <a:prstGeom prst="rect">
            <a:avLst/>
          </a:prstGeom>
        </p:spPr>
        <p:txBody>
          <a:bodyPr vert="horz" lIns="75600" tIns="75600" rIns="75600" bIns="75600" rtlCol="0">
            <a:normAutofit/>
          </a:bodyPr>
          <a:lstStyle>
            <a:lvl1pPr marL="265113" indent="-265113"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tx1"/>
                </a:solidFill>
                <a:latin typeface="+mn-lt"/>
                <a:ea typeface="+mn-ea"/>
                <a:cs typeface="+mn-cs"/>
              </a:defRPr>
            </a:lvl1pPr>
            <a:lvl2pPr marL="541338" indent="-27622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tx1"/>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t>Muliggjør trafikkstyring </a:t>
            </a:r>
            <a:r>
              <a:rPr lang="en-US" sz="2000" b="1" dirty="0" err="1"/>
              <a:t>på</a:t>
            </a:r>
            <a:r>
              <a:rPr lang="en-US" sz="2000" b="1" dirty="0"/>
              <a:t> lag 3 </a:t>
            </a:r>
            <a:r>
              <a:rPr lang="en-US" sz="2000" b="1" dirty="0" err="1"/>
              <a:t>og</a:t>
            </a:r>
            <a:r>
              <a:rPr lang="en-US" sz="2000" b="1" dirty="0"/>
              <a:t> 4</a:t>
            </a:r>
          </a:p>
          <a:p>
            <a:pPr lvl="1">
              <a:lnSpc>
                <a:spcPct val="150000"/>
              </a:lnSpc>
            </a:pPr>
            <a:r>
              <a:rPr lang="en-US" sz="2000" dirty="0"/>
              <a:t>IP, Port, Protocol, Pod label</a:t>
            </a:r>
          </a:p>
          <a:p>
            <a:pPr>
              <a:lnSpc>
                <a:spcPct val="150000"/>
              </a:lnSpc>
            </a:pPr>
            <a:r>
              <a:rPr lang="en-US" sz="2000" dirty="0" err="1"/>
              <a:t>Som</a:t>
            </a:r>
            <a:r>
              <a:rPr lang="en-US" sz="2000" dirty="0"/>
              <a:t> standard I Kubernetes er det </a:t>
            </a:r>
            <a:r>
              <a:rPr lang="en-US" sz="2000" b="1" dirty="0"/>
              <a:t>Allow All</a:t>
            </a:r>
          </a:p>
          <a:p>
            <a:pPr>
              <a:lnSpc>
                <a:spcPct val="150000"/>
              </a:lnSpc>
            </a:pPr>
            <a:r>
              <a:rPr lang="en-US" sz="2000" b="1" dirty="0"/>
              <a:t>Krever </a:t>
            </a:r>
            <a:r>
              <a:rPr lang="en-US" sz="2000" b="1" dirty="0" err="1"/>
              <a:t>en</a:t>
            </a:r>
            <a:r>
              <a:rPr lang="en-US" sz="2000" b="1" dirty="0"/>
              <a:t> </a:t>
            </a:r>
            <a:r>
              <a:rPr lang="en-US" sz="2000" b="1" dirty="0" err="1"/>
              <a:t>nettverk</a:t>
            </a:r>
            <a:r>
              <a:rPr lang="en-US" sz="2000" b="1" dirty="0"/>
              <a:t> CNI </a:t>
            </a:r>
            <a:r>
              <a:rPr lang="en-US" sz="2000" b="1" dirty="0" err="1"/>
              <a:t>som</a:t>
            </a:r>
            <a:r>
              <a:rPr lang="en-US" sz="2000" b="1" dirty="0"/>
              <a:t> </a:t>
            </a:r>
            <a:r>
              <a:rPr lang="en-US" sz="2000" b="1" dirty="0" err="1"/>
              <a:t>kan</a:t>
            </a:r>
            <a:r>
              <a:rPr lang="en-US" sz="2000" b="1" dirty="0"/>
              <a:t> </a:t>
            </a:r>
            <a:r>
              <a:rPr lang="en-US" sz="2000" b="1" dirty="0" err="1"/>
              <a:t>styre</a:t>
            </a:r>
            <a:r>
              <a:rPr lang="en-US" sz="2000" b="1" dirty="0"/>
              <a:t> </a:t>
            </a:r>
            <a:r>
              <a:rPr lang="en-US" sz="2000" b="1" dirty="0" err="1"/>
              <a:t>reglene</a:t>
            </a:r>
            <a:endParaRPr lang="en-US" sz="2000" b="1" dirty="0"/>
          </a:p>
          <a:p>
            <a:pPr lvl="1">
              <a:lnSpc>
                <a:spcPct val="150000"/>
              </a:lnSpc>
            </a:pPr>
            <a:r>
              <a:rPr lang="en-US" dirty="0"/>
              <a:t>Calico, </a:t>
            </a:r>
            <a:r>
              <a:rPr lang="en-US" dirty="0" err="1"/>
              <a:t>WeaveNet</a:t>
            </a:r>
            <a:r>
              <a:rPr lang="en-US" dirty="0"/>
              <a:t>, Azure CNI, GKE CNI, Cilium (</a:t>
            </a:r>
            <a:r>
              <a:rPr lang="en-US" dirty="0" err="1"/>
              <a:t>eBFP</a:t>
            </a:r>
            <a:r>
              <a:rPr lang="en-US" dirty="0"/>
              <a:t>)</a:t>
            </a:r>
          </a:p>
          <a:p>
            <a:pPr lvl="1">
              <a:lnSpc>
                <a:spcPct val="150000"/>
              </a:lnSpc>
            </a:pPr>
            <a:r>
              <a:rPr lang="en-US" dirty="0"/>
              <a:t>Flannel (</a:t>
            </a:r>
            <a:r>
              <a:rPr lang="en-US" dirty="0" err="1"/>
              <a:t>støtter</a:t>
            </a:r>
            <a:r>
              <a:rPr lang="en-US" dirty="0"/>
              <a:t> </a:t>
            </a:r>
            <a:r>
              <a:rPr lang="en-US" dirty="0" err="1"/>
              <a:t>ikke</a:t>
            </a:r>
            <a:r>
              <a:rPr lang="en-US" dirty="0"/>
              <a:t> Network Policies)</a:t>
            </a:r>
          </a:p>
          <a:p>
            <a:pPr lvl="1">
              <a:lnSpc>
                <a:spcPct val="150000"/>
              </a:lnSpc>
            </a:pPr>
            <a:r>
              <a:rPr lang="en-US" dirty="0"/>
              <a:t> </a:t>
            </a:r>
            <a:r>
              <a:rPr lang="en-US" dirty="0" err="1"/>
              <a:t>Styring</a:t>
            </a:r>
            <a:r>
              <a:rPr lang="en-US" dirty="0"/>
              <a:t> av </a:t>
            </a:r>
            <a:r>
              <a:rPr lang="en-US" dirty="0" err="1"/>
              <a:t>regler</a:t>
            </a:r>
            <a:r>
              <a:rPr lang="en-US" dirty="0"/>
              <a:t> via YAML </a:t>
            </a:r>
            <a:r>
              <a:rPr lang="en-US" dirty="0" err="1"/>
              <a:t>konfig</a:t>
            </a:r>
            <a:endParaRPr lang="en-US" dirty="0"/>
          </a:p>
        </p:txBody>
      </p:sp>
      <p:sp>
        <p:nvSpPr>
          <p:cNvPr id="8" name="TextBox 7">
            <a:extLst>
              <a:ext uri="{FF2B5EF4-FFF2-40B4-BE49-F238E27FC236}">
                <a16:creationId xmlns:a16="http://schemas.microsoft.com/office/drawing/2014/main" id="{16784C68-26DC-5A5F-7274-95F34E093CA3}"/>
              </a:ext>
            </a:extLst>
          </p:cNvPr>
          <p:cNvSpPr txBox="1"/>
          <p:nvPr/>
        </p:nvSpPr>
        <p:spPr>
          <a:xfrm>
            <a:off x="7748109" y="970009"/>
            <a:ext cx="3201416" cy="5447645"/>
          </a:xfrm>
          <a:prstGeom prst="rect">
            <a:avLst/>
          </a:prstGeom>
          <a:noFill/>
        </p:spPr>
        <p:txBody>
          <a:bodyPr wrap="square">
            <a:spAutoFit/>
          </a:bodyPr>
          <a:lstStyle/>
          <a:p>
            <a:r>
              <a:rPr lang="en-US" sz="1200" dirty="0" err="1"/>
              <a:t>apiVersion</a:t>
            </a:r>
            <a:r>
              <a:rPr lang="en-US" sz="1200" dirty="0"/>
              <a:t>: networking.k8s.io/v1</a:t>
            </a:r>
          </a:p>
          <a:p>
            <a:r>
              <a:rPr lang="en-US" sz="1200" b="1" dirty="0"/>
              <a:t>kind: </a:t>
            </a:r>
            <a:r>
              <a:rPr lang="en-US" sz="1200" b="1" dirty="0" err="1"/>
              <a:t>NetworkPolicy</a:t>
            </a:r>
            <a:endParaRPr lang="en-US" sz="1200" b="1" dirty="0"/>
          </a:p>
          <a:p>
            <a:r>
              <a:rPr lang="en-US" sz="1200" dirty="0"/>
              <a:t>metadata:</a:t>
            </a:r>
          </a:p>
          <a:p>
            <a:r>
              <a:rPr lang="en-US" sz="1200" dirty="0"/>
              <a:t>  name: frontend-to-</a:t>
            </a:r>
            <a:r>
              <a:rPr lang="en-US" sz="1200" dirty="0" err="1"/>
              <a:t>sqldatabase</a:t>
            </a:r>
            <a:endParaRPr lang="en-US" sz="1200" dirty="0"/>
          </a:p>
          <a:p>
            <a:r>
              <a:rPr lang="en-US" sz="1200" dirty="0"/>
              <a:t>  namespace: default</a:t>
            </a:r>
          </a:p>
          <a:p>
            <a:r>
              <a:rPr lang="en-US" sz="1200" dirty="0"/>
              <a:t>spec:</a:t>
            </a:r>
          </a:p>
          <a:p>
            <a:r>
              <a:rPr lang="en-US" sz="1200" dirty="0"/>
              <a:t>  </a:t>
            </a:r>
            <a:r>
              <a:rPr lang="en-US" sz="1200" dirty="0" err="1"/>
              <a:t>podSelector</a:t>
            </a:r>
            <a:r>
              <a:rPr lang="en-US" sz="1200" dirty="0"/>
              <a:t>:</a:t>
            </a:r>
          </a:p>
          <a:p>
            <a:r>
              <a:rPr lang="en-US" sz="1200" dirty="0"/>
              <a:t>    </a:t>
            </a:r>
            <a:r>
              <a:rPr lang="en-US" sz="1200" dirty="0" err="1"/>
              <a:t>matchLabels</a:t>
            </a:r>
            <a:r>
              <a:rPr lang="en-US" sz="1200" dirty="0"/>
              <a:t>:</a:t>
            </a:r>
          </a:p>
          <a:p>
            <a:r>
              <a:rPr lang="en-US" sz="1200" b="1" dirty="0"/>
              <a:t>      app: </a:t>
            </a:r>
            <a:r>
              <a:rPr lang="en-US" sz="1200" b="1" dirty="0" err="1"/>
              <a:t>sqldatabase</a:t>
            </a:r>
            <a:endParaRPr lang="en-US" sz="1200" b="1" dirty="0"/>
          </a:p>
          <a:p>
            <a:r>
              <a:rPr lang="en-US" sz="1200" dirty="0"/>
              <a:t>  </a:t>
            </a:r>
            <a:r>
              <a:rPr lang="en-US" sz="1200" dirty="0" err="1"/>
              <a:t>policyTypes</a:t>
            </a:r>
            <a:r>
              <a:rPr lang="en-US" sz="1200" dirty="0"/>
              <a:t>:</a:t>
            </a:r>
          </a:p>
          <a:p>
            <a:r>
              <a:rPr lang="en-US" sz="1200" dirty="0"/>
              <a:t>  - Ingress</a:t>
            </a:r>
          </a:p>
          <a:p>
            <a:r>
              <a:rPr lang="en-US" sz="1200" dirty="0"/>
              <a:t>  - Egress</a:t>
            </a:r>
          </a:p>
          <a:p>
            <a:r>
              <a:rPr lang="en-US" sz="1200" dirty="0"/>
              <a:t>  ingress:</a:t>
            </a:r>
          </a:p>
          <a:p>
            <a:r>
              <a:rPr lang="en-US" sz="1200" dirty="0"/>
              <a:t>  - from:</a:t>
            </a:r>
          </a:p>
          <a:p>
            <a:r>
              <a:rPr lang="en-US" sz="1200" dirty="0"/>
              <a:t>    - </a:t>
            </a:r>
            <a:r>
              <a:rPr lang="en-US" sz="1200" dirty="0" err="1"/>
              <a:t>ipBlock</a:t>
            </a:r>
            <a:r>
              <a:rPr lang="en-US" sz="1200" dirty="0"/>
              <a:t>:</a:t>
            </a:r>
          </a:p>
          <a:p>
            <a:r>
              <a:rPr lang="en-US" sz="1200" b="1" dirty="0"/>
              <a:t>        </a:t>
            </a:r>
            <a:r>
              <a:rPr lang="en-US" sz="1200" b="1" dirty="0" err="1"/>
              <a:t>cidr</a:t>
            </a:r>
            <a:r>
              <a:rPr lang="en-US" sz="1200" b="1" dirty="0"/>
              <a:t>: 172.17.0.0/16</a:t>
            </a:r>
          </a:p>
          <a:p>
            <a:r>
              <a:rPr lang="en-US" sz="1200" dirty="0"/>
              <a:t>    - </a:t>
            </a:r>
            <a:r>
              <a:rPr lang="en-US" sz="1200" dirty="0" err="1"/>
              <a:t>namespaceSelector</a:t>
            </a:r>
            <a:r>
              <a:rPr lang="en-US" sz="1200" dirty="0"/>
              <a:t>:</a:t>
            </a:r>
          </a:p>
          <a:p>
            <a:r>
              <a:rPr lang="en-US" sz="1200" dirty="0"/>
              <a:t>        </a:t>
            </a:r>
            <a:r>
              <a:rPr lang="en-US" sz="1200" dirty="0" err="1"/>
              <a:t>matchLabels</a:t>
            </a:r>
            <a:r>
              <a:rPr lang="en-US" sz="1200" dirty="0"/>
              <a:t>:</a:t>
            </a:r>
          </a:p>
          <a:p>
            <a:r>
              <a:rPr lang="en-US" sz="1200" dirty="0"/>
              <a:t>          project: </a:t>
            </a:r>
            <a:r>
              <a:rPr lang="en-US" sz="1200" dirty="0" err="1"/>
              <a:t>myproject</a:t>
            </a:r>
            <a:endParaRPr lang="en-US" sz="1200" dirty="0"/>
          </a:p>
          <a:p>
            <a:r>
              <a:rPr lang="en-US" sz="1200" dirty="0"/>
              <a:t>    - </a:t>
            </a:r>
            <a:r>
              <a:rPr lang="en-US" sz="1200" dirty="0" err="1"/>
              <a:t>podSelector</a:t>
            </a:r>
            <a:r>
              <a:rPr lang="en-US" sz="1200" dirty="0"/>
              <a:t>:</a:t>
            </a:r>
          </a:p>
          <a:p>
            <a:r>
              <a:rPr lang="en-US" sz="1200" dirty="0"/>
              <a:t>        </a:t>
            </a:r>
            <a:r>
              <a:rPr lang="en-US" sz="1200" dirty="0" err="1"/>
              <a:t>matchLabels</a:t>
            </a:r>
            <a:r>
              <a:rPr lang="en-US" sz="1200" dirty="0"/>
              <a:t>:</a:t>
            </a:r>
          </a:p>
          <a:p>
            <a:r>
              <a:rPr lang="en-US" sz="1200" b="1" dirty="0"/>
              <a:t>          role: frontend</a:t>
            </a:r>
          </a:p>
          <a:p>
            <a:r>
              <a:rPr lang="en-US" sz="1200" dirty="0"/>
              <a:t>  egress:</a:t>
            </a:r>
          </a:p>
          <a:p>
            <a:r>
              <a:rPr lang="en-US" sz="1200" dirty="0"/>
              <a:t>  - to:</a:t>
            </a:r>
          </a:p>
          <a:p>
            <a:r>
              <a:rPr lang="en-US" sz="1200" dirty="0"/>
              <a:t>    - </a:t>
            </a:r>
            <a:r>
              <a:rPr lang="en-US" sz="1200" dirty="0" err="1"/>
              <a:t>ipBlock</a:t>
            </a:r>
            <a:r>
              <a:rPr lang="en-US" sz="1200" dirty="0"/>
              <a:t>:</a:t>
            </a:r>
          </a:p>
          <a:p>
            <a:r>
              <a:rPr lang="en-US" sz="1200" b="1" dirty="0"/>
              <a:t>        </a:t>
            </a:r>
            <a:r>
              <a:rPr lang="en-US" sz="1200" b="1" dirty="0" err="1"/>
              <a:t>cidr</a:t>
            </a:r>
            <a:r>
              <a:rPr lang="en-US" sz="1200" b="1" dirty="0"/>
              <a:t>: 10.0.0.0/24</a:t>
            </a:r>
          </a:p>
          <a:p>
            <a:r>
              <a:rPr lang="en-US" sz="1200" b="1" dirty="0"/>
              <a:t>    ports:</a:t>
            </a:r>
          </a:p>
          <a:p>
            <a:r>
              <a:rPr lang="en-US" sz="1200" b="1" dirty="0"/>
              <a:t>    - protocol: TCP</a:t>
            </a:r>
          </a:p>
          <a:p>
            <a:r>
              <a:rPr lang="en-US" sz="1200" b="1" dirty="0"/>
              <a:t>      port: 5978</a:t>
            </a:r>
          </a:p>
        </p:txBody>
      </p:sp>
      <p:sp>
        <p:nvSpPr>
          <p:cNvPr id="9" name="Rectangle: Rounded Corners 8">
            <a:extLst>
              <a:ext uri="{FF2B5EF4-FFF2-40B4-BE49-F238E27FC236}">
                <a16:creationId xmlns:a16="http://schemas.microsoft.com/office/drawing/2014/main" id="{813FA522-5BC6-77DB-6722-4752E9AF2F9E}"/>
              </a:ext>
            </a:extLst>
          </p:cNvPr>
          <p:cNvSpPr/>
          <p:nvPr/>
        </p:nvSpPr>
        <p:spPr>
          <a:xfrm>
            <a:off x="9836846" y="2412129"/>
            <a:ext cx="1633795" cy="27546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Target</a:t>
            </a:r>
            <a:endParaRPr lang="en-US" sz="2000" dirty="0">
              <a:solidFill>
                <a:schemeClr val="bg2">
                  <a:lumMod val="25000"/>
                </a:schemeClr>
              </a:solidFill>
            </a:endParaRPr>
          </a:p>
        </p:txBody>
      </p:sp>
      <p:sp>
        <p:nvSpPr>
          <p:cNvPr id="10" name="Rectangle: Rounded Corners 9">
            <a:extLst>
              <a:ext uri="{FF2B5EF4-FFF2-40B4-BE49-F238E27FC236}">
                <a16:creationId xmlns:a16="http://schemas.microsoft.com/office/drawing/2014/main" id="{ECCD8A86-EC4A-9B44-CD17-4D0D97A1383E}"/>
              </a:ext>
            </a:extLst>
          </p:cNvPr>
          <p:cNvSpPr/>
          <p:nvPr/>
        </p:nvSpPr>
        <p:spPr>
          <a:xfrm>
            <a:off x="9697995" y="4776389"/>
            <a:ext cx="1633795" cy="27546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Source</a:t>
            </a:r>
            <a:endParaRPr lang="en-US" sz="2000" dirty="0">
              <a:solidFill>
                <a:schemeClr val="bg2">
                  <a:lumMod val="25000"/>
                </a:schemeClr>
              </a:solidFill>
            </a:endParaRPr>
          </a:p>
        </p:txBody>
      </p:sp>
      <p:sp>
        <p:nvSpPr>
          <p:cNvPr id="11" name="Rectangle: Rounded Corners 10">
            <a:extLst>
              <a:ext uri="{FF2B5EF4-FFF2-40B4-BE49-F238E27FC236}">
                <a16:creationId xmlns:a16="http://schemas.microsoft.com/office/drawing/2014/main" id="{0432F6D4-8736-1398-3826-FB23DB61DFF8}"/>
              </a:ext>
            </a:extLst>
          </p:cNvPr>
          <p:cNvSpPr/>
          <p:nvPr/>
        </p:nvSpPr>
        <p:spPr>
          <a:xfrm>
            <a:off x="9697995" y="5561041"/>
            <a:ext cx="1633795" cy="617588"/>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Target IP og Port</a:t>
            </a:r>
            <a:endParaRPr lang="en-US" sz="2000" dirty="0">
              <a:solidFill>
                <a:schemeClr val="bg2">
                  <a:lumMod val="25000"/>
                </a:schemeClr>
              </a:solidFill>
            </a:endParaRPr>
          </a:p>
        </p:txBody>
      </p:sp>
      <p:sp>
        <p:nvSpPr>
          <p:cNvPr id="12" name="Rectangle: Rounded Corners 11">
            <a:extLst>
              <a:ext uri="{FF2B5EF4-FFF2-40B4-BE49-F238E27FC236}">
                <a16:creationId xmlns:a16="http://schemas.microsoft.com/office/drawing/2014/main" id="{164147D3-046E-BE17-012E-825C3DF609C5}"/>
              </a:ext>
            </a:extLst>
          </p:cNvPr>
          <p:cNvSpPr/>
          <p:nvPr/>
        </p:nvSpPr>
        <p:spPr>
          <a:xfrm>
            <a:off x="9785360" y="3724004"/>
            <a:ext cx="1633795" cy="275466"/>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dirty="0">
                <a:solidFill>
                  <a:schemeClr val="bg2">
                    <a:lumMod val="25000"/>
                  </a:schemeClr>
                </a:solidFill>
              </a:rPr>
              <a:t>Source IP</a:t>
            </a:r>
            <a:endParaRPr lang="en-US" sz="2000" dirty="0">
              <a:solidFill>
                <a:schemeClr val="bg2">
                  <a:lumMod val="25000"/>
                </a:schemeClr>
              </a:solidFill>
            </a:endParaRPr>
          </a:p>
        </p:txBody>
      </p:sp>
      <p:sp>
        <p:nvSpPr>
          <p:cNvPr id="15" name="Rectangle: Rounded Corners 14">
            <a:extLst>
              <a:ext uri="{FF2B5EF4-FFF2-40B4-BE49-F238E27FC236}">
                <a16:creationId xmlns:a16="http://schemas.microsoft.com/office/drawing/2014/main" id="{3A972BEB-A6AA-0506-C664-F82F1E3B2484}"/>
              </a:ext>
            </a:extLst>
          </p:cNvPr>
          <p:cNvSpPr/>
          <p:nvPr/>
        </p:nvSpPr>
        <p:spPr>
          <a:xfrm>
            <a:off x="1773196" y="5105274"/>
            <a:ext cx="5058032" cy="1122531"/>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1"/>
                </a:solidFill>
              </a:rPr>
              <a:t>Noen gratis verktøy for enkel visualisering</a:t>
            </a:r>
            <a:br>
              <a:rPr lang="nb-NO" sz="2000" b="1" dirty="0">
                <a:solidFill>
                  <a:schemeClr val="bg1"/>
                </a:solidFill>
              </a:rPr>
            </a:br>
            <a:r>
              <a:rPr lang="en-US" sz="1600" dirty="0">
                <a:solidFill>
                  <a:schemeClr val="bg1"/>
                </a:solidFill>
              </a:rPr>
              <a:t>https://orca.tufin.io/netpol/</a:t>
            </a:r>
          </a:p>
          <a:p>
            <a:r>
              <a:rPr lang="nb-NO" sz="1600" dirty="0">
                <a:solidFill>
                  <a:schemeClr val="bg1"/>
                </a:solidFill>
              </a:rPr>
              <a:t>https://artturik.github.io/network-policy-viewer/</a:t>
            </a:r>
            <a:endParaRPr lang="en-US" sz="2000" dirty="0">
              <a:solidFill>
                <a:schemeClr val="bg1"/>
              </a:solidFill>
            </a:endParaRPr>
          </a:p>
        </p:txBody>
      </p:sp>
    </p:spTree>
    <p:extLst>
      <p:ext uri="{BB962C8B-B14F-4D97-AF65-F5344CB8AC3E}">
        <p14:creationId xmlns:p14="http://schemas.microsoft.com/office/powerpoint/2010/main" val="40258945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83FAB-9F39-1700-CF44-C6F0CC8BABAB}"/>
              </a:ext>
            </a:extLst>
          </p:cNvPr>
          <p:cNvSpPr>
            <a:spLocks noGrp="1"/>
          </p:cNvSpPr>
          <p:nvPr>
            <p:ph type="body" sz="quarter" idx="10"/>
          </p:nvPr>
        </p:nvSpPr>
        <p:spPr>
          <a:xfrm>
            <a:off x="720182" y="1587610"/>
            <a:ext cx="11159929" cy="4976223"/>
          </a:xfrm>
        </p:spPr>
        <p:txBody>
          <a:bodyPr>
            <a:normAutofit/>
          </a:bodyPr>
          <a:lstStyle/>
          <a:p>
            <a:r>
              <a:rPr lang="en-US" sz="2400" b="1" dirty="0">
                <a:solidFill>
                  <a:schemeClr val="tx1">
                    <a:lumMod val="75000"/>
                  </a:schemeClr>
                </a:solidFill>
              </a:rPr>
              <a:t>Er et sett med </a:t>
            </a:r>
            <a:r>
              <a:rPr lang="en-US" sz="2400" b="1" dirty="0" err="1">
                <a:solidFill>
                  <a:schemeClr val="tx1">
                    <a:lumMod val="75000"/>
                  </a:schemeClr>
                </a:solidFill>
              </a:rPr>
              <a:t>funksjonalitet</a:t>
            </a:r>
            <a:r>
              <a:rPr lang="en-US" sz="2400" b="1" dirty="0">
                <a:solidFill>
                  <a:schemeClr val="tx1">
                    <a:lumMod val="75000"/>
                  </a:schemeClr>
                </a:solidFill>
              </a:rPr>
              <a:t> for å </a:t>
            </a:r>
            <a:r>
              <a:rPr lang="en-US" sz="2400" b="1" dirty="0" err="1">
                <a:solidFill>
                  <a:schemeClr val="tx1">
                    <a:lumMod val="75000"/>
                  </a:schemeClr>
                </a:solidFill>
              </a:rPr>
              <a:t>kunne</a:t>
            </a:r>
            <a:r>
              <a:rPr lang="en-US" sz="2400" b="1" dirty="0">
                <a:solidFill>
                  <a:schemeClr val="tx1">
                    <a:lumMod val="75000"/>
                  </a:schemeClr>
                </a:solidFill>
              </a:rPr>
              <a:t> </a:t>
            </a:r>
            <a:r>
              <a:rPr lang="en-US" sz="2400" b="1" dirty="0" err="1">
                <a:solidFill>
                  <a:schemeClr val="tx1">
                    <a:lumMod val="75000"/>
                  </a:schemeClr>
                </a:solidFill>
              </a:rPr>
              <a:t>gi</a:t>
            </a:r>
            <a:endParaRPr lang="en-US" sz="2400" b="1" dirty="0">
              <a:solidFill>
                <a:schemeClr val="tx1">
                  <a:lumMod val="75000"/>
                </a:schemeClr>
              </a:solidFill>
            </a:endParaRPr>
          </a:p>
          <a:p>
            <a:pPr lvl="1"/>
            <a:endParaRPr lang="en-US" sz="2000" dirty="0">
              <a:solidFill>
                <a:schemeClr val="tx1">
                  <a:lumMod val="75000"/>
                </a:schemeClr>
              </a:solidFill>
            </a:endParaRPr>
          </a:p>
          <a:p>
            <a:pPr lvl="1"/>
            <a:r>
              <a:rPr lang="en-US" sz="2000" dirty="0" err="1">
                <a:solidFill>
                  <a:schemeClr val="tx1">
                    <a:lumMod val="75000"/>
                  </a:schemeClr>
                </a:solidFill>
              </a:rPr>
              <a:t>Synlighet</a:t>
            </a:r>
            <a:endParaRPr lang="en-US" sz="2000" dirty="0">
              <a:solidFill>
                <a:schemeClr val="tx1">
                  <a:lumMod val="75000"/>
                </a:schemeClr>
              </a:solidFill>
            </a:endParaRPr>
          </a:p>
          <a:p>
            <a:pPr lvl="1"/>
            <a:r>
              <a:rPr lang="en-US" sz="2000" dirty="0" err="1">
                <a:solidFill>
                  <a:schemeClr val="tx1">
                    <a:lumMod val="75000"/>
                  </a:schemeClr>
                </a:solidFill>
              </a:rPr>
              <a:t>Sikkerhet</a:t>
            </a:r>
            <a:r>
              <a:rPr lang="en-US" sz="2000" dirty="0">
                <a:solidFill>
                  <a:schemeClr val="tx1">
                    <a:lumMod val="75000"/>
                  </a:schemeClr>
                </a:solidFill>
              </a:rPr>
              <a:t> </a:t>
            </a:r>
          </a:p>
          <a:p>
            <a:pPr lvl="1"/>
            <a:r>
              <a:rPr lang="en-US" sz="2000" dirty="0">
                <a:solidFill>
                  <a:schemeClr val="tx1">
                    <a:lumMod val="75000"/>
                  </a:schemeClr>
                </a:solidFill>
              </a:rPr>
              <a:t>Trafikkstyring</a:t>
            </a:r>
          </a:p>
          <a:p>
            <a:pPr marL="265113" lvl="1" indent="0">
              <a:buNone/>
            </a:pPr>
            <a:endParaRPr lang="en-US" sz="2000" dirty="0">
              <a:solidFill>
                <a:schemeClr val="tx1">
                  <a:lumMod val="75000"/>
                </a:schemeClr>
              </a:solidFill>
            </a:endParaRPr>
          </a:p>
          <a:p>
            <a:r>
              <a:rPr lang="en-US" sz="2400" b="1" dirty="0" err="1"/>
              <a:t>Flytter</a:t>
            </a:r>
            <a:r>
              <a:rPr lang="en-US" sz="2400" b="1" dirty="0"/>
              <a:t> </a:t>
            </a:r>
            <a:r>
              <a:rPr lang="en-US" sz="2400" b="1" dirty="0" err="1"/>
              <a:t>denne</a:t>
            </a:r>
            <a:r>
              <a:rPr lang="en-US" sz="2400" b="1" dirty="0"/>
              <a:t> </a:t>
            </a:r>
            <a:r>
              <a:rPr lang="en-US" sz="2400" b="1" dirty="0" err="1">
                <a:solidFill>
                  <a:srgbClr val="007AC2"/>
                </a:solidFill>
              </a:rPr>
              <a:t>funksjonaliteten</a:t>
            </a:r>
            <a:r>
              <a:rPr lang="en-US" sz="2400" b="1" dirty="0"/>
              <a:t> </a:t>
            </a:r>
            <a:r>
              <a:rPr lang="en-US" sz="2400" b="1" dirty="0" err="1"/>
              <a:t>ut</a:t>
            </a:r>
            <a:r>
              <a:rPr lang="en-US" sz="2400" b="1" dirty="0"/>
              <a:t> av </a:t>
            </a:r>
            <a:r>
              <a:rPr lang="en-US" sz="2400" b="1" dirty="0" err="1">
                <a:solidFill>
                  <a:srgbClr val="007AC2"/>
                </a:solidFill>
              </a:rPr>
              <a:t>applikasjonslaget</a:t>
            </a:r>
            <a:endParaRPr lang="en-US" sz="2400" b="1" dirty="0">
              <a:solidFill>
                <a:srgbClr val="007AC2"/>
              </a:solidFill>
            </a:endParaRPr>
          </a:p>
          <a:p>
            <a:endParaRPr lang="en-US" sz="2400" b="1" dirty="0"/>
          </a:p>
          <a:p>
            <a:endParaRPr lang="en-US" dirty="0"/>
          </a:p>
        </p:txBody>
      </p:sp>
      <p:sp>
        <p:nvSpPr>
          <p:cNvPr id="3" name="Title 2">
            <a:extLst>
              <a:ext uri="{FF2B5EF4-FFF2-40B4-BE49-F238E27FC236}">
                <a16:creationId xmlns:a16="http://schemas.microsoft.com/office/drawing/2014/main" id="{240BA3F2-A36C-BEDB-8716-A04319D7D5E8}"/>
              </a:ext>
            </a:extLst>
          </p:cNvPr>
          <p:cNvSpPr>
            <a:spLocks noGrp="1"/>
          </p:cNvSpPr>
          <p:nvPr>
            <p:ph type="title"/>
          </p:nvPr>
        </p:nvSpPr>
        <p:spPr/>
        <p:txBody>
          <a:bodyPr/>
          <a:lstStyle/>
          <a:p>
            <a:r>
              <a:rPr lang="nb-NO" dirty="0"/>
              <a:t>Service Mesh</a:t>
            </a:r>
            <a:endParaRPr lang="en-US" dirty="0"/>
          </a:p>
        </p:txBody>
      </p:sp>
      <p:pic>
        <p:nvPicPr>
          <p:cNvPr id="7170" name="Picture 2">
            <a:extLst>
              <a:ext uri="{FF2B5EF4-FFF2-40B4-BE49-F238E27FC236}">
                <a16:creationId xmlns:a16="http://schemas.microsoft.com/office/drawing/2014/main" id="{461E4C36-6740-2066-806C-01975D5B7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790" y="2055268"/>
            <a:ext cx="6915055" cy="1782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321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BA3F2-A36C-BEDB-8716-A04319D7D5E8}"/>
              </a:ext>
            </a:extLst>
          </p:cNvPr>
          <p:cNvSpPr>
            <a:spLocks noGrp="1"/>
          </p:cNvSpPr>
          <p:nvPr>
            <p:ph type="title"/>
          </p:nvPr>
        </p:nvSpPr>
        <p:spPr/>
        <p:txBody>
          <a:bodyPr/>
          <a:lstStyle/>
          <a:p>
            <a:r>
              <a:rPr lang="nb-NO" dirty="0"/>
              <a:t>Service Mesh - Arkitektur</a:t>
            </a:r>
            <a:endParaRPr lang="en-US" dirty="0"/>
          </a:p>
        </p:txBody>
      </p:sp>
      <p:pic>
        <p:nvPicPr>
          <p:cNvPr id="4" name="Picture 4" descr="NSX Service Mesh">
            <a:extLst>
              <a:ext uri="{FF2B5EF4-FFF2-40B4-BE49-F238E27FC236}">
                <a16:creationId xmlns:a16="http://schemas.microsoft.com/office/drawing/2014/main" id="{B5673772-20F7-D0C8-B44B-94805D2AF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5864" y="1914929"/>
            <a:ext cx="6223082" cy="292274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
            <a:extLst>
              <a:ext uri="{FF2B5EF4-FFF2-40B4-BE49-F238E27FC236}">
                <a16:creationId xmlns:a16="http://schemas.microsoft.com/office/drawing/2014/main" id="{5A5F4B74-B662-6C74-DD5B-8F61FA7F718D}"/>
              </a:ext>
            </a:extLst>
          </p:cNvPr>
          <p:cNvSpPr>
            <a:spLocks noGrp="1"/>
          </p:cNvSpPr>
          <p:nvPr>
            <p:ph type="body" sz="quarter" idx="10"/>
          </p:nvPr>
        </p:nvSpPr>
        <p:spPr>
          <a:xfrm>
            <a:off x="720183" y="1587610"/>
            <a:ext cx="10749412" cy="4538931"/>
          </a:xfrm>
        </p:spPr>
        <p:txBody>
          <a:bodyPr>
            <a:normAutofit lnSpcReduction="10000"/>
          </a:bodyPr>
          <a:lstStyle/>
          <a:p>
            <a:pPr>
              <a:lnSpc>
                <a:spcPct val="150000"/>
              </a:lnSpc>
            </a:pPr>
            <a:r>
              <a:rPr lang="en-US" sz="2000" b="1" dirty="0" err="1"/>
              <a:t>Ulik</a:t>
            </a:r>
            <a:r>
              <a:rPr lang="en-US" sz="2000" b="1" dirty="0"/>
              <a:t> </a:t>
            </a:r>
            <a:r>
              <a:rPr lang="en-US" sz="2000" b="1" dirty="0" err="1"/>
              <a:t>funksjonalitet</a:t>
            </a:r>
            <a:r>
              <a:rPr lang="en-US" sz="2000" b="1" dirty="0"/>
              <a:t> </a:t>
            </a:r>
            <a:r>
              <a:rPr lang="en-US" sz="2000" b="1" dirty="0" err="1"/>
              <a:t>og</a:t>
            </a:r>
            <a:r>
              <a:rPr lang="en-US" sz="2000" b="1" dirty="0"/>
              <a:t> </a:t>
            </a:r>
            <a:r>
              <a:rPr lang="en-US" sz="2000" b="1" dirty="0" err="1"/>
              <a:t>tilnærming</a:t>
            </a:r>
            <a:r>
              <a:rPr lang="en-US" sz="2000" b="1" dirty="0"/>
              <a:t> </a:t>
            </a:r>
            <a:r>
              <a:rPr lang="en-US" sz="2000" b="1" dirty="0" err="1"/>
              <a:t>fra</a:t>
            </a:r>
            <a:br>
              <a:rPr lang="en-US" sz="2000" b="1" dirty="0"/>
            </a:br>
            <a:r>
              <a:rPr lang="en-US" sz="2000" b="1" dirty="0" err="1"/>
              <a:t>leverandør</a:t>
            </a:r>
            <a:r>
              <a:rPr lang="en-US" sz="2000" b="1" dirty="0"/>
              <a:t> </a:t>
            </a:r>
            <a:r>
              <a:rPr lang="en-US" sz="2000" b="1" dirty="0" err="1"/>
              <a:t>til</a:t>
            </a:r>
            <a:r>
              <a:rPr lang="en-US" sz="2000" b="1" dirty="0"/>
              <a:t> </a:t>
            </a:r>
            <a:r>
              <a:rPr lang="en-US" sz="2000" b="1" dirty="0" err="1"/>
              <a:t>leverandør</a:t>
            </a:r>
            <a:endParaRPr lang="en-US" sz="2000" b="1" dirty="0"/>
          </a:p>
          <a:p>
            <a:pPr>
              <a:lnSpc>
                <a:spcPct val="150000"/>
              </a:lnSpc>
            </a:pPr>
            <a:r>
              <a:rPr lang="en-US" sz="2000" b="1" dirty="0"/>
              <a:t>Sidecar proxy </a:t>
            </a:r>
            <a:r>
              <a:rPr lang="en-US" sz="2000" b="1" dirty="0" err="1"/>
              <a:t>eller</a:t>
            </a:r>
            <a:r>
              <a:rPr lang="en-US" sz="2000" b="1" dirty="0"/>
              <a:t> bruk av </a:t>
            </a:r>
            <a:r>
              <a:rPr lang="en-US" sz="2000" b="1" dirty="0" err="1"/>
              <a:t>eBFP</a:t>
            </a:r>
            <a:endParaRPr lang="en-US" sz="2000" b="1" dirty="0"/>
          </a:p>
          <a:p>
            <a:pPr lvl="1">
              <a:lnSpc>
                <a:spcPct val="150000"/>
              </a:lnSpc>
            </a:pPr>
            <a:r>
              <a:rPr lang="en-US" dirty="0"/>
              <a:t>Cilium </a:t>
            </a:r>
            <a:r>
              <a:rPr lang="en-US" dirty="0" err="1"/>
              <a:t>bruker</a:t>
            </a:r>
            <a:r>
              <a:rPr lang="en-US" dirty="0"/>
              <a:t> </a:t>
            </a:r>
            <a:r>
              <a:rPr lang="en-US" dirty="0" err="1"/>
              <a:t>eBFP</a:t>
            </a:r>
            <a:endParaRPr lang="en-US" dirty="0"/>
          </a:p>
          <a:p>
            <a:pPr lvl="1">
              <a:lnSpc>
                <a:spcPct val="150000"/>
              </a:lnSpc>
            </a:pPr>
            <a:r>
              <a:rPr lang="en-US" dirty="0"/>
              <a:t>Istio </a:t>
            </a:r>
            <a:r>
              <a:rPr lang="en-US" dirty="0" err="1"/>
              <a:t>bruker</a:t>
            </a:r>
            <a:r>
              <a:rPr lang="en-US" dirty="0"/>
              <a:t> iptables</a:t>
            </a:r>
          </a:p>
          <a:p>
            <a:pPr lvl="1">
              <a:lnSpc>
                <a:spcPct val="150000"/>
              </a:lnSpc>
            </a:pPr>
            <a:r>
              <a:rPr lang="en-US" dirty="0" err="1"/>
              <a:t>mTLS</a:t>
            </a:r>
            <a:r>
              <a:rPr lang="en-US" dirty="0"/>
              <a:t> </a:t>
            </a:r>
            <a:r>
              <a:rPr lang="en-US" dirty="0" err="1"/>
              <a:t>på</a:t>
            </a:r>
            <a:r>
              <a:rPr lang="en-US" dirty="0"/>
              <a:t> </a:t>
            </a:r>
            <a:r>
              <a:rPr lang="en-US" dirty="0" err="1"/>
              <a:t>tjenester</a:t>
            </a:r>
            <a:r>
              <a:rPr lang="en-US" dirty="0"/>
              <a:t> </a:t>
            </a:r>
            <a:r>
              <a:rPr lang="en-US" dirty="0" err="1"/>
              <a:t>som</a:t>
            </a:r>
            <a:r>
              <a:rPr lang="en-US" dirty="0"/>
              <a:t> </a:t>
            </a:r>
            <a:r>
              <a:rPr lang="en-US" dirty="0" err="1"/>
              <a:t>støtter</a:t>
            </a:r>
            <a:r>
              <a:rPr lang="en-US" dirty="0"/>
              <a:t> det</a:t>
            </a:r>
          </a:p>
          <a:p>
            <a:pPr>
              <a:lnSpc>
                <a:spcPct val="150000"/>
              </a:lnSpc>
            </a:pPr>
            <a:r>
              <a:rPr lang="en-US" sz="2000" b="1" dirty="0" err="1"/>
              <a:t>Synlighet</a:t>
            </a:r>
            <a:r>
              <a:rPr lang="en-US" sz="2000" b="1" dirty="0"/>
              <a:t> inn </a:t>
            </a:r>
            <a:r>
              <a:rPr lang="en-US" sz="2000" b="1" dirty="0" err="1"/>
              <a:t>i</a:t>
            </a:r>
            <a:r>
              <a:rPr lang="en-US" sz="2000" b="1" dirty="0"/>
              <a:t> </a:t>
            </a:r>
            <a:r>
              <a:rPr lang="en-US" sz="2000" b="1" dirty="0" err="1"/>
              <a:t>nettverksflyten</a:t>
            </a:r>
            <a:endParaRPr lang="en-US" sz="2000" b="1" dirty="0"/>
          </a:p>
          <a:p>
            <a:pPr>
              <a:lnSpc>
                <a:spcPct val="150000"/>
              </a:lnSpc>
            </a:pPr>
            <a:r>
              <a:rPr lang="en-US" sz="2000" b="1" dirty="0"/>
              <a:t>Lag 7 </a:t>
            </a:r>
            <a:r>
              <a:rPr lang="en-US" sz="2000" b="1" dirty="0" err="1"/>
              <a:t>regelstyring</a:t>
            </a:r>
            <a:endParaRPr lang="en-US" sz="2000" b="1" dirty="0"/>
          </a:p>
          <a:p>
            <a:pPr>
              <a:lnSpc>
                <a:spcPct val="150000"/>
              </a:lnSpc>
            </a:pPr>
            <a:r>
              <a:rPr lang="en-US" sz="2000" b="1" dirty="0" err="1"/>
              <a:t>Blir</a:t>
            </a:r>
            <a:r>
              <a:rPr lang="en-US" sz="2000" b="1" dirty="0"/>
              <a:t> </a:t>
            </a:r>
            <a:r>
              <a:rPr lang="en-US" sz="2000" b="1" dirty="0" err="1"/>
              <a:t>etterhvert</a:t>
            </a:r>
            <a:r>
              <a:rPr lang="en-US" sz="2000" b="1" dirty="0"/>
              <a:t> </a:t>
            </a:r>
            <a:r>
              <a:rPr lang="en-US" sz="2000" b="1" dirty="0" err="1"/>
              <a:t>erstattet</a:t>
            </a:r>
            <a:r>
              <a:rPr lang="en-US" sz="2000" b="1" dirty="0"/>
              <a:t> med </a:t>
            </a:r>
            <a:r>
              <a:rPr lang="en-US" sz="2000" b="1" dirty="0" err="1"/>
              <a:t>ny</a:t>
            </a:r>
            <a:r>
              <a:rPr lang="en-US" sz="2000" b="1" dirty="0"/>
              <a:t> </a:t>
            </a:r>
            <a:r>
              <a:rPr lang="en-US" sz="2000" b="1" dirty="0" err="1"/>
              <a:t>utgave</a:t>
            </a:r>
            <a:r>
              <a:rPr lang="en-US" sz="2000" b="1" dirty="0"/>
              <a:t>….</a:t>
            </a:r>
          </a:p>
        </p:txBody>
      </p:sp>
      <p:sp>
        <p:nvSpPr>
          <p:cNvPr id="8" name="Rectangle: Rounded Corners 7">
            <a:extLst>
              <a:ext uri="{FF2B5EF4-FFF2-40B4-BE49-F238E27FC236}">
                <a16:creationId xmlns:a16="http://schemas.microsoft.com/office/drawing/2014/main" id="{7CC64195-5717-35F0-74B1-6F57A9851E64}"/>
              </a:ext>
            </a:extLst>
          </p:cNvPr>
          <p:cNvSpPr/>
          <p:nvPr/>
        </p:nvSpPr>
        <p:spPr>
          <a:xfrm>
            <a:off x="6773280" y="4890836"/>
            <a:ext cx="4075050" cy="904483"/>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2">
                    <a:lumMod val="25000"/>
                  </a:schemeClr>
                </a:solidFill>
              </a:rPr>
              <a:t>Arkitektur basert på Istio som de fleste leverandører benytter med Envoy som kjerne</a:t>
            </a:r>
            <a:endParaRPr lang="en-US" dirty="0">
              <a:solidFill>
                <a:schemeClr val="bg2">
                  <a:lumMod val="25000"/>
                </a:schemeClr>
              </a:solidFill>
            </a:endParaRPr>
          </a:p>
        </p:txBody>
      </p:sp>
    </p:spTree>
    <p:extLst>
      <p:ext uri="{BB962C8B-B14F-4D97-AF65-F5344CB8AC3E}">
        <p14:creationId xmlns:p14="http://schemas.microsoft.com/office/powerpoint/2010/main" val="2487593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783FAB-9F39-1700-CF44-C6F0CC8BABAB}"/>
              </a:ext>
            </a:extLst>
          </p:cNvPr>
          <p:cNvSpPr>
            <a:spLocks noGrp="1"/>
          </p:cNvSpPr>
          <p:nvPr>
            <p:ph type="body" sz="quarter" idx="10"/>
          </p:nvPr>
        </p:nvSpPr>
        <p:spPr/>
        <p:txBody>
          <a:bodyPr/>
          <a:lstStyle/>
          <a:p>
            <a:r>
              <a:rPr lang="en-US" dirty="0"/>
              <a:t>https://linkerd.devstats.cncf.io/</a:t>
            </a:r>
          </a:p>
        </p:txBody>
      </p:sp>
      <p:sp>
        <p:nvSpPr>
          <p:cNvPr id="3" name="Title 2">
            <a:extLst>
              <a:ext uri="{FF2B5EF4-FFF2-40B4-BE49-F238E27FC236}">
                <a16:creationId xmlns:a16="http://schemas.microsoft.com/office/drawing/2014/main" id="{240BA3F2-A36C-BEDB-8716-A04319D7D5E8}"/>
              </a:ext>
            </a:extLst>
          </p:cNvPr>
          <p:cNvSpPr>
            <a:spLocks noGrp="1"/>
          </p:cNvSpPr>
          <p:nvPr>
            <p:ph type="title"/>
          </p:nvPr>
        </p:nvSpPr>
        <p:spPr>
          <a:xfrm>
            <a:off x="524983" y="583325"/>
            <a:ext cx="10751504" cy="546000"/>
          </a:xfrm>
        </p:spPr>
        <p:txBody>
          <a:bodyPr/>
          <a:lstStyle/>
          <a:p>
            <a:r>
              <a:rPr lang="nb-NO" dirty="0"/>
              <a:t>Noen Service Mesh Alternativer</a:t>
            </a:r>
            <a:endParaRPr lang="en-US" dirty="0"/>
          </a:p>
        </p:txBody>
      </p:sp>
      <p:graphicFrame>
        <p:nvGraphicFramePr>
          <p:cNvPr id="4" name="Table 4">
            <a:extLst>
              <a:ext uri="{FF2B5EF4-FFF2-40B4-BE49-F238E27FC236}">
                <a16:creationId xmlns:a16="http://schemas.microsoft.com/office/drawing/2014/main" id="{361CD4D4-B969-7725-004B-A79613E0C899}"/>
              </a:ext>
            </a:extLst>
          </p:cNvPr>
          <p:cNvGraphicFramePr>
            <a:graphicFrameLocks noGrp="1"/>
          </p:cNvGraphicFramePr>
          <p:nvPr/>
        </p:nvGraphicFramePr>
        <p:xfrm>
          <a:off x="401595" y="1279504"/>
          <a:ext cx="11391025" cy="4312920"/>
        </p:xfrm>
        <a:graphic>
          <a:graphicData uri="http://schemas.openxmlformats.org/drawingml/2006/table">
            <a:tbl>
              <a:tblPr firstRow="1" bandRow="1">
                <a:tableStyleId>{5C22544A-7EE6-4342-B048-85BDC9FD1C3A}</a:tableStyleId>
              </a:tblPr>
              <a:tblGrid>
                <a:gridCol w="1569308">
                  <a:extLst>
                    <a:ext uri="{9D8B030D-6E8A-4147-A177-3AD203B41FA5}">
                      <a16:colId xmlns:a16="http://schemas.microsoft.com/office/drawing/2014/main" val="917591136"/>
                    </a:ext>
                  </a:extLst>
                </a:gridCol>
                <a:gridCol w="861800">
                  <a:extLst>
                    <a:ext uri="{9D8B030D-6E8A-4147-A177-3AD203B41FA5}">
                      <a16:colId xmlns:a16="http://schemas.microsoft.com/office/drawing/2014/main" val="1987380416"/>
                    </a:ext>
                  </a:extLst>
                </a:gridCol>
                <a:gridCol w="1152035">
                  <a:extLst>
                    <a:ext uri="{9D8B030D-6E8A-4147-A177-3AD203B41FA5}">
                      <a16:colId xmlns:a16="http://schemas.microsoft.com/office/drawing/2014/main" val="2409404714"/>
                    </a:ext>
                  </a:extLst>
                </a:gridCol>
                <a:gridCol w="1250567">
                  <a:extLst>
                    <a:ext uri="{9D8B030D-6E8A-4147-A177-3AD203B41FA5}">
                      <a16:colId xmlns:a16="http://schemas.microsoft.com/office/drawing/2014/main" val="1849184604"/>
                    </a:ext>
                  </a:extLst>
                </a:gridCol>
                <a:gridCol w="1750791">
                  <a:extLst>
                    <a:ext uri="{9D8B030D-6E8A-4147-A177-3AD203B41FA5}">
                      <a16:colId xmlns:a16="http://schemas.microsoft.com/office/drawing/2014/main" val="2624386760"/>
                    </a:ext>
                  </a:extLst>
                </a:gridCol>
                <a:gridCol w="1642116">
                  <a:extLst>
                    <a:ext uri="{9D8B030D-6E8A-4147-A177-3AD203B41FA5}">
                      <a16:colId xmlns:a16="http://schemas.microsoft.com/office/drawing/2014/main" val="3409472927"/>
                    </a:ext>
                  </a:extLst>
                </a:gridCol>
                <a:gridCol w="1750660">
                  <a:extLst>
                    <a:ext uri="{9D8B030D-6E8A-4147-A177-3AD203B41FA5}">
                      <a16:colId xmlns:a16="http://schemas.microsoft.com/office/drawing/2014/main" val="1283232979"/>
                    </a:ext>
                  </a:extLst>
                </a:gridCol>
                <a:gridCol w="1413748">
                  <a:extLst>
                    <a:ext uri="{9D8B030D-6E8A-4147-A177-3AD203B41FA5}">
                      <a16:colId xmlns:a16="http://schemas.microsoft.com/office/drawing/2014/main" val="4156011733"/>
                    </a:ext>
                  </a:extLst>
                </a:gridCol>
              </a:tblGrid>
              <a:tr h="370840">
                <a:tc>
                  <a:txBody>
                    <a:bodyPr/>
                    <a:lstStyle/>
                    <a:p>
                      <a:r>
                        <a:rPr lang="nb-NO" sz="1400" dirty="0"/>
                        <a:t>Funksjonalitet</a:t>
                      </a:r>
                      <a:endParaRPr lang="en-US" sz="1400" dirty="0"/>
                    </a:p>
                  </a:txBody>
                  <a:tcPr/>
                </a:tc>
                <a:tc>
                  <a:txBody>
                    <a:bodyPr/>
                    <a:lstStyle/>
                    <a:p>
                      <a:r>
                        <a:rPr lang="nb-NO" sz="1400" dirty="0"/>
                        <a:t>Istio</a:t>
                      </a:r>
                      <a:endParaRPr lang="en-US" sz="1400" dirty="0"/>
                    </a:p>
                  </a:txBody>
                  <a:tcPr/>
                </a:tc>
                <a:tc>
                  <a:txBody>
                    <a:bodyPr/>
                    <a:lstStyle/>
                    <a:p>
                      <a:r>
                        <a:rPr lang="nb-NO" sz="1400" dirty="0"/>
                        <a:t>Linkerd</a:t>
                      </a:r>
                      <a:endParaRPr lang="en-US" sz="1400" dirty="0"/>
                    </a:p>
                  </a:txBody>
                  <a:tcPr/>
                </a:tc>
                <a:tc>
                  <a:txBody>
                    <a:bodyPr/>
                    <a:lstStyle/>
                    <a:p>
                      <a:r>
                        <a:rPr lang="nb-NO" sz="1400" dirty="0"/>
                        <a:t>Hashicorp Consul</a:t>
                      </a:r>
                      <a:endParaRPr lang="en-US" sz="1400" dirty="0"/>
                    </a:p>
                  </a:txBody>
                  <a:tcPr/>
                </a:tc>
                <a:tc>
                  <a:txBody>
                    <a:bodyPr/>
                    <a:lstStyle/>
                    <a:p>
                      <a:r>
                        <a:rPr lang="nb-NO" sz="1400" dirty="0"/>
                        <a:t>Traefik Mesh</a:t>
                      </a:r>
                      <a:endParaRPr lang="en-US" sz="1400" dirty="0"/>
                    </a:p>
                  </a:txBody>
                  <a:tcPr/>
                </a:tc>
                <a:tc>
                  <a:txBody>
                    <a:bodyPr/>
                    <a:lstStyle/>
                    <a:p>
                      <a:r>
                        <a:rPr lang="nb-NO" sz="1400" dirty="0"/>
                        <a:t>Kuma (fra Kong)</a:t>
                      </a:r>
                      <a:endParaRPr lang="en-US" sz="1400" dirty="0"/>
                    </a:p>
                  </a:txBody>
                  <a:tcPr/>
                </a:tc>
                <a:tc>
                  <a:txBody>
                    <a:bodyPr/>
                    <a:lstStyle/>
                    <a:p>
                      <a:r>
                        <a:rPr lang="nb-NO" sz="1400" dirty="0"/>
                        <a:t>Open Service Mesh</a:t>
                      </a:r>
                      <a:endParaRPr lang="en-US" sz="1400" dirty="0"/>
                    </a:p>
                  </a:txBody>
                  <a:tcPr/>
                </a:tc>
                <a:tc>
                  <a:txBody>
                    <a:bodyPr/>
                    <a:lstStyle/>
                    <a:p>
                      <a:r>
                        <a:rPr lang="nb-NO" sz="1400" dirty="0"/>
                        <a:t>VMware Tanzu</a:t>
                      </a:r>
                      <a:endParaRPr lang="en-US" sz="1400" dirty="0"/>
                    </a:p>
                  </a:txBody>
                  <a:tcPr/>
                </a:tc>
                <a:extLst>
                  <a:ext uri="{0D108BD9-81ED-4DB2-BD59-A6C34878D82A}">
                    <a16:rowId xmlns:a16="http://schemas.microsoft.com/office/drawing/2014/main" val="3062628603"/>
                  </a:ext>
                </a:extLst>
              </a:tr>
              <a:tr h="370840">
                <a:tc>
                  <a:txBody>
                    <a:bodyPr/>
                    <a:lstStyle/>
                    <a:p>
                      <a:r>
                        <a:rPr lang="nb-NO" sz="1400" b="1" dirty="0"/>
                        <a:t>Tjenesteproxy</a:t>
                      </a:r>
                      <a:endParaRPr lang="en-US" sz="1400" b="1" dirty="0"/>
                    </a:p>
                  </a:txBody>
                  <a:tcPr/>
                </a:tc>
                <a:tc>
                  <a:txBody>
                    <a:bodyPr/>
                    <a:lstStyle/>
                    <a:p>
                      <a:r>
                        <a:rPr lang="nb-NO" sz="1400" dirty="0"/>
                        <a:t>Envoy</a:t>
                      </a:r>
                      <a:endParaRPr lang="en-US" sz="1400" dirty="0"/>
                    </a:p>
                  </a:txBody>
                  <a:tcPr/>
                </a:tc>
                <a:tc>
                  <a:txBody>
                    <a:bodyPr/>
                    <a:lstStyle/>
                    <a:p>
                      <a:r>
                        <a:rPr lang="nb-NO" sz="1400" dirty="0"/>
                        <a:t>Linkerd2-proxy</a:t>
                      </a:r>
                      <a:endParaRPr lang="en-US" sz="1400" dirty="0"/>
                    </a:p>
                  </a:txBody>
                  <a:tcPr/>
                </a:tc>
                <a:tc>
                  <a:txBody>
                    <a:bodyPr/>
                    <a:lstStyle/>
                    <a:p>
                      <a:r>
                        <a:rPr lang="nb-NO" sz="1400" dirty="0"/>
                        <a:t>Envoy</a:t>
                      </a:r>
                      <a:endParaRPr lang="en-US" sz="1400" dirty="0"/>
                    </a:p>
                  </a:txBody>
                  <a:tcPr/>
                </a:tc>
                <a:tc>
                  <a:txBody>
                    <a:bodyPr/>
                    <a:lstStyle/>
                    <a:p>
                      <a:r>
                        <a:rPr lang="nb-NO" sz="1400" dirty="0"/>
                        <a:t>Egen</a:t>
                      </a:r>
                      <a:endParaRPr lang="en-US" sz="1400" dirty="0"/>
                    </a:p>
                  </a:txBody>
                  <a:tcPr/>
                </a:tc>
                <a:tc>
                  <a:txBody>
                    <a:bodyPr/>
                    <a:lstStyle/>
                    <a:p>
                      <a:r>
                        <a:rPr lang="nb-NO" sz="1400" dirty="0"/>
                        <a:t>Envoy</a:t>
                      </a:r>
                      <a:endParaRPr lang="en-US" sz="1400" dirty="0"/>
                    </a:p>
                  </a:txBody>
                  <a:tcPr/>
                </a:tc>
                <a:tc>
                  <a:txBody>
                    <a:bodyPr/>
                    <a:lstStyle/>
                    <a:p>
                      <a:r>
                        <a:rPr lang="nb-NO" sz="1400" dirty="0"/>
                        <a:t>Envoy</a:t>
                      </a:r>
                      <a:endParaRPr lang="en-US" sz="1400" dirty="0"/>
                    </a:p>
                  </a:txBody>
                  <a:tcPr/>
                </a:tc>
                <a:tc>
                  <a:txBody>
                    <a:bodyPr/>
                    <a:lstStyle/>
                    <a:p>
                      <a:r>
                        <a:rPr lang="nb-NO" sz="1400" dirty="0"/>
                        <a:t>Envoy</a:t>
                      </a:r>
                      <a:endParaRPr lang="en-US" sz="1400" dirty="0"/>
                    </a:p>
                  </a:txBody>
                  <a:tcPr/>
                </a:tc>
                <a:extLst>
                  <a:ext uri="{0D108BD9-81ED-4DB2-BD59-A6C34878D82A}">
                    <a16:rowId xmlns:a16="http://schemas.microsoft.com/office/drawing/2014/main" val="3944769194"/>
                  </a:ext>
                </a:extLst>
              </a:tr>
              <a:tr h="370840">
                <a:tc>
                  <a:txBody>
                    <a:bodyPr/>
                    <a:lstStyle/>
                    <a:p>
                      <a:r>
                        <a:rPr lang="nb-NO" sz="1400" b="1" dirty="0"/>
                        <a:t>Sidecar Proxy</a:t>
                      </a:r>
                      <a:endParaRPr lang="en-US" sz="1400" b="1"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Nei</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extLst>
                  <a:ext uri="{0D108BD9-81ED-4DB2-BD59-A6C34878D82A}">
                    <a16:rowId xmlns:a16="http://schemas.microsoft.com/office/drawing/2014/main" val="2077034692"/>
                  </a:ext>
                </a:extLst>
              </a:tr>
              <a:tr h="185420">
                <a:tc>
                  <a:txBody>
                    <a:bodyPr/>
                    <a:lstStyle/>
                    <a:p>
                      <a:r>
                        <a:rPr lang="nb-NO" sz="1400" b="1" dirty="0"/>
                        <a:t>Container-VM</a:t>
                      </a:r>
                      <a:endParaRPr lang="en-US" sz="1400" b="1" dirty="0"/>
                    </a:p>
                  </a:txBody>
                  <a:tcPr/>
                </a:tc>
                <a:tc>
                  <a:txBody>
                    <a:bodyPr/>
                    <a:lstStyle/>
                    <a:p>
                      <a:r>
                        <a:rPr lang="nb-NO" sz="1400" dirty="0"/>
                        <a:t>Ja</a:t>
                      </a:r>
                      <a:endParaRPr lang="en-US" sz="1400" dirty="0"/>
                    </a:p>
                  </a:txBody>
                  <a:tcPr/>
                </a:tc>
                <a:tc>
                  <a:txBody>
                    <a:bodyPr/>
                    <a:lstStyle/>
                    <a:p>
                      <a:r>
                        <a:rPr lang="nb-NO" sz="1400" dirty="0"/>
                        <a:t>Nei</a:t>
                      </a:r>
                      <a:endParaRPr lang="en-US" sz="1400" dirty="0"/>
                    </a:p>
                  </a:txBody>
                  <a:tcPr/>
                </a:tc>
                <a:tc>
                  <a:txBody>
                    <a:bodyPr/>
                    <a:lstStyle/>
                    <a:p>
                      <a:r>
                        <a:rPr lang="nb-NO" sz="1400" dirty="0"/>
                        <a:t>Ja</a:t>
                      </a:r>
                      <a:endParaRPr lang="en-US" sz="1400" dirty="0"/>
                    </a:p>
                  </a:txBody>
                  <a:tcPr/>
                </a:tc>
                <a:tc>
                  <a:txBody>
                    <a:bodyPr/>
                    <a:lstStyle/>
                    <a:p>
                      <a:r>
                        <a:rPr lang="nb-NO" sz="1400" dirty="0"/>
                        <a:t>Nei</a:t>
                      </a:r>
                      <a:endParaRPr lang="en-US" sz="1400" dirty="0"/>
                    </a:p>
                  </a:txBody>
                  <a:tcPr/>
                </a:tc>
                <a:tc>
                  <a:txBody>
                    <a:bodyPr/>
                    <a:lstStyle/>
                    <a:p>
                      <a:r>
                        <a:rPr lang="nb-NO" sz="1400" dirty="0"/>
                        <a:t>Ja</a:t>
                      </a:r>
                      <a:endParaRPr lang="en-US" sz="1400" dirty="0"/>
                    </a:p>
                  </a:txBody>
                  <a:tcPr/>
                </a:tc>
                <a:tc>
                  <a:txBody>
                    <a:bodyPr/>
                    <a:lstStyle/>
                    <a:p>
                      <a:r>
                        <a:rPr lang="nb-NO" sz="1400" dirty="0"/>
                        <a:t>Nei</a:t>
                      </a:r>
                      <a:endParaRPr lang="en-US" sz="1400" dirty="0"/>
                    </a:p>
                  </a:txBody>
                  <a:tcPr/>
                </a:tc>
                <a:tc>
                  <a:txBody>
                    <a:bodyPr/>
                    <a:lstStyle/>
                    <a:p>
                      <a:r>
                        <a:rPr lang="nb-NO" sz="1400" dirty="0"/>
                        <a:t>Nei</a:t>
                      </a:r>
                      <a:endParaRPr lang="en-US" sz="1400" dirty="0"/>
                    </a:p>
                  </a:txBody>
                  <a:tcPr/>
                </a:tc>
                <a:extLst>
                  <a:ext uri="{0D108BD9-81ED-4DB2-BD59-A6C34878D82A}">
                    <a16:rowId xmlns:a16="http://schemas.microsoft.com/office/drawing/2014/main" val="1424804039"/>
                  </a:ext>
                </a:extLst>
              </a:tr>
              <a:tr h="185420">
                <a:tc>
                  <a:txBody>
                    <a:bodyPr/>
                    <a:lstStyle/>
                    <a:p>
                      <a:r>
                        <a:rPr lang="nb-NO" sz="1400" b="1" dirty="0"/>
                        <a:t>MultiCluster</a:t>
                      </a:r>
                      <a:endParaRPr lang="en-US" sz="1400" b="1"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Nei</a:t>
                      </a:r>
                      <a:endParaRPr lang="en-US" sz="1400" dirty="0"/>
                    </a:p>
                  </a:txBody>
                  <a:tcPr/>
                </a:tc>
                <a:tc>
                  <a:txBody>
                    <a:bodyPr/>
                    <a:lstStyle/>
                    <a:p>
                      <a:r>
                        <a:rPr lang="nb-NO" sz="1400" dirty="0"/>
                        <a:t>Ja</a:t>
                      </a:r>
                      <a:endParaRPr lang="en-US" sz="1400" dirty="0"/>
                    </a:p>
                  </a:txBody>
                  <a:tcPr/>
                </a:tc>
                <a:tc>
                  <a:txBody>
                    <a:bodyPr/>
                    <a:lstStyle/>
                    <a:p>
                      <a:endParaRPr lang="en-US" sz="1400" dirty="0"/>
                    </a:p>
                  </a:txBody>
                  <a:tcPr/>
                </a:tc>
                <a:tc>
                  <a:txBody>
                    <a:bodyPr/>
                    <a:lstStyle/>
                    <a:p>
                      <a:r>
                        <a:rPr lang="nb-NO" sz="1400" dirty="0"/>
                        <a:t>Ja</a:t>
                      </a:r>
                      <a:endParaRPr lang="en-US" sz="1400" dirty="0"/>
                    </a:p>
                  </a:txBody>
                  <a:tcPr/>
                </a:tc>
                <a:extLst>
                  <a:ext uri="{0D108BD9-81ED-4DB2-BD59-A6C34878D82A}">
                    <a16:rowId xmlns:a16="http://schemas.microsoft.com/office/drawing/2014/main" val="4221051095"/>
                  </a:ext>
                </a:extLst>
              </a:tr>
              <a:tr h="185420">
                <a:tc>
                  <a:txBody>
                    <a:bodyPr/>
                    <a:lstStyle/>
                    <a:p>
                      <a:r>
                        <a:rPr lang="nb-NO" sz="1400" b="1" dirty="0"/>
                        <a:t>BYO Ingress</a:t>
                      </a:r>
                      <a:endParaRPr lang="en-US" sz="1400" b="1" dirty="0"/>
                    </a:p>
                  </a:txBody>
                  <a:tcPr/>
                </a:tc>
                <a:tc>
                  <a:txBody>
                    <a:bodyPr/>
                    <a:lstStyle/>
                    <a:p>
                      <a:r>
                        <a:rPr lang="nb-NO" sz="1400" dirty="0"/>
                        <a:t>Gateway</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extLst>
                  <a:ext uri="{0D108BD9-81ED-4DB2-BD59-A6C34878D82A}">
                    <a16:rowId xmlns:a16="http://schemas.microsoft.com/office/drawing/2014/main" val="1080837083"/>
                  </a:ext>
                </a:extLst>
              </a:tr>
              <a:tr h="242441">
                <a:tc>
                  <a:txBody>
                    <a:bodyPr/>
                    <a:lstStyle/>
                    <a:p>
                      <a:r>
                        <a:rPr lang="nb-NO" sz="1400" b="1" dirty="0"/>
                        <a:t>Dashboard</a:t>
                      </a:r>
                      <a:endParaRPr lang="en-US" sz="1400" b="1" dirty="0"/>
                    </a:p>
                  </a:txBody>
                  <a:tcPr/>
                </a:tc>
                <a:tc>
                  <a:txBody>
                    <a:bodyPr/>
                    <a:lstStyle/>
                    <a:p>
                      <a:r>
                        <a:rPr lang="nb-NO" sz="1400" dirty="0"/>
                        <a:t>Kiali</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Traefik Hub</a:t>
                      </a:r>
                      <a:endParaRPr lang="en-US" sz="1400" dirty="0"/>
                    </a:p>
                  </a:txBody>
                  <a:tcPr/>
                </a:tc>
                <a:tc>
                  <a:txBody>
                    <a:bodyPr/>
                    <a:lstStyle/>
                    <a:p>
                      <a:endParaRPr lang="en-US" sz="1400" dirty="0"/>
                    </a:p>
                  </a:txBody>
                  <a:tcPr/>
                </a:tc>
                <a:tc>
                  <a:txBody>
                    <a:bodyPr/>
                    <a:lstStyle/>
                    <a:p>
                      <a:r>
                        <a:rPr lang="nb-NO" sz="1400" dirty="0"/>
                        <a:t>Azure Monitor</a:t>
                      </a:r>
                      <a:endParaRPr lang="en-US" sz="1400" dirty="0"/>
                    </a:p>
                  </a:txBody>
                  <a:tcPr/>
                </a:tc>
                <a:tc>
                  <a:txBody>
                    <a:bodyPr/>
                    <a:lstStyle/>
                    <a:p>
                      <a:r>
                        <a:rPr lang="nb-NO" sz="1400" dirty="0"/>
                        <a:t>Tanzu Mission Control</a:t>
                      </a:r>
                      <a:endParaRPr lang="en-US" sz="1400" dirty="0"/>
                    </a:p>
                  </a:txBody>
                  <a:tcPr/>
                </a:tc>
                <a:extLst>
                  <a:ext uri="{0D108BD9-81ED-4DB2-BD59-A6C34878D82A}">
                    <a16:rowId xmlns:a16="http://schemas.microsoft.com/office/drawing/2014/main" val="1225798733"/>
                  </a:ext>
                </a:extLst>
              </a:tr>
              <a:tr h="370840">
                <a:tc>
                  <a:txBody>
                    <a:bodyPr/>
                    <a:lstStyle/>
                    <a:p>
                      <a:r>
                        <a:rPr lang="nb-NO" sz="1400" b="1" dirty="0"/>
                        <a:t>mTLS </a:t>
                      </a:r>
                      <a:endParaRPr lang="en-US" sz="1400" b="1" dirty="0"/>
                    </a:p>
                  </a:txBody>
                  <a:tcPr/>
                </a:tc>
                <a:tc>
                  <a:txBody>
                    <a:bodyPr/>
                    <a:lstStyle/>
                    <a:p>
                      <a:r>
                        <a:rPr lang="nb-NO" sz="1400" dirty="0"/>
                        <a:t>Ja</a:t>
                      </a:r>
                      <a:endParaRPr lang="en-US" sz="1400" dirty="0"/>
                    </a:p>
                  </a:txBody>
                  <a:tcPr/>
                </a:tc>
                <a:tc>
                  <a:txBody>
                    <a:bodyPr/>
                    <a:lstStyle/>
                    <a:p>
                      <a:r>
                        <a:rPr lang="nb-NO" sz="1400" dirty="0"/>
                        <a:t>Ja (Automatisk)</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extLst>
                  <a:ext uri="{0D108BD9-81ED-4DB2-BD59-A6C34878D82A}">
                    <a16:rowId xmlns:a16="http://schemas.microsoft.com/office/drawing/2014/main" val="2078673950"/>
                  </a:ext>
                </a:extLst>
              </a:tr>
              <a:tr h="370840">
                <a:tc>
                  <a:txBody>
                    <a:bodyPr/>
                    <a:lstStyle/>
                    <a:p>
                      <a:r>
                        <a:rPr lang="nb-NO" sz="1400" b="1" dirty="0"/>
                        <a:t>Traffic Kontroll</a:t>
                      </a:r>
                      <a:endParaRPr lang="en-US" sz="1400" b="1"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extLst>
                  <a:ext uri="{0D108BD9-81ED-4DB2-BD59-A6C34878D82A}">
                    <a16:rowId xmlns:a16="http://schemas.microsoft.com/office/drawing/2014/main" val="3682670924"/>
                  </a:ext>
                </a:extLst>
              </a:tr>
              <a:tr h="370840">
                <a:tc>
                  <a:txBody>
                    <a:bodyPr/>
                    <a:lstStyle/>
                    <a:p>
                      <a:r>
                        <a:rPr lang="nb-NO" sz="1400" b="1" dirty="0"/>
                        <a:t>HTTP/3</a:t>
                      </a:r>
                      <a:endParaRPr lang="en-US" sz="1400" b="1" dirty="0"/>
                    </a:p>
                  </a:txBody>
                  <a:tcPr/>
                </a:tc>
                <a:tc>
                  <a:txBody>
                    <a:bodyPr/>
                    <a:lstStyle/>
                    <a:p>
                      <a:r>
                        <a:rPr lang="nb-NO" sz="1400" dirty="0"/>
                        <a:t>Ja</a:t>
                      </a:r>
                      <a:endParaRPr lang="en-US" sz="1400" dirty="0"/>
                    </a:p>
                  </a:txBody>
                  <a:tcPr/>
                </a:tc>
                <a:tc>
                  <a:txBody>
                    <a:bodyPr/>
                    <a:lstStyle/>
                    <a:p>
                      <a:r>
                        <a:rPr lang="nb-NO" sz="1400" dirty="0"/>
                        <a:t>Nei</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endParaRPr lang="en-US" sz="1400" dirty="0"/>
                    </a:p>
                  </a:txBody>
                  <a:tcPr/>
                </a:tc>
                <a:tc>
                  <a:txBody>
                    <a:bodyPr/>
                    <a:lstStyle/>
                    <a:p>
                      <a:r>
                        <a:rPr lang="nb-NO" sz="1400" dirty="0"/>
                        <a:t>Ja</a:t>
                      </a:r>
                    </a:p>
                  </a:txBody>
                  <a:tcPr/>
                </a:tc>
                <a:tc>
                  <a:txBody>
                    <a:bodyPr/>
                    <a:lstStyle/>
                    <a:p>
                      <a:r>
                        <a:rPr lang="nb-NO" sz="1400" dirty="0"/>
                        <a:t>Ja</a:t>
                      </a:r>
                    </a:p>
                  </a:txBody>
                  <a:tcPr/>
                </a:tc>
                <a:extLst>
                  <a:ext uri="{0D108BD9-81ED-4DB2-BD59-A6C34878D82A}">
                    <a16:rowId xmlns:a16="http://schemas.microsoft.com/office/drawing/2014/main" val="2925257444"/>
                  </a:ext>
                </a:extLst>
              </a:tr>
            </a:tbl>
          </a:graphicData>
        </a:graphic>
      </p:graphicFrame>
    </p:spTree>
    <p:extLst>
      <p:ext uri="{BB962C8B-B14F-4D97-AF65-F5344CB8AC3E}">
        <p14:creationId xmlns:p14="http://schemas.microsoft.com/office/powerpoint/2010/main" val="1938967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BA3F2-A36C-BEDB-8716-A04319D7D5E8}"/>
              </a:ext>
            </a:extLst>
          </p:cNvPr>
          <p:cNvSpPr>
            <a:spLocks noGrp="1"/>
          </p:cNvSpPr>
          <p:nvPr>
            <p:ph type="title"/>
          </p:nvPr>
        </p:nvSpPr>
        <p:spPr>
          <a:xfrm>
            <a:off x="524983" y="583325"/>
            <a:ext cx="10751504" cy="546000"/>
          </a:xfrm>
        </p:spPr>
        <p:txBody>
          <a:bodyPr/>
          <a:lstStyle/>
          <a:p>
            <a:r>
              <a:rPr lang="nb-NO" dirty="0"/>
              <a:t>Sikkerhetsmonitorering</a:t>
            </a:r>
            <a:endParaRPr lang="en-US" dirty="0"/>
          </a:p>
        </p:txBody>
      </p:sp>
      <p:sp>
        <p:nvSpPr>
          <p:cNvPr id="2" name="Rectangle: Rounded Corners 1">
            <a:extLst>
              <a:ext uri="{FF2B5EF4-FFF2-40B4-BE49-F238E27FC236}">
                <a16:creationId xmlns:a16="http://schemas.microsoft.com/office/drawing/2014/main" id="{2586808B-D6E3-0B5F-6816-592DDCF5D234}"/>
              </a:ext>
            </a:extLst>
          </p:cNvPr>
          <p:cNvSpPr/>
          <p:nvPr/>
        </p:nvSpPr>
        <p:spPr>
          <a:xfrm>
            <a:off x="5033031" y="2227637"/>
            <a:ext cx="3231465" cy="654908"/>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2">
                    <a:lumMod val="25000"/>
                  </a:schemeClr>
                </a:solidFill>
              </a:rPr>
              <a:t>Kubernetes Audit Policy</a:t>
            </a:r>
            <a:endParaRPr lang="en-US" sz="2000" b="1" dirty="0">
              <a:solidFill>
                <a:schemeClr val="bg2">
                  <a:lumMod val="25000"/>
                </a:schemeClr>
              </a:solidFill>
            </a:endParaRPr>
          </a:p>
        </p:txBody>
      </p:sp>
      <p:sp>
        <p:nvSpPr>
          <p:cNvPr id="4" name="Rectangle: Rounded Corners 3">
            <a:extLst>
              <a:ext uri="{FF2B5EF4-FFF2-40B4-BE49-F238E27FC236}">
                <a16:creationId xmlns:a16="http://schemas.microsoft.com/office/drawing/2014/main" id="{12EE6286-3E78-AE6D-D476-CAC9C83CDE71}"/>
              </a:ext>
            </a:extLst>
          </p:cNvPr>
          <p:cNvSpPr/>
          <p:nvPr/>
        </p:nvSpPr>
        <p:spPr>
          <a:xfrm>
            <a:off x="2706130" y="3124775"/>
            <a:ext cx="1935774" cy="405480"/>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2">
                    <a:lumMod val="25000"/>
                  </a:schemeClr>
                </a:solidFill>
              </a:rPr>
              <a:t>Audit Level</a:t>
            </a:r>
            <a:endParaRPr lang="en-US" sz="2000" b="1" dirty="0">
              <a:solidFill>
                <a:schemeClr val="bg2">
                  <a:lumMod val="25000"/>
                </a:schemeClr>
              </a:solidFill>
            </a:endParaRPr>
          </a:p>
        </p:txBody>
      </p:sp>
      <p:sp>
        <p:nvSpPr>
          <p:cNvPr id="5" name="TextBox 4">
            <a:extLst>
              <a:ext uri="{FF2B5EF4-FFF2-40B4-BE49-F238E27FC236}">
                <a16:creationId xmlns:a16="http://schemas.microsoft.com/office/drawing/2014/main" id="{8A996091-A2BF-68A0-A75D-7C1D44B06910}"/>
              </a:ext>
            </a:extLst>
          </p:cNvPr>
          <p:cNvSpPr txBox="1"/>
          <p:nvPr/>
        </p:nvSpPr>
        <p:spPr>
          <a:xfrm>
            <a:off x="2730611" y="3487407"/>
            <a:ext cx="2302420" cy="1200329"/>
          </a:xfrm>
          <a:prstGeom prst="rect">
            <a:avLst/>
          </a:prstGeom>
          <a:noFill/>
        </p:spPr>
        <p:txBody>
          <a:bodyPr wrap="square" rtlCol="0">
            <a:spAutoFit/>
          </a:bodyPr>
          <a:lstStyle/>
          <a:p>
            <a:pPr marL="285750" indent="-285750">
              <a:buFont typeface="Arial" panose="020B0604020202020204" pitchFamily="34" charset="0"/>
              <a:buChar char="•"/>
            </a:pPr>
            <a:r>
              <a:rPr lang="nb-NO" dirty="0"/>
              <a:t>None</a:t>
            </a:r>
          </a:p>
          <a:p>
            <a:pPr marL="285750" indent="-285750">
              <a:buFont typeface="Arial" panose="020B0604020202020204" pitchFamily="34" charset="0"/>
              <a:buChar char="•"/>
            </a:pPr>
            <a:r>
              <a:rPr lang="nb-NO" dirty="0"/>
              <a:t>Metadata</a:t>
            </a:r>
          </a:p>
          <a:p>
            <a:pPr marL="285750" indent="-285750">
              <a:buFont typeface="Arial" panose="020B0604020202020204" pitchFamily="34" charset="0"/>
              <a:buChar char="•"/>
            </a:pPr>
            <a:r>
              <a:rPr lang="nb-NO" dirty="0"/>
              <a:t>Request</a:t>
            </a:r>
          </a:p>
          <a:p>
            <a:pPr marL="285750" indent="-285750">
              <a:buFont typeface="Arial" panose="020B0604020202020204" pitchFamily="34" charset="0"/>
              <a:buChar char="•"/>
            </a:pPr>
            <a:r>
              <a:rPr lang="nb-NO" dirty="0"/>
              <a:t>RequestResponse</a:t>
            </a:r>
            <a:endParaRPr lang="en-US" dirty="0"/>
          </a:p>
        </p:txBody>
      </p:sp>
      <p:pic>
        <p:nvPicPr>
          <p:cNvPr id="7170" name="Picture 2">
            <a:extLst>
              <a:ext uri="{FF2B5EF4-FFF2-40B4-BE49-F238E27FC236}">
                <a16:creationId xmlns:a16="http://schemas.microsoft.com/office/drawing/2014/main" id="{F1878D6B-BC2F-0B36-7BF9-28693ED90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918" y="1310681"/>
            <a:ext cx="836356" cy="8119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EDBF301-1EA7-DA2B-872A-A3E53B933819}"/>
              </a:ext>
            </a:extLst>
          </p:cNvPr>
          <p:cNvPicPr>
            <a:picLocks noChangeAspect="1"/>
          </p:cNvPicPr>
          <p:nvPr/>
        </p:nvPicPr>
        <p:blipFill>
          <a:blip r:embed="rId3"/>
          <a:stretch>
            <a:fillRect/>
          </a:stretch>
        </p:blipFill>
        <p:spPr>
          <a:xfrm>
            <a:off x="3135609" y="1353930"/>
            <a:ext cx="1163426" cy="811923"/>
          </a:xfrm>
          <a:prstGeom prst="rect">
            <a:avLst/>
          </a:prstGeom>
        </p:spPr>
      </p:pic>
      <p:cxnSp>
        <p:nvCxnSpPr>
          <p:cNvPr id="13" name="Straight Arrow Connector 12">
            <a:extLst>
              <a:ext uri="{FF2B5EF4-FFF2-40B4-BE49-F238E27FC236}">
                <a16:creationId xmlns:a16="http://schemas.microsoft.com/office/drawing/2014/main" id="{596572F2-1097-E1F2-342E-789795486AD8}"/>
              </a:ext>
            </a:extLst>
          </p:cNvPr>
          <p:cNvCxnSpPr>
            <a:cxnSpLocks/>
            <a:stCxn id="2" idx="1"/>
            <a:endCxn id="4" idx="0"/>
          </p:cNvCxnSpPr>
          <p:nvPr/>
        </p:nvCxnSpPr>
        <p:spPr>
          <a:xfrm rot="10800000" flipV="1">
            <a:off x="3674017" y="2555091"/>
            <a:ext cx="1359014" cy="569684"/>
          </a:xfrm>
          <a:prstGeom prst="bentConnector2">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2A1F4E65-F949-867D-9F9D-1FFBC408DBE2}"/>
              </a:ext>
            </a:extLst>
          </p:cNvPr>
          <p:cNvSpPr/>
          <p:nvPr/>
        </p:nvSpPr>
        <p:spPr>
          <a:xfrm>
            <a:off x="4299035" y="1402492"/>
            <a:ext cx="1834978" cy="670685"/>
          </a:xfrm>
          <a:prstGeom prst="rightArrow">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400" dirty="0">
                <a:solidFill>
                  <a:schemeClr val="bg1"/>
                </a:solidFill>
              </a:rPr>
              <a:t>Kubectl apply -f</a:t>
            </a:r>
            <a:endParaRPr lang="en-US" sz="1400" dirty="0">
              <a:solidFill>
                <a:schemeClr val="bg1"/>
              </a:solidFill>
            </a:endParaRPr>
          </a:p>
        </p:txBody>
      </p:sp>
      <p:sp>
        <p:nvSpPr>
          <p:cNvPr id="19" name="TextBox 18">
            <a:extLst>
              <a:ext uri="{FF2B5EF4-FFF2-40B4-BE49-F238E27FC236}">
                <a16:creationId xmlns:a16="http://schemas.microsoft.com/office/drawing/2014/main" id="{D8FFD3B5-E2C6-6824-4A1E-C4EF4F65CC67}"/>
              </a:ext>
            </a:extLst>
          </p:cNvPr>
          <p:cNvSpPr txBox="1"/>
          <p:nvPr/>
        </p:nvSpPr>
        <p:spPr>
          <a:xfrm>
            <a:off x="4977708" y="3028034"/>
            <a:ext cx="3443421" cy="3293209"/>
          </a:xfrm>
          <a:prstGeom prst="rect">
            <a:avLst/>
          </a:prstGeom>
          <a:solidFill>
            <a:schemeClr val="bg2"/>
          </a:solidFill>
        </p:spPr>
        <p:txBody>
          <a:bodyPr wrap="square">
            <a:spAutoFit/>
          </a:bodyPr>
          <a:lstStyle/>
          <a:p>
            <a:r>
              <a:rPr lang="en-US" sz="1600" b="1" i="0" dirty="0" err="1">
                <a:solidFill>
                  <a:srgbClr val="292929"/>
                </a:solidFill>
                <a:effectLst/>
                <a:latin typeface="source-code-pro"/>
              </a:rPr>
              <a:t>apiVersion</a:t>
            </a:r>
            <a:r>
              <a:rPr lang="en-US" sz="1600" b="0" i="0" dirty="0">
                <a:solidFill>
                  <a:srgbClr val="292929"/>
                </a:solidFill>
                <a:effectLst/>
                <a:latin typeface="source-code-pro"/>
              </a:rPr>
              <a:t>: audit.k8s.io/v1</a:t>
            </a:r>
            <a:br>
              <a:rPr lang="en-US" sz="1600" dirty="0"/>
            </a:br>
            <a:r>
              <a:rPr lang="en-US" sz="1600" b="1" i="0" dirty="0">
                <a:solidFill>
                  <a:srgbClr val="292929"/>
                </a:solidFill>
                <a:effectLst/>
                <a:latin typeface="source-code-pro"/>
              </a:rPr>
              <a:t>kind</a:t>
            </a:r>
            <a:r>
              <a:rPr lang="en-US" sz="1600" b="0" i="0" dirty="0">
                <a:solidFill>
                  <a:srgbClr val="292929"/>
                </a:solidFill>
                <a:effectLst/>
                <a:latin typeface="source-code-pro"/>
              </a:rPr>
              <a:t>: Policy</a:t>
            </a:r>
            <a:br>
              <a:rPr lang="en-US" sz="1600" dirty="0"/>
            </a:br>
            <a:r>
              <a:rPr lang="en-US" sz="1600" b="1" i="0" dirty="0" err="1">
                <a:solidFill>
                  <a:srgbClr val="292929"/>
                </a:solidFill>
                <a:effectLst/>
                <a:latin typeface="source-code-pro"/>
              </a:rPr>
              <a:t>omitStages</a:t>
            </a:r>
            <a:r>
              <a:rPr lang="en-US" sz="1600" b="0" i="0" dirty="0">
                <a:solidFill>
                  <a:srgbClr val="292929"/>
                </a:solidFill>
                <a:effectLst/>
                <a:latin typeface="source-code-pro"/>
              </a:rPr>
              <a:t>:</a:t>
            </a:r>
            <a:br>
              <a:rPr lang="en-US" sz="1600" dirty="0"/>
            </a:br>
            <a:r>
              <a:rPr lang="en-US" sz="1600" b="0" i="0" dirty="0">
                <a:solidFill>
                  <a:srgbClr val="292929"/>
                </a:solidFill>
                <a:effectLst/>
                <a:latin typeface="source-code-pro"/>
              </a:rPr>
              <a:t>- "</a:t>
            </a:r>
            <a:r>
              <a:rPr lang="en-US" sz="1600" b="0" i="0" dirty="0" err="1">
                <a:solidFill>
                  <a:srgbClr val="292929"/>
                </a:solidFill>
                <a:effectLst/>
                <a:latin typeface="source-code-pro"/>
              </a:rPr>
              <a:t>RequestReceived</a:t>
            </a:r>
            <a:r>
              <a:rPr lang="en-US" sz="1600" b="0" i="0" dirty="0">
                <a:solidFill>
                  <a:srgbClr val="292929"/>
                </a:solidFill>
                <a:effectLst/>
                <a:latin typeface="source-code-pro"/>
              </a:rPr>
              <a:t>"</a:t>
            </a:r>
            <a:br>
              <a:rPr lang="en-US" sz="1600" dirty="0"/>
            </a:br>
            <a:r>
              <a:rPr lang="en-US" sz="1600" b="1" i="0" dirty="0">
                <a:solidFill>
                  <a:srgbClr val="292929"/>
                </a:solidFill>
                <a:effectLst/>
                <a:latin typeface="source-code-pro"/>
              </a:rPr>
              <a:t>rules</a:t>
            </a:r>
            <a:r>
              <a:rPr lang="en-US" sz="1600" b="0" i="0" dirty="0">
                <a:solidFill>
                  <a:srgbClr val="292929"/>
                </a:solidFill>
                <a:effectLst/>
                <a:latin typeface="source-code-pro"/>
              </a:rPr>
              <a:t>:</a:t>
            </a:r>
            <a:br>
              <a:rPr lang="en-US" sz="1600" dirty="0"/>
            </a:br>
            <a:r>
              <a:rPr lang="en-US" sz="1600" b="0" i="0" dirty="0">
                <a:solidFill>
                  <a:srgbClr val="292929"/>
                </a:solidFill>
                <a:effectLst/>
                <a:latin typeface="source-code-pro"/>
              </a:rPr>
              <a:t>- </a:t>
            </a:r>
            <a:r>
              <a:rPr lang="en-US" sz="1600" b="1" i="0" dirty="0">
                <a:solidFill>
                  <a:srgbClr val="292929"/>
                </a:solidFill>
                <a:effectLst/>
                <a:latin typeface="source-code-pro"/>
              </a:rPr>
              <a:t>level</a:t>
            </a:r>
            <a:r>
              <a:rPr lang="en-US" sz="1600" b="0" i="0" dirty="0">
                <a:solidFill>
                  <a:srgbClr val="292929"/>
                </a:solidFill>
                <a:effectLst/>
                <a:latin typeface="source-code-pro"/>
              </a:rPr>
              <a:t>: </a:t>
            </a:r>
            <a:r>
              <a:rPr lang="en-US" sz="1600" b="0" i="0" dirty="0" err="1">
                <a:solidFill>
                  <a:srgbClr val="292929"/>
                </a:solidFill>
                <a:effectLst/>
                <a:latin typeface="source-code-pro"/>
              </a:rPr>
              <a:t>RequestResponse</a:t>
            </a:r>
            <a:br>
              <a:rPr lang="en-US" sz="1600" dirty="0"/>
            </a:br>
            <a:r>
              <a:rPr lang="en-US" sz="1600" b="1" i="0" dirty="0">
                <a:solidFill>
                  <a:srgbClr val="292929"/>
                </a:solidFill>
                <a:effectLst/>
                <a:latin typeface="source-code-pro"/>
              </a:rPr>
              <a:t>resources</a:t>
            </a:r>
            <a:r>
              <a:rPr lang="en-US" sz="1600" b="0" i="0" dirty="0">
                <a:solidFill>
                  <a:srgbClr val="292929"/>
                </a:solidFill>
                <a:effectLst/>
                <a:latin typeface="source-code-pro"/>
              </a:rPr>
              <a:t>:</a:t>
            </a:r>
            <a:br>
              <a:rPr lang="en-US" sz="1600" dirty="0"/>
            </a:br>
            <a:r>
              <a:rPr lang="en-US" sz="1600" b="0" i="0" dirty="0">
                <a:solidFill>
                  <a:srgbClr val="292929"/>
                </a:solidFill>
                <a:effectLst/>
                <a:latin typeface="source-code-pro"/>
              </a:rPr>
              <a:t>- </a:t>
            </a:r>
            <a:r>
              <a:rPr lang="en-US" sz="1600" b="1" i="0" dirty="0">
                <a:solidFill>
                  <a:srgbClr val="292929"/>
                </a:solidFill>
                <a:effectLst/>
                <a:latin typeface="source-code-pro"/>
              </a:rPr>
              <a:t>group</a:t>
            </a:r>
            <a:r>
              <a:rPr lang="en-US" sz="1600" b="0" i="0" dirty="0">
                <a:solidFill>
                  <a:srgbClr val="292929"/>
                </a:solidFill>
                <a:effectLst/>
                <a:latin typeface="source-code-pro"/>
              </a:rPr>
              <a:t>: ""</a:t>
            </a:r>
            <a:br>
              <a:rPr lang="en-US" sz="1600" dirty="0"/>
            </a:br>
            <a:r>
              <a:rPr lang="en-US" sz="1600" b="1" i="0" dirty="0">
                <a:solidFill>
                  <a:srgbClr val="292929"/>
                </a:solidFill>
                <a:effectLst/>
                <a:latin typeface="source-code-pro"/>
              </a:rPr>
              <a:t>resources</a:t>
            </a:r>
            <a:r>
              <a:rPr lang="en-US" sz="1600" b="0" i="0" dirty="0">
                <a:solidFill>
                  <a:srgbClr val="292929"/>
                </a:solidFill>
                <a:effectLst/>
                <a:latin typeface="source-code-pro"/>
              </a:rPr>
              <a:t>: ["pods"]</a:t>
            </a:r>
            <a:br>
              <a:rPr lang="en-US" sz="1600" dirty="0"/>
            </a:br>
            <a:r>
              <a:rPr lang="en-US" sz="1600" b="0" i="0" dirty="0">
                <a:solidFill>
                  <a:srgbClr val="292929"/>
                </a:solidFill>
                <a:effectLst/>
                <a:latin typeface="source-code-pro"/>
              </a:rPr>
              <a:t>- </a:t>
            </a:r>
            <a:r>
              <a:rPr lang="en-US" sz="1600" b="1" i="0" dirty="0">
                <a:solidFill>
                  <a:srgbClr val="292929"/>
                </a:solidFill>
                <a:effectLst/>
                <a:latin typeface="source-code-pro"/>
              </a:rPr>
              <a:t>level</a:t>
            </a:r>
            <a:r>
              <a:rPr lang="en-US" sz="1600" b="0" i="0" dirty="0">
                <a:solidFill>
                  <a:srgbClr val="292929"/>
                </a:solidFill>
                <a:effectLst/>
                <a:latin typeface="source-code-pro"/>
              </a:rPr>
              <a:t>: Metadata</a:t>
            </a:r>
            <a:br>
              <a:rPr lang="en-US" sz="1600" dirty="0"/>
            </a:br>
            <a:r>
              <a:rPr lang="en-US" sz="1600" b="1" i="0" dirty="0">
                <a:solidFill>
                  <a:srgbClr val="292929"/>
                </a:solidFill>
                <a:effectLst/>
                <a:latin typeface="source-code-pro"/>
              </a:rPr>
              <a:t>resources</a:t>
            </a:r>
            <a:r>
              <a:rPr lang="en-US" sz="1600" b="0" i="0" dirty="0">
                <a:solidFill>
                  <a:srgbClr val="292929"/>
                </a:solidFill>
                <a:effectLst/>
                <a:latin typeface="source-code-pro"/>
              </a:rPr>
              <a:t>:</a:t>
            </a:r>
            <a:br>
              <a:rPr lang="en-US" sz="1600" dirty="0"/>
            </a:br>
            <a:r>
              <a:rPr lang="en-US" sz="1600" b="0" i="0" dirty="0">
                <a:solidFill>
                  <a:srgbClr val="292929"/>
                </a:solidFill>
                <a:effectLst/>
                <a:latin typeface="source-code-pro"/>
              </a:rPr>
              <a:t>- </a:t>
            </a:r>
            <a:r>
              <a:rPr lang="en-US" sz="1600" b="1" i="0" dirty="0">
                <a:solidFill>
                  <a:srgbClr val="292929"/>
                </a:solidFill>
                <a:effectLst/>
                <a:latin typeface="source-code-pro"/>
              </a:rPr>
              <a:t>group</a:t>
            </a:r>
            <a:r>
              <a:rPr lang="en-US" sz="1600" b="0" i="0" dirty="0">
                <a:solidFill>
                  <a:srgbClr val="292929"/>
                </a:solidFill>
                <a:effectLst/>
                <a:latin typeface="source-code-pro"/>
              </a:rPr>
              <a:t>: ""</a:t>
            </a:r>
            <a:br>
              <a:rPr lang="en-US" sz="1600" dirty="0"/>
            </a:br>
            <a:r>
              <a:rPr lang="en-US" sz="1600" b="1" i="0" dirty="0">
                <a:solidFill>
                  <a:srgbClr val="292929"/>
                </a:solidFill>
                <a:effectLst/>
                <a:latin typeface="source-code-pro"/>
              </a:rPr>
              <a:t>resources</a:t>
            </a:r>
            <a:r>
              <a:rPr lang="en-US" sz="1600" b="0" i="0" dirty="0">
                <a:solidFill>
                  <a:srgbClr val="292929"/>
                </a:solidFill>
                <a:effectLst/>
                <a:latin typeface="source-code-pro"/>
              </a:rPr>
              <a:t>: ["pods/log", "pods/status"]</a:t>
            </a:r>
            <a:endParaRPr lang="en-US" sz="1600" dirty="0"/>
          </a:p>
        </p:txBody>
      </p:sp>
      <p:sp>
        <p:nvSpPr>
          <p:cNvPr id="20" name="Rectangle: Rounded Corners 19">
            <a:extLst>
              <a:ext uri="{FF2B5EF4-FFF2-40B4-BE49-F238E27FC236}">
                <a16:creationId xmlns:a16="http://schemas.microsoft.com/office/drawing/2014/main" id="{CB9F3F8B-8DFB-1692-CF60-AA71488203D8}"/>
              </a:ext>
            </a:extLst>
          </p:cNvPr>
          <p:cNvSpPr/>
          <p:nvPr/>
        </p:nvSpPr>
        <p:spPr>
          <a:xfrm>
            <a:off x="9104971" y="3646042"/>
            <a:ext cx="2283935" cy="441530"/>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2">
                    <a:lumMod val="25000"/>
                  </a:schemeClr>
                </a:solidFill>
              </a:rPr>
              <a:t>Log tjeneste</a:t>
            </a:r>
            <a:endParaRPr lang="en-US" sz="2000" b="1" dirty="0">
              <a:solidFill>
                <a:schemeClr val="bg2">
                  <a:lumMod val="25000"/>
                </a:schemeClr>
              </a:solidFill>
            </a:endParaRPr>
          </a:p>
        </p:txBody>
      </p:sp>
      <p:cxnSp>
        <p:nvCxnSpPr>
          <p:cNvPr id="21" name="Straight Arrow Connector 12">
            <a:extLst>
              <a:ext uri="{FF2B5EF4-FFF2-40B4-BE49-F238E27FC236}">
                <a16:creationId xmlns:a16="http://schemas.microsoft.com/office/drawing/2014/main" id="{7D3031C7-30E0-A018-FEDA-1C28549BAFEF}"/>
              </a:ext>
            </a:extLst>
          </p:cNvPr>
          <p:cNvCxnSpPr>
            <a:cxnSpLocks/>
            <a:stCxn id="2" idx="3"/>
            <a:endCxn id="20" idx="1"/>
          </p:cNvCxnSpPr>
          <p:nvPr/>
        </p:nvCxnSpPr>
        <p:spPr>
          <a:xfrm>
            <a:off x="8264496" y="2555091"/>
            <a:ext cx="840475" cy="1311716"/>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C6D7F0-4F07-28DD-C4FA-6ECF3657590F}"/>
              </a:ext>
            </a:extLst>
          </p:cNvPr>
          <p:cNvSpPr txBox="1"/>
          <p:nvPr/>
        </p:nvSpPr>
        <p:spPr>
          <a:xfrm>
            <a:off x="9491984" y="4108905"/>
            <a:ext cx="2302420" cy="1200329"/>
          </a:xfrm>
          <a:prstGeom prst="rect">
            <a:avLst/>
          </a:prstGeom>
          <a:noFill/>
        </p:spPr>
        <p:txBody>
          <a:bodyPr wrap="square" rtlCol="0">
            <a:spAutoFit/>
          </a:bodyPr>
          <a:lstStyle/>
          <a:p>
            <a:pPr marL="285750" indent="-285750">
              <a:buFont typeface="Arial" panose="020B0604020202020204" pitchFamily="34" charset="0"/>
              <a:buChar char="•"/>
            </a:pPr>
            <a:r>
              <a:rPr lang="nb-NO" dirty="0"/>
              <a:t>Splunk</a:t>
            </a:r>
          </a:p>
          <a:p>
            <a:pPr marL="285750" indent="-285750">
              <a:buFont typeface="Arial" panose="020B0604020202020204" pitchFamily="34" charset="0"/>
              <a:buChar char="•"/>
            </a:pPr>
            <a:r>
              <a:rPr lang="nb-NO" dirty="0"/>
              <a:t>Sentinel</a:t>
            </a:r>
          </a:p>
          <a:p>
            <a:pPr marL="285750" indent="-285750">
              <a:buFont typeface="Arial" panose="020B0604020202020204" pitchFamily="34" charset="0"/>
              <a:buChar char="•"/>
            </a:pPr>
            <a:r>
              <a:rPr lang="nb-NO" dirty="0"/>
              <a:t>ELK</a:t>
            </a:r>
          </a:p>
          <a:p>
            <a:pPr marL="285750" indent="-285750">
              <a:buFont typeface="Arial" panose="020B0604020202020204" pitchFamily="34" charset="0"/>
              <a:buChar char="•"/>
            </a:pPr>
            <a:r>
              <a:rPr lang="nb-NO" dirty="0"/>
              <a:t>Loki</a:t>
            </a:r>
            <a:endParaRPr lang="en-US" dirty="0"/>
          </a:p>
        </p:txBody>
      </p:sp>
      <p:sp>
        <p:nvSpPr>
          <p:cNvPr id="29" name="Rectangle: Rounded Corners 28">
            <a:extLst>
              <a:ext uri="{FF2B5EF4-FFF2-40B4-BE49-F238E27FC236}">
                <a16:creationId xmlns:a16="http://schemas.microsoft.com/office/drawing/2014/main" id="{BD8897DB-50F7-F437-15A9-2F8ABAF47D61}"/>
              </a:ext>
            </a:extLst>
          </p:cNvPr>
          <p:cNvSpPr/>
          <p:nvPr/>
        </p:nvSpPr>
        <p:spPr>
          <a:xfrm>
            <a:off x="458972" y="1418269"/>
            <a:ext cx="2061806" cy="654908"/>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Kubernetes API overvåkning</a:t>
            </a:r>
            <a:endParaRPr lang="en-US" b="1" dirty="0">
              <a:solidFill>
                <a:schemeClr val="bg1"/>
              </a:solidFill>
            </a:endParaRPr>
          </a:p>
        </p:txBody>
      </p:sp>
      <p:sp>
        <p:nvSpPr>
          <p:cNvPr id="30" name="Rectangle: Rounded Corners 29">
            <a:extLst>
              <a:ext uri="{FF2B5EF4-FFF2-40B4-BE49-F238E27FC236}">
                <a16:creationId xmlns:a16="http://schemas.microsoft.com/office/drawing/2014/main" id="{8232119E-9449-1F70-CC86-BDA4A7F7BD0B}"/>
              </a:ext>
            </a:extLst>
          </p:cNvPr>
          <p:cNvSpPr/>
          <p:nvPr/>
        </p:nvSpPr>
        <p:spPr>
          <a:xfrm>
            <a:off x="458972" y="2227637"/>
            <a:ext cx="2061806" cy="654908"/>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DNS Logs fra CoreDNS</a:t>
            </a:r>
            <a:endParaRPr lang="en-US" b="1" dirty="0">
              <a:solidFill>
                <a:schemeClr val="bg1"/>
              </a:solidFill>
            </a:endParaRPr>
          </a:p>
        </p:txBody>
      </p:sp>
      <p:sp>
        <p:nvSpPr>
          <p:cNvPr id="31" name="Rectangle: Rounded Corners 30">
            <a:extLst>
              <a:ext uri="{FF2B5EF4-FFF2-40B4-BE49-F238E27FC236}">
                <a16:creationId xmlns:a16="http://schemas.microsoft.com/office/drawing/2014/main" id="{BD4E8310-502D-5747-2CCE-AA0CB29503DD}"/>
              </a:ext>
            </a:extLst>
          </p:cNvPr>
          <p:cNvSpPr/>
          <p:nvPr/>
        </p:nvSpPr>
        <p:spPr>
          <a:xfrm>
            <a:off x="458972" y="3003322"/>
            <a:ext cx="2061806" cy="654908"/>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Host logger</a:t>
            </a:r>
            <a:endParaRPr lang="en-US" b="1" dirty="0">
              <a:solidFill>
                <a:schemeClr val="bg1"/>
              </a:solidFill>
            </a:endParaRPr>
          </a:p>
        </p:txBody>
      </p:sp>
      <p:sp>
        <p:nvSpPr>
          <p:cNvPr id="32" name="Rectangle: Rounded Corners 31">
            <a:extLst>
              <a:ext uri="{FF2B5EF4-FFF2-40B4-BE49-F238E27FC236}">
                <a16:creationId xmlns:a16="http://schemas.microsoft.com/office/drawing/2014/main" id="{C3EBFBDF-6BDB-CFE1-267B-2D378FCF2E90}"/>
              </a:ext>
            </a:extLst>
          </p:cNvPr>
          <p:cNvSpPr/>
          <p:nvPr/>
        </p:nvSpPr>
        <p:spPr>
          <a:xfrm>
            <a:off x="458972" y="3794191"/>
            <a:ext cx="2061806" cy="654908"/>
          </a:xfrm>
          <a:prstGeom prst="round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CNI logger</a:t>
            </a:r>
            <a:endParaRPr lang="en-US" b="1" dirty="0">
              <a:solidFill>
                <a:schemeClr val="bg1"/>
              </a:solidFill>
            </a:endParaRPr>
          </a:p>
        </p:txBody>
      </p:sp>
    </p:spTree>
    <p:extLst>
      <p:ext uri="{BB962C8B-B14F-4D97-AF65-F5344CB8AC3E}">
        <p14:creationId xmlns:p14="http://schemas.microsoft.com/office/powerpoint/2010/main" val="433345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CC9AF0-8DD7-E97A-8713-E12872393D59}"/>
              </a:ext>
            </a:extLst>
          </p:cNvPr>
          <p:cNvSpPr>
            <a:spLocks noGrp="1"/>
          </p:cNvSpPr>
          <p:nvPr>
            <p:ph type="title"/>
          </p:nvPr>
        </p:nvSpPr>
        <p:spPr/>
        <p:txBody>
          <a:bodyPr/>
          <a:lstStyle/>
          <a:p>
            <a:r>
              <a:rPr lang="nb-NO" dirty="0"/>
              <a:t>Noen kommersielle løsninger</a:t>
            </a:r>
            <a:endParaRPr lang="en-US" dirty="0"/>
          </a:p>
        </p:txBody>
      </p:sp>
      <p:pic>
        <p:nvPicPr>
          <p:cNvPr id="9218" name="Picture 2" descr="Snyk Strengthens Prioritization Capabilities to Increase Developer  Efficiency and Reduce Risk">
            <a:extLst>
              <a:ext uri="{FF2B5EF4-FFF2-40B4-BE49-F238E27FC236}">
                <a16:creationId xmlns:a16="http://schemas.microsoft.com/office/drawing/2014/main" id="{C231169B-6693-DF8E-396E-B2642EE03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24" y="1411813"/>
            <a:ext cx="2604725" cy="13623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onarQube - Eclipsepedia">
            <a:extLst>
              <a:ext uri="{FF2B5EF4-FFF2-40B4-BE49-F238E27FC236}">
                <a16:creationId xmlns:a16="http://schemas.microsoft.com/office/drawing/2014/main" id="{749CD950-CBD9-2216-0BF6-BFFD97368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6889" y="1759590"/>
            <a:ext cx="2749363" cy="7223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2CCDE84-2CAF-64FB-6684-D21DA51D3BED}"/>
              </a:ext>
            </a:extLst>
          </p:cNvPr>
          <p:cNvPicPr>
            <a:picLocks noChangeAspect="1"/>
          </p:cNvPicPr>
          <p:nvPr/>
        </p:nvPicPr>
        <p:blipFill>
          <a:blip r:embed="rId4"/>
          <a:stretch>
            <a:fillRect/>
          </a:stretch>
        </p:blipFill>
        <p:spPr>
          <a:xfrm>
            <a:off x="6566266" y="1544641"/>
            <a:ext cx="2331015" cy="938881"/>
          </a:xfrm>
          <a:prstGeom prst="rect">
            <a:avLst/>
          </a:prstGeom>
        </p:spPr>
      </p:pic>
      <p:pic>
        <p:nvPicPr>
          <p:cNvPr id="9230" name="Picture 14" descr="Security Tools for Containers, Kubernetes, and Cloud – Sysdig">
            <a:extLst>
              <a:ext uri="{FF2B5EF4-FFF2-40B4-BE49-F238E27FC236}">
                <a16:creationId xmlns:a16="http://schemas.microsoft.com/office/drawing/2014/main" id="{7846C35F-7466-6D37-5C58-50B9F7037D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231" y="1411813"/>
            <a:ext cx="2431676" cy="12766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85C886-8E38-923E-CEA9-4D8C182AE406}"/>
              </a:ext>
            </a:extLst>
          </p:cNvPr>
          <p:cNvSpPr/>
          <p:nvPr/>
        </p:nvSpPr>
        <p:spPr>
          <a:xfrm>
            <a:off x="655022" y="2840477"/>
            <a:ext cx="2516195" cy="3436128"/>
          </a:xfrm>
          <a:prstGeom prst="rect">
            <a:avLst/>
          </a:prstGeom>
          <a:solidFill>
            <a:schemeClr val="bg1"/>
          </a:solidFill>
          <a:ln w="31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ü"/>
            </a:pPr>
            <a:r>
              <a:rPr lang="nb-NO" dirty="0">
                <a:solidFill>
                  <a:schemeClr val="bg2">
                    <a:lumMod val="25000"/>
                  </a:schemeClr>
                </a:solidFill>
              </a:rPr>
              <a:t>Sikker kode utvikling</a:t>
            </a:r>
          </a:p>
          <a:p>
            <a:pPr marL="285750" indent="-285750" algn="ctr">
              <a:buFont typeface="Wingdings" panose="05000000000000000000" pitchFamily="2" charset="2"/>
              <a:buChar char="ü"/>
            </a:pPr>
            <a:r>
              <a:rPr lang="nb-NO" dirty="0">
                <a:solidFill>
                  <a:schemeClr val="bg2">
                    <a:lumMod val="25000"/>
                  </a:schemeClr>
                </a:solidFill>
              </a:rPr>
              <a:t>Sikre avhengigheter</a:t>
            </a:r>
          </a:p>
          <a:p>
            <a:pPr marL="285750" indent="-285750" algn="ctr">
              <a:buFont typeface="Wingdings" panose="05000000000000000000" pitchFamily="2" charset="2"/>
              <a:buChar char="ü"/>
            </a:pPr>
            <a:r>
              <a:rPr lang="nb-NO" dirty="0">
                <a:solidFill>
                  <a:schemeClr val="bg2">
                    <a:lumMod val="25000"/>
                  </a:schemeClr>
                </a:solidFill>
              </a:rPr>
              <a:t>Container image scanning etter sårbarheter</a:t>
            </a:r>
          </a:p>
          <a:p>
            <a:pPr marL="285750" indent="-285750" algn="ctr">
              <a:buFont typeface="Wingdings" panose="05000000000000000000" pitchFamily="2" charset="2"/>
              <a:buChar char="ü"/>
            </a:pPr>
            <a:r>
              <a:rPr lang="nb-NO" dirty="0">
                <a:solidFill>
                  <a:schemeClr val="bg2">
                    <a:lumMod val="25000"/>
                  </a:schemeClr>
                </a:solidFill>
              </a:rPr>
              <a:t>Sikker IaC koding</a:t>
            </a:r>
            <a:endParaRPr lang="en-US" dirty="0">
              <a:solidFill>
                <a:schemeClr val="bg2">
                  <a:lumMod val="25000"/>
                </a:schemeClr>
              </a:solidFill>
            </a:endParaRPr>
          </a:p>
        </p:txBody>
      </p:sp>
      <p:sp>
        <p:nvSpPr>
          <p:cNvPr id="4" name="Rectangle 3">
            <a:extLst>
              <a:ext uri="{FF2B5EF4-FFF2-40B4-BE49-F238E27FC236}">
                <a16:creationId xmlns:a16="http://schemas.microsoft.com/office/drawing/2014/main" id="{2B719629-AE26-3A00-5EAD-DF4B41376B47}"/>
              </a:ext>
            </a:extLst>
          </p:cNvPr>
          <p:cNvSpPr/>
          <p:nvPr/>
        </p:nvSpPr>
        <p:spPr>
          <a:xfrm>
            <a:off x="3596017" y="2840477"/>
            <a:ext cx="2516195" cy="3436128"/>
          </a:xfrm>
          <a:prstGeom prst="rect">
            <a:avLst/>
          </a:prstGeom>
          <a:solidFill>
            <a:schemeClr val="bg1"/>
          </a:solidFill>
          <a:ln w="31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ü"/>
            </a:pPr>
            <a:r>
              <a:rPr lang="nb-NO" dirty="0">
                <a:solidFill>
                  <a:schemeClr val="bg2">
                    <a:lumMod val="25000"/>
                  </a:schemeClr>
                </a:solidFill>
              </a:rPr>
              <a:t>Sikker kode utvikling</a:t>
            </a:r>
          </a:p>
          <a:p>
            <a:pPr marL="285750" indent="-285750" algn="ctr">
              <a:buFont typeface="Wingdings" panose="05000000000000000000" pitchFamily="2" charset="2"/>
              <a:buChar char="ü"/>
            </a:pPr>
            <a:r>
              <a:rPr lang="nb-NO" dirty="0">
                <a:solidFill>
                  <a:schemeClr val="bg2">
                    <a:lumMod val="25000"/>
                  </a:schemeClr>
                </a:solidFill>
              </a:rPr>
              <a:t>Sikker IaC koding</a:t>
            </a:r>
            <a:endParaRPr lang="en-US" dirty="0">
              <a:solidFill>
                <a:schemeClr val="bg2">
                  <a:lumMod val="25000"/>
                </a:schemeClr>
              </a:solidFill>
            </a:endParaRPr>
          </a:p>
        </p:txBody>
      </p:sp>
      <p:sp>
        <p:nvSpPr>
          <p:cNvPr id="5" name="Rectangle 4">
            <a:extLst>
              <a:ext uri="{FF2B5EF4-FFF2-40B4-BE49-F238E27FC236}">
                <a16:creationId xmlns:a16="http://schemas.microsoft.com/office/drawing/2014/main" id="{0A11C405-75D1-7975-4C9E-6FDAE2B5C96B}"/>
              </a:ext>
            </a:extLst>
          </p:cNvPr>
          <p:cNvSpPr/>
          <p:nvPr/>
        </p:nvSpPr>
        <p:spPr>
          <a:xfrm>
            <a:off x="6566266" y="2840477"/>
            <a:ext cx="2516195" cy="3436128"/>
          </a:xfrm>
          <a:prstGeom prst="rect">
            <a:avLst/>
          </a:prstGeom>
          <a:solidFill>
            <a:schemeClr val="bg1"/>
          </a:solidFill>
          <a:ln w="31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ü"/>
            </a:pPr>
            <a:r>
              <a:rPr lang="nb-NO" dirty="0">
                <a:solidFill>
                  <a:schemeClr val="bg2">
                    <a:lumMod val="25000"/>
                  </a:schemeClr>
                </a:solidFill>
              </a:rPr>
              <a:t>Cloud og Kubernetes Security Posture</a:t>
            </a:r>
          </a:p>
          <a:p>
            <a:pPr marL="285750" indent="-285750" algn="ctr">
              <a:buFont typeface="Wingdings" panose="05000000000000000000" pitchFamily="2" charset="2"/>
              <a:buChar char="ü"/>
            </a:pPr>
            <a:r>
              <a:rPr lang="nb-NO" dirty="0">
                <a:solidFill>
                  <a:schemeClr val="bg2">
                    <a:lumMod val="25000"/>
                  </a:schemeClr>
                </a:solidFill>
              </a:rPr>
              <a:t>Sikker kode utvikling</a:t>
            </a:r>
          </a:p>
          <a:p>
            <a:pPr marL="285750" indent="-285750" algn="ctr">
              <a:buFont typeface="Wingdings" panose="05000000000000000000" pitchFamily="2" charset="2"/>
              <a:buChar char="ü"/>
            </a:pPr>
            <a:r>
              <a:rPr lang="nb-NO" dirty="0">
                <a:solidFill>
                  <a:schemeClr val="bg2">
                    <a:lumMod val="25000"/>
                  </a:schemeClr>
                </a:solidFill>
              </a:rPr>
              <a:t>Sikring av Pipeline</a:t>
            </a:r>
          </a:p>
          <a:p>
            <a:pPr marL="285750" indent="-285750" algn="ctr">
              <a:buFont typeface="Wingdings" panose="05000000000000000000" pitchFamily="2" charset="2"/>
              <a:buChar char="ü"/>
            </a:pPr>
            <a:r>
              <a:rPr lang="nb-NO" dirty="0">
                <a:solidFill>
                  <a:schemeClr val="bg2">
                    <a:lumMod val="25000"/>
                  </a:schemeClr>
                </a:solidFill>
              </a:rPr>
              <a:t>Sikker IaC koding</a:t>
            </a:r>
          </a:p>
          <a:p>
            <a:pPr marL="285750" indent="-285750" algn="ctr">
              <a:buFont typeface="Wingdings" panose="05000000000000000000" pitchFamily="2" charset="2"/>
              <a:buChar char="ü"/>
            </a:pPr>
            <a:r>
              <a:rPr lang="nb-NO" dirty="0">
                <a:solidFill>
                  <a:schemeClr val="bg2">
                    <a:lumMod val="25000"/>
                  </a:schemeClr>
                </a:solidFill>
              </a:rPr>
              <a:t>Vulnerability Management</a:t>
            </a:r>
          </a:p>
          <a:p>
            <a:pPr marL="285750" indent="-285750" algn="ctr">
              <a:buFont typeface="Wingdings" panose="05000000000000000000" pitchFamily="2" charset="2"/>
              <a:buChar char="ü"/>
            </a:pPr>
            <a:r>
              <a:rPr lang="nb-NO" dirty="0">
                <a:solidFill>
                  <a:schemeClr val="bg2">
                    <a:lumMod val="25000"/>
                  </a:schemeClr>
                </a:solidFill>
              </a:rPr>
              <a:t>Container image scanning etter sårbarheter</a:t>
            </a:r>
          </a:p>
        </p:txBody>
      </p:sp>
      <p:sp>
        <p:nvSpPr>
          <p:cNvPr id="6" name="Rectangle 5">
            <a:extLst>
              <a:ext uri="{FF2B5EF4-FFF2-40B4-BE49-F238E27FC236}">
                <a16:creationId xmlns:a16="http://schemas.microsoft.com/office/drawing/2014/main" id="{50A79D00-8608-9D44-39D1-84A7F79BC917}"/>
              </a:ext>
            </a:extLst>
          </p:cNvPr>
          <p:cNvSpPr/>
          <p:nvPr/>
        </p:nvSpPr>
        <p:spPr>
          <a:xfrm>
            <a:off x="9377560" y="2840477"/>
            <a:ext cx="2516195" cy="3436128"/>
          </a:xfrm>
          <a:prstGeom prst="rect">
            <a:avLst/>
          </a:prstGeom>
          <a:solidFill>
            <a:schemeClr val="bg1"/>
          </a:solidFill>
          <a:ln w="31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ü"/>
            </a:pPr>
            <a:r>
              <a:rPr lang="nb-NO" dirty="0">
                <a:solidFill>
                  <a:schemeClr val="bg2">
                    <a:lumMod val="25000"/>
                  </a:schemeClr>
                </a:solidFill>
              </a:rPr>
              <a:t>Sikker IaC koding</a:t>
            </a:r>
          </a:p>
          <a:p>
            <a:pPr marL="285750" indent="-285750" algn="ctr">
              <a:buFont typeface="Wingdings" panose="05000000000000000000" pitchFamily="2" charset="2"/>
              <a:buChar char="ü"/>
            </a:pPr>
            <a:r>
              <a:rPr lang="nb-NO" dirty="0">
                <a:solidFill>
                  <a:schemeClr val="bg2">
                    <a:lumMod val="25000"/>
                  </a:schemeClr>
                </a:solidFill>
              </a:rPr>
              <a:t>Vulnerability Management</a:t>
            </a:r>
          </a:p>
          <a:p>
            <a:pPr marL="285750" indent="-285750" algn="ctr">
              <a:buFont typeface="Wingdings" panose="05000000000000000000" pitchFamily="2" charset="2"/>
              <a:buChar char="ü"/>
            </a:pPr>
            <a:r>
              <a:rPr lang="nb-NO" dirty="0">
                <a:solidFill>
                  <a:schemeClr val="bg2">
                    <a:lumMod val="25000"/>
                  </a:schemeClr>
                </a:solidFill>
              </a:rPr>
              <a:t>Container image scanning etter sårbarheter</a:t>
            </a:r>
          </a:p>
          <a:p>
            <a:pPr marL="285750" indent="-285750" algn="ctr">
              <a:buFont typeface="Wingdings" panose="05000000000000000000" pitchFamily="2" charset="2"/>
              <a:buChar char="ü"/>
            </a:pPr>
            <a:r>
              <a:rPr lang="nb-NO" dirty="0">
                <a:solidFill>
                  <a:schemeClr val="bg2">
                    <a:lumMod val="25000"/>
                  </a:schemeClr>
                </a:solidFill>
              </a:rPr>
              <a:t>Cloud og Kubernetes Security Posture</a:t>
            </a:r>
          </a:p>
          <a:p>
            <a:pPr marL="285750" indent="-285750" algn="ctr">
              <a:buFont typeface="Wingdings" panose="05000000000000000000" pitchFamily="2" charset="2"/>
              <a:buChar char="ü"/>
            </a:pPr>
            <a:endParaRPr lang="en-US" dirty="0">
              <a:solidFill>
                <a:schemeClr val="bg2">
                  <a:lumMod val="25000"/>
                </a:schemeClr>
              </a:solidFill>
            </a:endParaRPr>
          </a:p>
          <a:p>
            <a:pPr marL="285750" indent="-285750" algn="ctr">
              <a:buFont typeface="Wingdings" panose="05000000000000000000" pitchFamily="2" charset="2"/>
              <a:buChar char="ü"/>
            </a:pPr>
            <a:endParaRPr lang="nb-NO" dirty="0">
              <a:solidFill>
                <a:schemeClr val="bg2">
                  <a:lumMod val="25000"/>
                </a:schemeClr>
              </a:solidFill>
            </a:endParaRPr>
          </a:p>
          <a:p>
            <a:pPr marL="285750" indent="-285750" algn="ctr">
              <a:buFont typeface="Wingdings" panose="05000000000000000000" pitchFamily="2" charset="2"/>
              <a:buChar char="ü"/>
            </a:pPr>
            <a:endParaRPr lang="en-US" dirty="0">
              <a:solidFill>
                <a:schemeClr val="bg2">
                  <a:lumMod val="25000"/>
                </a:schemeClr>
              </a:solidFill>
            </a:endParaRPr>
          </a:p>
        </p:txBody>
      </p:sp>
    </p:spTree>
    <p:extLst>
      <p:ext uri="{BB962C8B-B14F-4D97-AF65-F5344CB8AC3E}">
        <p14:creationId xmlns:p14="http://schemas.microsoft.com/office/powerpoint/2010/main" val="4648189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BA3F2-A36C-BEDB-8716-A04319D7D5E8}"/>
              </a:ext>
            </a:extLst>
          </p:cNvPr>
          <p:cNvSpPr>
            <a:spLocks noGrp="1"/>
          </p:cNvSpPr>
          <p:nvPr>
            <p:ph type="title"/>
          </p:nvPr>
        </p:nvSpPr>
        <p:spPr>
          <a:xfrm>
            <a:off x="524983" y="583325"/>
            <a:ext cx="10751504" cy="546000"/>
          </a:xfrm>
        </p:spPr>
        <p:txBody>
          <a:bodyPr/>
          <a:lstStyle/>
          <a:p>
            <a:r>
              <a:rPr lang="nb-NO" dirty="0"/>
              <a:t>Så hvor bør jeg egentlig starte? </a:t>
            </a:r>
            <a:endParaRPr lang="en-US" dirty="0"/>
          </a:p>
        </p:txBody>
      </p:sp>
      <p:sp>
        <p:nvSpPr>
          <p:cNvPr id="2" name="Rectangle 1">
            <a:extLst>
              <a:ext uri="{FF2B5EF4-FFF2-40B4-BE49-F238E27FC236}">
                <a16:creationId xmlns:a16="http://schemas.microsoft.com/office/drawing/2014/main" id="{B70AEA55-1F28-55C4-31F1-0925096F9891}"/>
              </a:ext>
            </a:extLst>
          </p:cNvPr>
          <p:cNvSpPr/>
          <p:nvPr/>
        </p:nvSpPr>
        <p:spPr>
          <a:xfrm>
            <a:off x="1478631" y="1723403"/>
            <a:ext cx="2779366" cy="3774989"/>
          </a:xfrm>
          <a:prstGeom prst="rect">
            <a:avLst/>
          </a:prstGeom>
          <a:solidFill>
            <a:schemeClr val="bg1"/>
          </a:solidFill>
          <a:ln w="31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ü"/>
            </a:pPr>
            <a:r>
              <a:rPr lang="nb-NO" b="1" dirty="0">
                <a:solidFill>
                  <a:schemeClr val="bg2">
                    <a:lumMod val="25000"/>
                  </a:schemeClr>
                </a:solidFill>
              </a:rPr>
              <a:t>Private Cluster</a:t>
            </a:r>
          </a:p>
          <a:p>
            <a:pPr marL="285750" indent="-285750" algn="ctr">
              <a:buFont typeface="Wingdings" panose="05000000000000000000" pitchFamily="2" charset="2"/>
              <a:buChar char="ü"/>
            </a:pPr>
            <a:r>
              <a:rPr lang="nb-NO" b="1" dirty="0">
                <a:solidFill>
                  <a:schemeClr val="bg2">
                    <a:lumMod val="25000"/>
                  </a:schemeClr>
                </a:solidFill>
              </a:rPr>
              <a:t>Identitetsbasert tilgang (iDP)</a:t>
            </a:r>
          </a:p>
          <a:p>
            <a:pPr marL="285750" indent="-285750" algn="ctr">
              <a:buFont typeface="Wingdings" panose="05000000000000000000" pitchFamily="2" charset="2"/>
              <a:buChar char="ü"/>
            </a:pPr>
            <a:r>
              <a:rPr lang="nb-NO" b="1" dirty="0">
                <a:solidFill>
                  <a:schemeClr val="bg2">
                    <a:lumMod val="25000"/>
                  </a:schemeClr>
                </a:solidFill>
              </a:rPr>
              <a:t>Sikkerhetsscanning i kode </a:t>
            </a:r>
            <a:r>
              <a:rPr lang="nb-NO" sz="1400" dirty="0">
                <a:solidFill>
                  <a:schemeClr val="bg2">
                    <a:lumMod val="25000"/>
                  </a:schemeClr>
                </a:solidFill>
              </a:rPr>
              <a:t>(Gratis funksjonalitet)</a:t>
            </a:r>
          </a:p>
          <a:p>
            <a:pPr marL="285750" indent="-285750" algn="ctr">
              <a:buFont typeface="Wingdings" panose="05000000000000000000" pitchFamily="2" charset="2"/>
              <a:buChar char="ü"/>
            </a:pPr>
            <a:r>
              <a:rPr lang="nb-NO" b="1" dirty="0">
                <a:solidFill>
                  <a:schemeClr val="bg2">
                    <a:lumMod val="25000"/>
                  </a:schemeClr>
                </a:solidFill>
              </a:rPr>
              <a:t>Nettverk Policies </a:t>
            </a:r>
            <a:r>
              <a:rPr lang="nb-NO" sz="1400" dirty="0">
                <a:solidFill>
                  <a:schemeClr val="bg2">
                    <a:lumMod val="25000"/>
                  </a:schemeClr>
                </a:solidFill>
              </a:rPr>
              <a:t>(fjerne allow all)</a:t>
            </a:r>
          </a:p>
          <a:p>
            <a:pPr marL="285750" indent="-285750" algn="ctr">
              <a:buFont typeface="Wingdings" panose="05000000000000000000" pitchFamily="2" charset="2"/>
              <a:buChar char="ü"/>
            </a:pPr>
            <a:r>
              <a:rPr lang="nb-NO" b="1" dirty="0">
                <a:solidFill>
                  <a:schemeClr val="bg2">
                    <a:lumMod val="25000"/>
                  </a:schemeClr>
                </a:solidFill>
              </a:rPr>
              <a:t>Enkel tilgangskontroll</a:t>
            </a:r>
          </a:p>
          <a:p>
            <a:pPr marL="285750" indent="-285750" algn="ctr">
              <a:buFont typeface="Wingdings" panose="05000000000000000000" pitchFamily="2" charset="2"/>
              <a:buChar char="ü"/>
            </a:pPr>
            <a:r>
              <a:rPr lang="nb-NO" b="1" dirty="0">
                <a:solidFill>
                  <a:schemeClr val="bg2">
                    <a:lumMod val="25000"/>
                  </a:schemeClr>
                </a:solidFill>
              </a:rPr>
              <a:t>Kontroll på versjonering</a:t>
            </a:r>
          </a:p>
          <a:p>
            <a:pPr marL="285750" indent="-285750" algn="ctr">
              <a:buFont typeface="Wingdings" panose="05000000000000000000" pitchFamily="2" charset="2"/>
              <a:buChar char="ü"/>
            </a:pPr>
            <a:endParaRPr lang="en-US" dirty="0">
              <a:solidFill>
                <a:schemeClr val="bg2">
                  <a:lumMod val="25000"/>
                </a:schemeClr>
              </a:solidFill>
            </a:endParaRPr>
          </a:p>
        </p:txBody>
      </p:sp>
      <p:sp>
        <p:nvSpPr>
          <p:cNvPr id="4" name="Rectangle: Rounded Corners 3">
            <a:extLst>
              <a:ext uri="{FF2B5EF4-FFF2-40B4-BE49-F238E27FC236}">
                <a16:creationId xmlns:a16="http://schemas.microsoft.com/office/drawing/2014/main" id="{B152E759-6EE9-9ACD-E32D-8D20E2CD9FBF}"/>
              </a:ext>
            </a:extLst>
          </p:cNvPr>
          <p:cNvSpPr/>
          <p:nvPr/>
        </p:nvSpPr>
        <p:spPr>
          <a:xfrm>
            <a:off x="1361241" y="5288328"/>
            <a:ext cx="3001789" cy="457201"/>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2">
                    <a:lumMod val="25000"/>
                  </a:schemeClr>
                </a:solidFill>
              </a:rPr>
              <a:t>Basis mekanismer</a:t>
            </a:r>
            <a:endParaRPr lang="en-US" dirty="0">
              <a:solidFill>
                <a:schemeClr val="bg2">
                  <a:lumMod val="25000"/>
                </a:schemeClr>
              </a:solidFill>
            </a:endParaRPr>
          </a:p>
        </p:txBody>
      </p:sp>
      <p:sp>
        <p:nvSpPr>
          <p:cNvPr id="5" name="Rectangle 4">
            <a:extLst>
              <a:ext uri="{FF2B5EF4-FFF2-40B4-BE49-F238E27FC236}">
                <a16:creationId xmlns:a16="http://schemas.microsoft.com/office/drawing/2014/main" id="{F6CC413F-41CE-2D75-E37D-BE62C5522AA7}"/>
              </a:ext>
            </a:extLst>
          </p:cNvPr>
          <p:cNvSpPr/>
          <p:nvPr/>
        </p:nvSpPr>
        <p:spPr>
          <a:xfrm>
            <a:off x="4629604" y="1723403"/>
            <a:ext cx="2798805" cy="3774989"/>
          </a:xfrm>
          <a:prstGeom prst="rect">
            <a:avLst/>
          </a:prstGeom>
          <a:solidFill>
            <a:schemeClr val="bg1"/>
          </a:solidFill>
          <a:ln w="31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ü"/>
            </a:pPr>
            <a:r>
              <a:rPr lang="nb-NO" b="1" dirty="0">
                <a:solidFill>
                  <a:schemeClr val="bg2">
                    <a:lumMod val="25000"/>
                  </a:schemeClr>
                </a:solidFill>
              </a:rPr>
              <a:t>Workload Identity</a:t>
            </a:r>
          </a:p>
          <a:p>
            <a:pPr marL="285750" indent="-285750" algn="ctr">
              <a:buFont typeface="Wingdings" panose="05000000000000000000" pitchFamily="2" charset="2"/>
              <a:buChar char="ü"/>
            </a:pPr>
            <a:r>
              <a:rPr lang="nb-NO" sz="1400" b="1" dirty="0">
                <a:solidFill>
                  <a:schemeClr val="bg2">
                    <a:lumMod val="25000"/>
                  </a:schemeClr>
                </a:solidFill>
              </a:rPr>
              <a:t>Sikkerhetsmonitorering</a:t>
            </a:r>
          </a:p>
          <a:p>
            <a:pPr marL="285750" indent="-285750" algn="ctr">
              <a:buFont typeface="Wingdings" panose="05000000000000000000" pitchFamily="2" charset="2"/>
              <a:buChar char="ü"/>
            </a:pPr>
            <a:r>
              <a:rPr lang="nb-NO" b="1" dirty="0">
                <a:solidFill>
                  <a:schemeClr val="bg2">
                    <a:lumMod val="25000"/>
                  </a:schemeClr>
                </a:solidFill>
              </a:rPr>
              <a:t>Ekstern secret håndtering</a:t>
            </a:r>
          </a:p>
          <a:p>
            <a:pPr marL="285750" indent="-285750" algn="ctr">
              <a:buFont typeface="Wingdings" panose="05000000000000000000" pitchFamily="2" charset="2"/>
              <a:buChar char="ü"/>
            </a:pPr>
            <a:r>
              <a:rPr lang="nb-NO" b="1" dirty="0">
                <a:solidFill>
                  <a:schemeClr val="bg2">
                    <a:lumMod val="25000"/>
                  </a:schemeClr>
                </a:solidFill>
              </a:rPr>
              <a:t>Sikkerhetsscanning i kode/container og avhengigheter</a:t>
            </a:r>
          </a:p>
          <a:p>
            <a:pPr marL="285750" indent="-285750" algn="ctr">
              <a:buFont typeface="Wingdings" panose="05000000000000000000" pitchFamily="2" charset="2"/>
              <a:buChar char="ü"/>
            </a:pPr>
            <a:r>
              <a:rPr lang="nb-NO" b="1" dirty="0">
                <a:solidFill>
                  <a:schemeClr val="bg2">
                    <a:lumMod val="25000"/>
                  </a:schemeClr>
                </a:solidFill>
              </a:rPr>
              <a:t>Nettverk Policies</a:t>
            </a:r>
          </a:p>
          <a:p>
            <a:pPr marL="285750" indent="-285750" algn="ctr">
              <a:buFont typeface="Wingdings" panose="05000000000000000000" pitchFamily="2" charset="2"/>
              <a:buChar char="ü"/>
            </a:pPr>
            <a:r>
              <a:rPr lang="nb-NO" b="1" dirty="0">
                <a:solidFill>
                  <a:schemeClr val="bg2">
                    <a:lumMod val="25000"/>
                  </a:schemeClr>
                </a:solidFill>
              </a:rPr>
              <a:t>Avansert tilgangskontroll</a:t>
            </a:r>
          </a:p>
          <a:p>
            <a:pPr marL="285750" indent="-285750" algn="ctr">
              <a:buFont typeface="Wingdings" panose="05000000000000000000" pitchFamily="2" charset="2"/>
              <a:buChar char="ü"/>
            </a:pPr>
            <a:r>
              <a:rPr lang="nb-NO" b="1" dirty="0">
                <a:solidFill>
                  <a:schemeClr val="bg2">
                    <a:lumMod val="25000"/>
                  </a:schemeClr>
                </a:solidFill>
              </a:rPr>
              <a:t>GitOps</a:t>
            </a:r>
          </a:p>
          <a:p>
            <a:pPr marL="285750" indent="-285750" algn="ctr">
              <a:buFont typeface="Wingdings" panose="05000000000000000000" pitchFamily="2" charset="2"/>
              <a:buChar char="ü"/>
            </a:pPr>
            <a:r>
              <a:rPr lang="nb-NO" b="1" dirty="0">
                <a:solidFill>
                  <a:schemeClr val="bg2">
                    <a:lumMod val="25000"/>
                  </a:schemeClr>
                </a:solidFill>
              </a:rPr>
              <a:t>Brukerhåndtering</a:t>
            </a:r>
          </a:p>
          <a:p>
            <a:pPr marL="285750" indent="-285750" algn="ctr">
              <a:buFont typeface="Wingdings" panose="05000000000000000000" pitchFamily="2" charset="2"/>
              <a:buChar char="ü"/>
            </a:pPr>
            <a:endParaRPr lang="en-US" dirty="0">
              <a:solidFill>
                <a:schemeClr val="bg2">
                  <a:lumMod val="25000"/>
                </a:schemeClr>
              </a:solidFill>
            </a:endParaRPr>
          </a:p>
        </p:txBody>
      </p:sp>
      <p:sp>
        <p:nvSpPr>
          <p:cNvPr id="7" name="Rectangle: Rounded Corners 6">
            <a:extLst>
              <a:ext uri="{FF2B5EF4-FFF2-40B4-BE49-F238E27FC236}">
                <a16:creationId xmlns:a16="http://schemas.microsoft.com/office/drawing/2014/main" id="{35C91563-D0E4-FA9C-4347-CAC64759C364}"/>
              </a:ext>
            </a:extLst>
          </p:cNvPr>
          <p:cNvSpPr/>
          <p:nvPr/>
        </p:nvSpPr>
        <p:spPr>
          <a:xfrm>
            <a:off x="4535599" y="5288328"/>
            <a:ext cx="3001789" cy="457201"/>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2">
                    <a:lumMod val="25000"/>
                  </a:schemeClr>
                </a:solidFill>
              </a:rPr>
              <a:t>Neste nivå</a:t>
            </a:r>
            <a:endParaRPr lang="en-US" dirty="0">
              <a:solidFill>
                <a:schemeClr val="bg2">
                  <a:lumMod val="25000"/>
                </a:schemeClr>
              </a:solidFill>
            </a:endParaRPr>
          </a:p>
        </p:txBody>
      </p:sp>
      <p:sp>
        <p:nvSpPr>
          <p:cNvPr id="8" name="Rectangle 7">
            <a:extLst>
              <a:ext uri="{FF2B5EF4-FFF2-40B4-BE49-F238E27FC236}">
                <a16:creationId xmlns:a16="http://schemas.microsoft.com/office/drawing/2014/main" id="{AB2D8193-BB38-17E1-1F35-7B40272EBCDA}"/>
              </a:ext>
            </a:extLst>
          </p:cNvPr>
          <p:cNvSpPr/>
          <p:nvPr/>
        </p:nvSpPr>
        <p:spPr>
          <a:xfrm>
            <a:off x="7942372" y="1723403"/>
            <a:ext cx="2779366" cy="3774989"/>
          </a:xfrm>
          <a:prstGeom prst="rect">
            <a:avLst/>
          </a:prstGeom>
          <a:solidFill>
            <a:schemeClr val="bg1"/>
          </a:solidFill>
          <a:ln w="31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ü"/>
            </a:pPr>
            <a:r>
              <a:rPr lang="nb-NO" b="1" dirty="0">
                <a:solidFill>
                  <a:schemeClr val="bg2">
                    <a:lumMod val="25000"/>
                  </a:schemeClr>
                </a:solidFill>
              </a:rPr>
              <a:t>Service Mesh</a:t>
            </a:r>
          </a:p>
          <a:p>
            <a:pPr marL="285750" indent="-285750" algn="ctr">
              <a:buFont typeface="Wingdings" panose="05000000000000000000" pitchFamily="2" charset="2"/>
              <a:buChar char="ü"/>
            </a:pPr>
            <a:r>
              <a:rPr lang="nb-NO" b="1" dirty="0">
                <a:solidFill>
                  <a:schemeClr val="bg2">
                    <a:lumMod val="25000"/>
                  </a:schemeClr>
                </a:solidFill>
              </a:rPr>
              <a:t>Backup</a:t>
            </a:r>
          </a:p>
          <a:p>
            <a:pPr marL="285750" indent="-285750" algn="ctr">
              <a:buFont typeface="Wingdings" panose="05000000000000000000" pitchFamily="2" charset="2"/>
              <a:buChar char="ü"/>
            </a:pPr>
            <a:r>
              <a:rPr lang="nb-NO" b="1" dirty="0">
                <a:solidFill>
                  <a:schemeClr val="bg2">
                    <a:lumMod val="25000"/>
                  </a:schemeClr>
                </a:solidFill>
              </a:rPr>
              <a:t>Kubebench</a:t>
            </a:r>
            <a:r>
              <a:rPr lang="nb-NO" dirty="0">
                <a:solidFill>
                  <a:schemeClr val="bg2">
                    <a:lumMod val="25000"/>
                  </a:schemeClr>
                </a:solidFill>
              </a:rPr>
              <a:t> (CIS, NIST validering) </a:t>
            </a:r>
          </a:p>
          <a:p>
            <a:pPr marL="285750" indent="-285750" algn="ctr">
              <a:buFont typeface="Wingdings" panose="05000000000000000000" pitchFamily="2" charset="2"/>
              <a:buChar char="ü"/>
            </a:pPr>
            <a:r>
              <a:rPr lang="nb-NO" b="1" dirty="0">
                <a:solidFill>
                  <a:schemeClr val="bg2">
                    <a:lumMod val="25000"/>
                  </a:schemeClr>
                </a:solidFill>
              </a:rPr>
              <a:t>gVisor og/eller confidental computing </a:t>
            </a:r>
          </a:p>
          <a:p>
            <a:pPr marL="285750" indent="-285750" algn="ctr">
              <a:buFont typeface="Wingdings" panose="05000000000000000000" pitchFamily="2" charset="2"/>
              <a:buChar char="ü"/>
            </a:pPr>
            <a:r>
              <a:rPr lang="nb-NO" b="1" dirty="0">
                <a:solidFill>
                  <a:schemeClr val="bg2">
                    <a:lumMod val="25000"/>
                  </a:schemeClr>
                </a:solidFill>
              </a:rPr>
              <a:t>Andre kommersielle løsninger</a:t>
            </a:r>
          </a:p>
          <a:p>
            <a:pPr marL="285750" indent="-285750" algn="ctr">
              <a:buFont typeface="Wingdings" panose="05000000000000000000" pitchFamily="2" charset="2"/>
              <a:buChar char="ü"/>
            </a:pPr>
            <a:r>
              <a:rPr lang="nb-NO" b="1" dirty="0">
                <a:solidFill>
                  <a:schemeClr val="bg2">
                    <a:lumMod val="25000"/>
                  </a:schemeClr>
                </a:solidFill>
              </a:rPr>
              <a:t>Falco eller Tetragon eBFP</a:t>
            </a:r>
          </a:p>
          <a:p>
            <a:pPr marL="285750" indent="-285750" algn="ctr">
              <a:buFont typeface="Wingdings" panose="05000000000000000000" pitchFamily="2" charset="2"/>
              <a:buChar char="ü"/>
            </a:pPr>
            <a:endParaRPr lang="en-US" dirty="0">
              <a:solidFill>
                <a:schemeClr val="bg2">
                  <a:lumMod val="25000"/>
                </a:schemeClr>
              </a:solidFill>
            </a:endParaRPr>
          </a:p>
        </p:txBody>
      </p:sp>
      <p:sp>
        <p:nvSpPr>
          <p:cNvPr id="9" name="Rectangle: Rounded Corners 8">
            <a:extLst>
              <a:ext uri="{FF2B5EF4-FFF2-40B4-BE49-F238E27FC236}">
                <a16:creationId xmlns:a16="http://schemas.microsoft.com/office/drawing/2014/main" id="{1BF3584D-BD90-905D-5A4B-10CCB16AA1CA}"/>
              </a:ext>
            </a:extLst>
          </p:cNvPr>
          <p:cNvSpPr/>
          <p:nvPr/>
        </p:nvSpPr>
        <p:spPr>
          <a:xfrm>
            <a:off x="7818799" y="5288328"/>
            <a:ext cx="3001789" cy="457201"/>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2">
                    <a:lumMod val="25000"/>
                  </a:schemeClr>
                </a:solidFill>
              </a:rPr>
              <a:t>Per use-case</a:t>
            </a:r>
            <a:endParaRPr lang="en-US" dirty="0">
              <a:solidFill>
                <a:schemeClr val="bg2">
                  <a:lumMod val="25000"/>
                </a:schemeClr>
              </a:solidFill>
            </a:endParaRPr>
          </a:p>
        </p:txBody>
      </p:sp>
    </p:spTree>
    <p:extLst>
      <p:ext uri="{BB962C8B-B14F-4D97-AF65-F5344CB8AC3E}">
        <p14:creationId xmlns:p14="http://schemas.microsoft.com/office/powerpoint/2010/main" val="2897463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3D4799-767F-5F4F-AD83-A0A85AB1FEFE}"/>
              </a:ext>
            </a:extLst>
          </p:cNvPr>
          <p:cNvSpPr>
            <a:spLocks noGrp="1"/>
          </p:cNvSpPr>
          <p:nvPr>
            <p:ph type="title"/>
          </p:nvPr>
        </p:nvSpPr>
        <p:spPr>
          <a:xfrm>
            <a:off x="719137" y="309852"/>
            <a:ext cx="10751503" cy="750017"/>
          </a:xfrm>
        </p:spPr>
        <p:txBody>
          <a:bodyPr>
            <a:normAutofit/>
          </a:bodyPr>
          <a:lstStyle/>
          <a:p>
            <a:pPr algn="ctr"/>
            <a:r>
              <a:rPr lang="en-GB" sz="2800" dirty="0" err="1"/>
              <a:t>Informasjon</a:t>
            </a:r>
            <a:r>
              <a:rPr lang="en-GB" sz="2800" dirty="0"/>
              <a:t> </a:t>
            </a:r>
            <a:r>
              <a:rPr lang="en-GB" sz="2800" dirty="0" err="1"/>
              <a:t>og</a:t>
            </a:r>
            <a:r>
              <a:rPr lang="en-GB" sz="2800" dirty="0"/>
              <a:t> </a:t>
            </a:r>
            <a:r>
              <a:rPr lang="en-GB" sz="2800" dirty="0" err="1"/>
              <a:t>tilganger</a:t>
            </a:r>
            <a:r>
              <a:rPr lang="en-GB" sz="2800" dirty="0"/>
              <a:t> </a:t>
            </a:r>
            <a:r>
              <a:rPr lang="en-GB" sz="2800" dirty="0" err="1"/>
              <a:t>selges</a:t>
            </a:r>
            <a:r>
              <a:rPr lang="en-GB" sz="2800" dirty="0"/>
              <a:t> </a:t>
            </a:r>
            <a:r>
              <a:rPr lang="en-GB" sz="2800" dirty="0" err="1"/>
              <a:t>kontinuerlig</a:t>
            </a:r>
            <a:endParaRPr lang="en-GB" sz="2800" dirty="0"/>
          </a:p>
        </p:txBody>
      </p:sp>
      <p:pic>
        <p:nvPicPr>
          <p:cNvPr id="7" name="Picture 2" descr="Image">
            <a:extLst>
              <a:ext uri="{FF2B5EF4-FFF2-40B4-BE49-F238E27FC236}">
                <a16:creationId xmlns:a16="http://schemas.microsoft.com/office/drawing/2014/main" id="{34D7D8A4-1D07-8B23-C41E-440D12D9E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95" y="1218226"/>
            <a:ext cx="5419237" cy="31728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a:extLst>
              <a:ext uri="{FF2B5EF4-FFF2-40B4-BE49-F238E27FC236}">
                <a16:creationId xmlns:a16="http://schemas.microsoft.com/office/drawing/2014/main" id="{E782E549-217A-4A69-E0F3-2B4D9D7C7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670" y="2655364"/>
            <a:ext cx="4800911" cy="36061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Ransomware-as-a-Service (RaaS) | Kivu">
            <a:extLst>
              <a:ext uri="{FF2B5EF4-FFF2-40B4-BE49-F238E27FC236}">
                <a16:creationId xmlns:a16="http://schemas.microsoft.com/office/drawing/2014/main" id="{7BF0E47F-F4D8-4CC1-FAEC-FD80289FA3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9533" y="1464645"/>
            <a:ext cx="4309970" cy="430997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a:extLst>
              <a:ext uri="{FF2B5EF4-FFF2-40B4-BE49-F238E27FC236}">
                <a16:creationId xmlns:a16="http://schemas.microsoft.com/office/drawing/2014/main" id="{32301D76-67E7-10CA-28D4-CF18FD6084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026" y="4350279"/>
            <a:ext cx="3058026" cy="191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74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3D4799-767F-5F4F-AD83-A0A85AB1FEFE}"/>
              </a:ext>
            </a:extLst>
          </p:cNvPr>
          <p:cNvSpPr>
            <a:spLocks noGrp="1"/>
          </p:cNvSpPr>
          <p:nvPr>
            <p:ph type="title"/>
          </p:nvPr>
        </p:nvSpPr>
        <p:spPr>
          <a:xfrm>
            <a:off x="700793" y="282932"/>
            <a:ext cx="10751503" cy="750017"/>
          </a:xfrm>
        </p:spPr>
        <p:txBody>
          <a:bodyPr>
            <a:normAutofit/>
          </a:bodyPr>
          <a:lstStyle/>
          <a:p>
            <a:pPr algn="ctr"/>
            <a:r>
              <a:rPr lang="en-GB" sz="2800"/>
              <a:t>Angrepsvinkler</a:t>
            </a:r>
          </a:p>
        </p:txBody>
      </p:sp>
      <p:sp>
        <p:nvSpPr>
          <p:cNvPr id="125" name="Rektangel: avrundede hjørner 53">
            <a:extLst>
              <a:ext uri="{FF2B5EF4-FFF2-40B4-BE49-F238E27FC236}">
                <a16:creationId xmlns:a16="http://schemas.microsoft.com/office/drawing/2014/main" id="{A6AC7082-7687-D446-A6DB-D01FCFB04A64}"/>
              </a:ext>
            </a:extLst>
          </p:cNvPr>
          <p:cNvSpPr/>
          <p:nvPr/>
        </p:nvSpPr>
        <p:spPr>
          <a:xfrm>
            <a:off x="4247747" y="1684588"/>
            <a:ext cx="3118254" cy="491790"/>
          </a:xfrm>
          <a:prstGeom prst="roundRect">
            <a:avLst>
              <a:gd name="adj" fmla="val 4668"/>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2">
                    <a:lumMod val="25000"/>
                  </a:schemeClr>
                </a:solidFill>
              </a:rPr>
              <a:t>Sårbarheter</a:t>
            </a:r>
          </a:p>
        </p:txBody>
      </p:sp>
      <p:sp>
        <p:nvSpPr>
          <p:cNvPr id="138" name="Rektangel: avrundede hjørner 92">
            <a:extLst>
              <a:ext uri="{FF2B5EF4-FFF2-40B4-BE49-F238E27FC236}">
                <a16:creationId xmlns:a16="http://schemas.microsoft.com/office/drawing/2014/main" id="{E9C8BA68-E65E-5446-AD8A-E63063501B41}"/>
              </a:ext>
            </a:extLst>
          </p:cNvPr>
          <p:cNvSpPr/>
          <p:nvPr/>
        </p:nvSpPr>
        <p:spPr>
          <a:xfrm>
            <a:off x="2014237" y="4546437"/>
            <a:ext cx="1294156" cy="548148"/>
          </a:xfrm>
          <a:prstGeom prst="roundRect">
            <a:avLst>
              <a:gd name="adj" fmla="val 9027"/>
            </a:avLst>
          </a:prstGeom>
          <a:solidFill>
            <a:srgbClr val="C000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E-post</a:t>
            </a:r>
          </a:p>
        </p:txBody>
      </p:sp>
      <p:sp>
        <p:nvSpPr>
          <p:cNvPr id="139" name="Rektangel: avrundede hjørner 93">
            <a:extLst>
              <a:ext uri="{FF2B5EF4-FFF2-40B4-BE49-F238E27FC236}">
                <a16:creationId xmlns:a16="http://schemas.microsoft.com/office/drawing/2014/main" id="{5B2CC7C2-0162-C346-A7F6-D460740C5DA4}"/>
              </a:ext>
            </a:extLst>
          </p:cNvPr>
          <p:cNvSpPr/>
          <p:nvPr/>
        </p:nvSpPr>
        <p:spPr>
          <a:xfrm>
            <a:off x="5128054" y="4436598"/>
            <a:ext cx="2221861" cy="479979"/>
          </a:xfrm>
          <a:prstGeom prst="roundRect">
            <a:avLst>
              <a:gd name="adj" fmla="val 775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a:solidFill>
                  <a:schemeClr val="bg2">
                    <a:lumMod val="25000"/>
                  </a:schemeClr>
                </a:solidFill>
              </a:rPr>
              <a:t>Brukerinformasjon på avveie</a:t>
            </a:r>
          </a:p>
        </p:txBody>
      </p:sp>
      <p:grpSp>
        <p:nvGrpSpPr>
          <p:cNvPr id="141" name="Group 1245">
            <a:extLst>
              <a:ext uri="{FF2B5EF4-FFF2-40B4-BE49-F238E27FC236}">
                <a16:creationId xmlns:a16="http://schemas.microsoft.com/office/drawing/2014/main" id="{3498CB96-C7A1-D74C-A8DD-6DC7896FC957}"/>
              </a:ext>
            </a:extLst>
          </p:cNvPr>
          <p:cNvGrpSpPr>
            <a:grpSpLocks noChangeAspect="1"/>
          </p:cNvGrpSpPr>
          <p:nvPr/>
        </p:nvGrpSpPr>
        <p:grpSpPr>
          <a:xfrm>
            <a:off x="2368206" y="5286958"/>
            <a:ext cx="514410" cy="773504"/>
            <a:chOff x="2559051" y="11390313"/>
            <a:chExt cx="431801" cy="649288"/>
          </a:xfrm>
        </p:grpSpPr>
        <p:sp>
          <p:nvSpPr>
            <p:cNvPr id="142" name="Freeform 663">
              <a:extLst>
                <a:ext uri="{FF2B5EF4-FFF2-40B4-BE49-F238E27FC236}">
                  <a16:creationId xmlns:a16="http://schemas.microsoft.com/office/drawing/2014/main" id="{2F32CB35-E062-7641-A8A4-032EFCA58440}"/>
                </a:ext>
              </a:extLst>
            </p:cNvPr>
            <p:cNvSpPr>
              <a:spLocks noEditPoints="1"/>
            </p:cNvSpPr>
            <p:nvPr/>
          </p:nvSpPr>
          <p:spPr bwMode="auto">
            <a:xfrm>
              <a:off x="2601914" y="11390313"/>
              <a:ext cx="373063" cy="361950"/>
            </a:xfrm>
            <a:custGeom>
              <a:avLst/>
              <a:gdLst>
                <a:gd name="T0" fmla="*/ 407 w 895"/>
                <a:gd name="T1" fmla="*/ 871 h 871"/>
                <a:gd name="T2" fmla="*/ 65 w 895"/>
                <a:gd name="T3" fmla="*/ 540 h 871"/>
                <a:gd name="T4" fmla="*/ 67 w 895"/>
                <a:gd name="T5" fmla="*/ 221 h 871"/>
                <a:gd name="T6" fmla="*/ 397 w 895"/>
                <a:gd name="T7" fmla="*/ 0 h 871"/>
                <a:gd name="T8" fmla="*/ 816 w 895"/>
                <a:gd name="T9" fmla="*/ 17 h 871"/>
                <a:gd name="T10" fmla="*/ 835 w 895"/>
                <a:gd name="T11" fmla="*/ 30 h 871"/>
                <a:gd name="T12" fmla="*/ 749 w 895"/>
                <a:gd name="T13" fmla="*/ 550 h 871"/>
                <a:gd name="T14" fmla="*/ 692 w 895"/>
                <a:gd name="T15" fmla="*/ 731 h 871"/>
                <a:gd name="T16" fmla="*/ 407 w 895"/>
                <a:gd name="T17" fmla="*/ 871 h 871"/>
                <a:gd name="T18" fmla="*/ 397 w 895"/>
                <a:gd name="T19" fmla="*/ 46 h 871"/>
                <a:gd name="T20" fmla="*/ 109 w 895"/>
                <a:gd name="T21" fmla="*/ 242 h 871"/>
                <a:gd name="T22" fmla="*/ 110 w 895"/>
                <a:gd name="T23" fmla="*/ 526 h 871"/>
                <a:gd name="T24" fmla="*/ 111 w 895"/>
                <a:gd name="T25" fmla="*/ 534 h 871"/>
                <a:gd name="T26" fmla="*/ 407 w 895"/>
                <a:gd name="T27" fmla="*/ 824 h 871"/>
                <a:gd name="T28" fmla="*/ 623 w 895"/>
                <a:gd name="T29" fmla="*/ 744 h 871"/>
                <a:gd name="T30" fmla="*/ 703 w 895"/>
                <a:gd name="T31" fmla="*/ 547 h 871"/>
                <a:gd name="T32" fmla="*/ 704 w 895"/>
                <a:gd name="T33" fmla="*/ 536 h 871"/>
                <a:gd name="T34" fmla="*/ 798 w 895"/>
                <a:gd name="T35" fmla="*/ 63 h 871"/>
                <a:gd name="T36" fmla="*/ 397 w 895"/>
                <a:gd name="T37" fmla="*/ 4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5" h="871">
                  <a:moveTo>
                    <a:pt x="407" y="871"/>
                  </a:moveTo>
                  <a:cubicBezTo>
                    <a:pt x="95" y="871"/>
                    <a:pt x="67" y="580"/>
                    <a:pt x="65" y="540"/>
                  </a:cubicBezTo>
                  <a:cubicBezTo>
                    <a:pt x="55" y="512"/>
                    <a:pt x="0" y="354"/>
                    <a:pt x="67" y="221"/>
                  </a:cubicBezTo>
                  <a:cubicBezTo>
                    <a:pt x="140" y="78"/>
                    <a:pt x="257" y="0"/>
                    <a:pt x="397" y="0"/>
                  </a:cubicBezTo>
                  <a:cubicBezTo>
                    <a:pt x="527" y="0"/>
                    <a:pt x="813" y="17"/>
                    <a:pt x="816" y="17"/>
                  </a:cubicBezTo>
                  <a:cubicBezTo>
                    <a:pt x="824" y="18"/>
                    <a:pt x="832" y="23"/>
                    <a:pt x="835" y="30"/>
                  </a:cubicBezTo>
                  <a:cubicBezTo>
                    <a:pt x="895" y="155"/>
                    <a:pt x="769" y="496"/>
                    <a:pt x="749" y="550"/>
                  </a:cubicBezTo>
                  <a:cubicBezTo>
                    <a:pt x="749" y="583"/>
                    <a:pt x="737" y="662"/>
                    <a:pt x="692" y="731"/>
                  </a:cubicBezTo>
                  <a:cubicBezTo>
                    <a:pt x="651" y="795"/>
                    <a:pt x="568" y="871"/>
                    <a:pt x="407" y="871"/>
                  </a:cubicBezTo>
                  <a:close/>
                  <a:moveTo>
                    <a:pt x="397" y="46"/>
                  </a:moveTo>
                  <a:cubicBezTo>
                    <a:pt x="273" y="46"/>
                    <a:pt x="174" y="114"/>
                    <a:pt x="109" y="242"/>
                  </a:cubicBezTo>
                  <a:cubicBezTo>
                    <a:pt x="46" y="366"/>
                    <a:pt x="109" y="524"/>
                    <a:pt x="110" y="526"/>
                  </a:cubicBezTo>
                  <a:cubicBezTo>
                    <a:pt x="111" y="529"/>
                    <a:pt x="111" y="531"/>
                    <a:pt x="111" y="534"/>
                  </a:cubicBezTo>
                  <a:cubicBezTo>
                    <a:pt x="112" y="546"/>
                    <a:pt x="120" y="824"/>
                    <a:pt x="407" y="824"/>
                  </a:cubicBezTo>
                  <a:cubicBezTo>
                    <a:pt x="499" y="824"/>
                    <a:pt x="572" y="797"/>
                    <a:pt x="623" y="744"/>
                  </a:cubicBezTo>
                  <a:cubicBezTo>
                    <a:pt x="699" y="665"/>
                    <a:pt x="703" y="555"/>
                    <a:pt x="703" y="547"/>
                  </a:cubicBezTo>
                  <a:cubicBezTo>
                    <a:pt x="702" y="544"/>
                    <a:pt x="703" y="540"/>
                    <a:pt x="704" y="536"/>
                  </a:cubicBezTo>
                  <a:cubicBezTo>
                    <a:pt x="742" y="437"/>
                    <a:pt x="830" y="167"/>
                    <a:pt x="798" y="63"/>
                  </a:cubicBezTo>
                  <a:cubicBezTo>
                    <a:pt x="738" y="59"/>
                    <a:pt x="509" y="46"/>
                    <a:pt x="397" y="46"/>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143" name="Freeform 664">
              <a:extLst>
                <a:ext uri="{FF2B5EF4-FFF2-40B4-BE49-F238E27FC236}">
                  <a16:creationId xmlns:a16="http://schemas.microsoft.com/office/drawing/2014/main" id="{08F46BA5-C2E1-F243-8963-D00C8BD41FAE}"/>
                </a:ext>
              </a:extLst>
            </p:cNvPr>
            <p:cNvSpPr>
              <a:spLocks/>
            </p:cNvSpPr>
            <p:nvPr/>
          </p:nvSpPr>
          <p:spPr bwMode="auto">
            <a:xfrm>
              <a:off x="2836864" y="11780838"/>
              <a:ext cx="153988" cy="258763"/>
            </a:xfrm>
            <a:custGeom>
              <a:avLst/>
              <a:gdLst>
                <a:gd name="T0" fmla="*/ 344 w 369"/>
                <a:gd name="T1" fmla="*/ 624 h 624"/>
                <a:gd name="T2" fmla="*/ 321 w 369"/>
                <a:gd name="T3" fmla="*/ 601 h 624"/>
                <a:gd name="T4" fmla="*/ 321 w 369"/>
                <a:gd name="T5" fmla="*/ 297 h 624"/>
                <a:gd name="T6" fmla="*/ 263 w 369"/>
                <a:gd name="T7" fmla="*/ 158 h 624"/>
                <a:gd name="T8" fmla="*/ 18 w 369"/>
                <a:gd name="T9" fmla="*/ 48 h 624"/>
                <a:gd name="T10" fmla="*/ 5 w 369"/>
                <a:gd name="T11" fmla="*/ 17 h 624"/>
                <a:gd name="T12" fmla="*/ 36 w 369"/>
                <a:gd name="T13" fmla="*/ 5 h 624"/>
                <a:gd name="T14" fmla="*/ 285 w 369"/>
                <a:gd name="T15" fmla="*/ 117 h 624"/>
                <a:gd name="T16" fmla="*/ 367 w 369"/>
                <a:gd name="T17" fmla="*/ 298 h 624"/>
                <a:gd name="T18" fmla="*/ 367 w 369"/>
                <a:gd name="T19" fmla="*/ 601 h 624"/>
                <a:gd name="T20" fmla="*/ 344 w 369"/>
                <a:gd name="T21"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624">
                  <a:moveTo>
                    <a:pt x="344" y="624"/>
                  </a:moveTo>
                  <a:cubicBezTo>
                    <a:pt x="331" y="624"/>
                    <a:pt x="321" y="614"/>
                    <a:pt x="321" y="601"/>
                  </a:cubicBezTo>
                  <a:cubicBezTo>
                    <a:pt x="321" y="297"/>
                    <a:pt x="321" y="297"/>
                    <a:pt x="321" y="297"/>
                  </a:cubicBezTo>
                  <a:cubicBezTo>
                    <a:pt x="321" y="296"/>
                    <a:pt x="322" y="191"/>
                    <a:pt x="263" y="158"/>
                  </a:cubicBezTo>
                  <a:cubicBezTo>
                    <a:pt x="192" y="119"/>
                    <a:pt x="20" y="48"/>
                    <a:pt x="18" y="48"/>
                  </a:cubicBezTo>
                  <a:cubicBezTo>
                    <a:pt x="6" y="43"/>
                    <a:pt x="0" y="29"/>
                    <a:pt x="5" y="17"/>
                  </a:cubicBezTo>
                  <a:cubicBezTo>
                    <a:pt x="10" y="5"/>
                    <a:pt x="24" y="0"/>
                    <a:pt x="36" y="5"/>
                  </a:cubicBezTo>
                  <a:cubicBezTo>
                    <a:pt x="43" y="8"/>
                    <a:pt x="212" y="77"/>
                    <a:pt x="285" y="117"/>
                  </a:cubicBezTo>
                  <a:cubicBezTo>
                    <a:pt x="369" y="164"/>
                    <a:pt x="367" y="293"/>
                    <a:pt x="367" y="298"/>
                  </a:cubicBezTo>
                  <a:cubicBezTo>
                    <a:pt x="367" y="601"/>
                    <a:pt x="367" y="601"/>
                    <a:pt x="367" y="601"/>
                  </a:cubicBezTo>
                  <a:cubicBezTo>
                    <a:pt x="367" y="614"/>
                    <a:pt x="357" y="624"/>
                    <a:pt x="344" y="624"/>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144" name="Freeform 665">
              <a:extLst>
                <a:ext uri="{FF2B5EF4-FFF2-40B4-BE49-F238E27FC236}">
                  <a16:creationId xmlns:a16="http://schemas.microsoft.com/office/drawing/2014/main" id="{02AE16EB-E2A4-7D4F-9545-3780CAA8CCF4}"/>
                </a:ext>
              </a:extLst>
            </p:cNvPr>
            <p:cNvSpPr>
              <a:spLocks/>
            </p:cNvSpPr>
            <p:nvPr/>
          </p:nvSpPr>
          <p:spPr bwMode="auto">
            <a:xfrm>
              <a:off x="2687639" y="11712576"/>
              <a:ext cx="169863" cy="146050"/>
            </a:xfrm>
            <a:custGeom>
              <a:avLst/>
              <a:gdLst>
                <a:gd name="T0" fmla="*/ 202 w 410"/>
                <a:gd name="T1" fmla="*/ 350 h 350"/>
                <a:gd name="T2" fmla="*/ 5 w 410"/>
                <a:gd name="T3" fmla="*/ 199 h 350"/>
                <a:gd name="T4" fmla="*/ 17 w 410"/>
                <a:gd name="T5" fmla="*/ 169 h 350"/>
                <a:gd name="T6" fmla="*/ 48 w 410"/>
                <a:gd name="T7" fmla="*/ 181 h 350"/>
                <a:gd name="T8" fmla="*/ 202 w 410"/>
                <a:gd name="T9" fmla="*/ 303 h 350"/>
                <a:gd name="T10" fmla="*/ 364 w 410"/>
                <a:gd name="T11" fmla="*/ 185 h 350"/>
                <a:gd name="T12" fmla="*/ 364 w 410"/>
                <a:gd name="T13" fmla="*/ 24 h 350"/>
                <a:gd name="T14" fmla="*/ 387 w 410"/>
                <a:gd name="T15" fmla="*/ 0 h 350"/>
                <a:gd name="T16" fmla="*/ 410 w 410"/>
                <a:gd name="T17" fmla="*/ 24 h 350"/>
                <a:gd name="T18" fmla="*/ 410 w 410"/>
                <a:gd name="T19" fmla="*/ 190 h 350"/>
                <a:gd name="T20" fmla="*/ 408 w 410"/>
                <a:gd name="T21" fmla="*/ 200 h 350"/>
                <a:gd name="T22" fmla="*/ 202 w 410"/>
                <a:gd name="T23"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350">
                  <a:moveTo>
                    <a:pt x="202" y="350"/>
                  </a:moveTo>
                  <a:cubicBezTo>
                    <a:pt x="69" y="350"/>
                    <a:pt x="7" y="205"/>
                    <a:pt x="5" y="199"/>
                  </a:cubicBezTo>
                  <a:cubicBezTo>
                    <a:pt x="0" y="187"/>
                    <a:pt x="5" y="174"/>
                    <a:pt x="17" y="169"/>
                  </a:cubicBezTo>
                  <a:cubicBezTo>
                    <a:pt x="29" y="164"/>
                    <a:pt x="43" y="169"/>
                    <a:pt x="48" y="181"/>
                  </a:cubicBezTo>
                  <a:cubicBezTo>
                    <a:pt x="48" y="182"/>
                    <a:pt x="100" y="303"/>
                    <a:pt x="202" y="303"/>
                  </a:cubicBezTo>
                  <a:cubicBezTo>
                    <a:pt x="299" y="303"/>
                    <a:pt x="353" y="206"/>
                    <a:pt x="364" y="185"/>
                  </a:cubicBezTo>
                  <a:cubicBezTo>
                    <a:pt x="364" y="24"/>
                    <a:pt x="364" y="24"/>
                    <a:pt x="364" y="24"/>
                  </a:cubicBezTo>
                  <a:cubicBezTo>
                    <a:pt x="364" y="11"/>
                    <a:pt x="374" y="0"/>
                    <a:pt x="387" y="0"/>
                  </a:cubicBezTo>
                  <a:cubicBezTo>
                    <a:pt x="400" y="0"/>
                    <a:pt x="410" y="11"/>
                    <a:pt x="410" y="24"/>
                  </a:cubicBezTo>
                  <a:cubicBezTo>
                    <a:pt x="410" y="190"/>
                    <a:pt x="410" y="190"/>
                    <a:pt x="410" y="190"/>
                  </a:cubicBezTo>
                  <a:cubicBezTo>
                    <a:pt x="410" y="193"/>
                    <a:pt x="409" y="197"/>
                    <a:pt x="408" y="200"/>
                  </a:cubicBezTo>
                  <a:cubicBezTo>
                    <a:pt x="405" y="206"/>
                    <a:pt x="340" y="350"/>
                    <a:pt x="202" y="35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145" name="Freeform 666">
              <a:extLst>
                <a:ext uri="{FF2B5EF4-FFF2-40B4-BE49-F238E27FC236}">
                  <a16:creationId xmlns:a16="http://schemas.microsoft.com/office/drawing/2014/main" id="{4982D5B0-95BB-EF4A-AA49-F32B5BB50D76}"/>
                </a:ext>
              </a:extLst>
            </p:cNvPr>
            <p:cNvSpPr>
              <a:spLocks/>
            </p:cNvSpPr>
            <p:nvPr/>
          </p:nvSpPr>
          <p:spPr bwMode="auto">
            <a:xfrm>
              <a:off x="2722564" y="11479213"/>
              <a:ext cx="128588" cy="46038"/>
            </a:xfrm>
            <a:custGeom>
              <a:avLst/>
              <a:gdLst>
                <a:gd name="T0" fmla="*/ 283 w 309"/>
                <a:gd name="T1" fmla="*/ 110 h 110"/>
                <a:gd name="T2" fmla="*/ 270 w 309"/>
                <a:gd name="T3" fmla="*/ 106 h 110"/>
                <a:gd name="T4" fmla="*/ 24 w 309"/>
                <a:gd name="T5" fmla="*/ 49 h 110"/>
                <a:gd name="T6" fmla="*/ 0 w 309"/>
                <a:gd name="T7" fmla="*/ 27 h 110"/>
                <a:gd name="T8" fmla="*/ 23 w 309"/>
                <a:gd name="T9" fmla="*/ 3 h 110"/>
                <a:gd name="T10" fmla="*/ 295 w 309"/>
                <a:gd name="T11" fmla="*/ 67 h 110"/>
                <a:gd name="T12" fmla="*/ 302 w 309"/>
                <a:gd name="T13" fmla="*/ 99 h 110"/>
                <a:gd name="T14" fmla="*/ 283 w 3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110">
                  <a:moveTo>
                    <a:pt x="283" y="110"/>
                  </a:moveTo>
                  <a:cubicBezTo>
                    <a:pt x="278" y="110"/>
                    <a:pt x="274" y="109"/>
                    <a:pt x="270" y="106"/>
                  </a:cubicBezTo>
                  <a:cubicBezTo>
                    <a:pt x="178" y="47"/>
                    <a:pt x="26" y="50"/>
                    <a:pt x="24" y="49"/>
                  </a:cubicBezTo>
                  <a:cubicBezTo>
                    <a:pt x="11" y="50"/>
                    <a:pt x="1" y="39"/>
                    <a:pt x="0" y="27"/>
                  </a:cubicBezTo>
                  <a:cubicBezTo>
                    <a:pt x="0" y="14"/>
                    <a:pt x="10" y="3"/>
                    <a:pt x="23" y="3"/>
                  </a:cubicBezTo>
                  <a:cubicBezTo>
                    <a:pt x="30" y="2"/>
                    <a:pt x="192" y="0"/>
                    <a:pt x="295" y="67"/>
                  </a:cubicBezTo>
                  <a:cubicBezTo>
                    <a:pt x="306" y="74"/>
                    <a:pt x="309" y="88"/>
                    <a:pt x="302" y="99"/>
                  </a:cubicBezTo>
                  <a:cubicBezTo>
                    <a:pt x="298" y="106"/>
                    <a:pt x="290" y="110"/>
                    <a:pt x="283" y="11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146" name="Freeform 667">
              <a:extLst>
                <a:ext uri="{FF2B5EF4-FFF2-40B4-BE49-F238E27FC236}">
                  <a16:creationId xmlns:a16="http://schemas.microsoft.com/office/drawing/2014/main" id="{6FD05969-ECC5-F541-8CFB-8F734A426879}"/>
                </a:ext>
              </a:extLst>
            </p:cNvPr>
            <p:cNvSpPr>
              <a:spLocks/>
            </p:cNvSpPr>
            <p:nvPr/>
          </p:nvSpPr>
          <p:spPr bwMode="auto">
            <a:xfrm>
              <a:off x="2559051" y="11715751"/>
              <a:ext cx="150813" cy="323850"/>
            </a:xfrm>
            <a:custGeom>
              <a:avLst/>
              <a:gdLst>
                <a:gd name="T0" fmla="*/ 26 w 366"/>
                <a:gd name="T1" fmla="*/ 780 h 780"/>
                <a:gd name="T2" fmla="*/ 3 w 366"/>
                <a:gd name="T3" fmla="*/ 757 h 780"/>
                <a:gd name="T4" fmla="*/ 3 w 366"/>
                <a:gd name="T5" fmla="*/ 453 h 780"/>
                <a:gd name="T6" fmla="*/ 85 w 366"/>
                <a:gd name="T7" fmla="*/ 273 h 780"/>
                <a:gd name="T8" fmla="*/ 320 w 366"/>
                <a:gd name="T9" fmla="*/ 167 h 780"/>
                <a:gd name="T10" fmla="*/ 320 w 366"/>
                <a:gd name="T11" fmla="*/ 23 h 780"/>
                <a:gd name="T12" fmla="*/ 343 w 366"/>
                <a:gd name="T13" fmla="*/ 0 h 780"/>
                <a:gd name="T14" fmla="*/ 366 w 366"/>
                <a:gd name="T15" fmla="*/ 23 h 780"/>
                <a:gd name="T16" fmla="*/ 366 w 366"/>
                <a:gd name="T17" fmla="*/ 182 h 780"/>
                <a:gd name="T18" fmla="*/ 352 w 366"/>
                <a:gd name="T19" fmla="*/ 204 h 780"/>
                <a:gd name="T20" fmla="*/ 107 w 366"/>
                <a:gd name="T21" fmla="*/ 314 h 780"/>
                <a:gd name="T22" fmla="*/ 49 w 366"/>
                <a:gd name="T23" fmla="*/ 453 h 780"/>
                <a:gd name="T24" fmla="*/ 49 w 366"/>
                <a:gd name="T25" fmla="*/ 757 h 780"/>
                <a:gd name="T26" fmla="*/ 26 w 366"/>
                <a:gd name="T27"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780">
                  <a:moveTo>
                    <a:pt x="26" y="780"/>
                  </a:moveTo>
                  <a:cubicBezTo>
                    <a:pt x="13" y="780"/>
                    <a:pt x="3" y="770"/>
                    <a:pt x="3" y="757"/>
                  </a:cubicBezTo>
                  <a:cubicBezTo>
                    <a:pt x="3" y="453"/>
                    <a:pt x="3" y="453"/>
                    <a:pt x="3" y="453"/>
                  </a:cubicBezTo>
                  <a:cubicBezTo>
                    <a:pt x="3" y="449"/>
                    <a:pt x="0" y="320"/>
                    <a:pt x="85" y="273"/>
                  </a:cubicBezTo>
                  <a:cubicBezTo>
                    <a:pt x="146" y="240"/>
                    <a:pt x="276" y="185"/>
                    <a:pt x="320" y="167"/>
                  </a:cubicBezTo>
                  <a:cubicBezTo>
                    <a:pt x="320" y="23"/>
                    <a:pt x="320" y="23"/>
                    <a:pt x="320" y="23"/>
                  </a:cubicBezTo>
                  <a:cubicBezTo>
                    <a:pt x="320" y="10"/>
                    <a:pt x="330" y="0"/>
                    <a:pt x="343" y="0"/>
                  </a:cubicBezTo>
                  <a:cubicBezTo>
                    <a:pt x="356" y="0"/>
                    <a:pt x="366" y="10"/>
                    <a:pt x="366" y="23"/>
                  </a:cubicBezTo>
                  <a:cubicBezTo>
                    <a:pt x="366" y="182"/>
                    <a:pt x="366" y="182"/>
                    <a:pt x="366" y="182"/>
                  </a:cubicBezTo>
                  <a:cubicBezTo>
                    <a:pt x="366" y="192"/>
                    <a:pt x="361" y="200"/>
                    <a:pt x="352" y="204"/>
                  </a:cubicBezTo>
                  <a:cubicBezTo>
                    <a:pt x="350" y="204"/>
                    <a:pt x="178" y="275"/>
                    <a:pt x="107" y="314"/>
                  </a:cubicBezTo>
                  <a:cubicBezTo>
                    <a:pt x="48" y="347"/>
                    <a:pt x="49" y="452"/>
                    <a:pt x="49" y="453"/>
                  </a:cubicBezTo>
                  <a:cubicBezTo>
                    <a:pt x="49" y="757"/>
                    <a:pt x="49" y="757"/>
                    <a:pt x="49" y="757"/>
                  </a:cubicBezTo>
                  <a:cubicBezTo>
                    <a:pt x="49" y="770"/>
                    <a:pt x="39" y="780"/>
                    <a:pt x="26" y="78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grpSp>
      <p:grpSp>
        <p:nvGrpSpPr>
          <p:cNvPr id="201" name="Group 1246">
            <a:extLst>
              <a:ext uri="{FF2B5EF4-FFF2-40B4-BE49-F238E27FC236}">
                <a16:creationId xmlns:a16="http://schemas.microsoft.com/office/drawing/2014/main" id="{48304CFF-D918-914E-ACA9-1F81F8907151}"/>
              </a:ext>
            </a:extLst>
          </p:cNvPr>
          <p:cNvGrpSpPr>
            <a:grpSpLocks noChangeAspect="1"/>
          </p:cNvGrpSpPr>
          <p:nvPr/>
        </p:nvGrpSpPr>
        <p:grpSpPr>
          <a:xfrm>
            <a:off x="3147032" y="5305329"/>
            <a:ext cx="518189" cy="752700"/>
            <a:chOff x="4191001" y="11407776"/>
            <a:chExt cx="434975" cy="631825"/>
          </a:xfrm>
        </p:grpSpPr>
        <p:sp>
          <p:nvSpPr>
            <p:cNvPr id="202" name="Freeform 673">
              <a:extLst>
                <a:ext uri="{FF2B5EF4-FFF2-40B4-BE49-F238E27FC236}">
                  <a16:creationId xmlns:a16="http://schemas.microsoft.com/office/drawing/2014/main" id="{C82299F8-6D74-6E4D-A3D5-2330A2746D0C}"/>
                </a:ext>
              </a:extLst>
            </p:cNvPr>
            <p:cNvSpPr>
              <a:spLocks noEditPoints="1"/>
            </p:cNvSpPr>
            <p:nvPr/>
          </p:nvSpPr>
          <p:spPr bwMode="auto">
            <a:xfrm>
              <a:off x="4302126" y="11566526"/>
              <a:ext cx="95250" cy="82550"/>
            </a:xfrm>
            <a:custGeom>
              <a:avLst/>
              <a:gdLst>
                <a:gd name="T0" fmla="*/ 115 w 231"/>
                <a:gd name="T1" fmla="*/ 200 h 200"/>
                <a:gd name="T2" fmla="*/ 0 w 231"/>
                <a:gd name="T3" fmla="*/ 84 h 200"/>
                <a:gd name="T4" fmla="*/ 115 w 231"/>
                <a:gd name="T5" fmla="*/ 0 h 200"/>
                <a:gd name="T6" fmla="*/ 231 w 231"/>
                <a:gd name="T7" fmla="*/ 84 h 200"/>
                <a:gd name="T8" fmla="*/ 115 w 231"/>
                <a:gd name="T9" fmla="*/ 200 h 200"/>
                <a:gd name="T10" fmla="*/ 115 w 231"/>
                <a:gd name="T11" fmla="*/ 47 h 200"/>
                <a:gd name="T12" fmla="*/ 47 w 231"/>
                <a:gd name="T13" fmla="*/ 84 h 200"/>
                <a:gd name="T14" fmla="*/ 115 w 231"/>
                <a:gd name="T15" fmla="*/ 153 h 200"/>
                <a:gd name="T16" fmla="*/ 184 w 231"/>
                <a:gd name="T17" fmla="*/ 84 h 200"/>
                <a:gd name="T18" fmla="*/ 115 w 231"/>
                <a:gd name="T19" fmla="*/ 4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00">
                  <a:moveTo>
                    <a:pt x="115" y="200"/>
                  </a:moveTo>
                  <a:cubicBezTo>
                    <a:pt x="52" y="200"/>
                    <a:pt x="0" y="148"/>
                    <a:pt x="0" y="84"/>
                  </a:cubicBezTo>
                  <a:cubicBezTo>
                    <a:pt x="0" y="14"/>
                    <a:pt x="18" y="0"/>
                    <a:pt x="115" y="0"/>
                  </a:cubicBezTo>
                  <a:cubicBezTo>
                    <a:pt x="212" y="0"/>
                    <a:pt x="231" y="14"/>
                    <a:pt x="231" y="84"/>
                  </a:cubicBezTo>
                  <a:cubicBezTo>
                    <a:pt x="231" y="148"/>
                    <a:pt x="179" y="200"/>
                    <a:pt x="115" y="200"/>
                  </a:cubicBezTo>
                  <a:close/>
                  <a:moveTo>
                    <a:pt x="115" y="47"/>
                  </a:moveTo>
                  <a:cubicBezTo>
                    <a:pt x="47" y="47"/>
                    <a:pt x="47" y="47"/>
                    <a:pt x="47" y="84"/>
                  </a:cubicBezTo>
                  <a:cubicBezTo>
                    <a:pt x="47" y="122"/>
                    <a:pt x="77" y="153"/>
                    <a:pt x="115" y="153"/>
                  </a:cubicBezTo>
                  <a:cubicBezTo>
                    <a:pt x="153" y="153"/>
                    <a:pt x="184" y="122"/>
                    <a:pt x="184" y="84"/>
                  </a:cubicBezTo>
                  <a:cubicBezTo>
                    <a:pt x="184" y="47"/>
                    <a:pt x="184" y="47"/>
                    <a:pt x="115" y="47"/>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03" name="Freeform 674">
              <a:extLst>
                <a:ext uri="{FF2B5EF4-FFF2-40B4-BE49-F238E27FC236}">
                  <a16:creationId xmlns:a16="http://schemas.microsoft.com/office/drawing/2014/main" id="{6B751724-0FFA-4B4E-9D50-C68179A6C9AA}"/>
                </a:ext>
              </a:extLst>
            </p:cNvPr>
            <p:cNvSpPr>
              <a:spLocks noEditPoints="1"/>
            </p:cNvSpPr>
            <p:nvPr/>
          </p:nvSpPr>
          <p:spPr bwMode="auto">
            <a:xfrm>
              <a:off x="4418014" y="11566526"/>
              <a:ext cx="95250" cy="82550"/>
            </a:xfrm>
            <a:custGeom>
              <a:avLst/>
              <a:gdLst>
                <a:gd name="T0" fmla="*/ 115 w 231"/>
                <a:gd name="T1" fmla="*/ 200 h 200"/>
                <a:gd name="T2" fmla="*/ 0 w 231"/>
                <a:gd name="T3" fmla="*/ 84 h 200"/>
                <a:gd name="T4" fmla="*/ 115 w 231"/>
                <a:gd name="T5" fmla="*/ 0 h 200"/>
                <a:gd name="T6" fmla="*/ 231 w 231"/>
                <a:gd name="T7" fmla="*/ 84 h 200"/>
                <a:gd name="T8" fmla="*/ 115 w 231"/>
                <a:gd name="T9" fmla="*/ 200 h 200"/>
                <a:gd name="T10" fmla="*/ 115 w 231"/>
                <a:gd name="T11" fmla="*/ 47 h 200"/>
                <a:gd name="T12" fmla="*/ 47 w 231"/>
                <a:gd name="T13" fmla="*/ 84 h 200"/>
                <a:gd name="T14" fmla="*/ 115 w 231"/>
                <a:gd name="T15" fmla="*/ 153 h 200"/>
                <a:gd name="T16" fmla="*/ 184 w 231"/>
                <a:gd name="T17" fmla="*/ 84 h 200"/>
                <a:gd name="T18" fmla="*/ 115 w 231"/>
                <a:gd name="T19" fmla="*/ 4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200">
                  <a:moveTo>
                    <a:pt x="115" y="200"/>
                  </a:moveTo>
                  <a:cubicBezTo>
                    <a:pt x="52" y="200"/>
                    <a:pt x="0" y="148"/>
                    <a:pt x="0" y="84"/>
                  </a:cubicBezTo>
                  <a:cubicBezTo>
                    <a:pt x="0" y="14"/>
                    <a:pt x="18" y="0"/>
                    <a:pt x="115" y="0"/>
                  </a:cubicBezTo>
                  <a:cubicBezTo>
                    <a:pt x="212" y="0"/>
                    <a:pt x="231" y="14"/>
                    <a:pt x="231" y="84"/>
                  </a:cubicBezTo>
                  <a:cubicBezTo>
                    <a:pt x="231" y="148"/>
                    <a:pt x="179" y="200"/>
                    <a:pt x="115" y="200"/>
                  </a:cubicBezTo>
                  <a:close/>
                  <a:moveTo>
                    <a:pt x="115" y="47"/>
                  </a:moveTo>
                  <a:cubicBezTo>
                    <a:pt x="47" y="47"/>
                    <a:pt x="47" y="47"/>
                    <a:pt x="47" y="84"/>
                  </a:cubicBezTo>
                  <a:cubicBezTo>
                    <a:pt x="47" y="122"/>
                    <a:pt x="77" y="153"/>
                    <a:pt x="115" y="153"/>
                  </a:cubicBezTo>
                  <a:cubicBezTo>
                    <a:pt x="153" y="153"/>
                    <a:pt x="184" y="122"/>
                    <a:pt x="184" y="84"/>
                  </a:cubicBezTo>
                  <a:cubicBezTo>
                    <a:pt x="184" y="47"/>
                    <a:pt x="184" y="47"/>
                    <a:pt x="115" y="47"/>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04" name="Freeform 675">
              <a:extLst>
                <a:ext uri="{FF2B5EF4-FFF2-40B4-BE49-F238E27FC236}">
                  <a16:creationId xmlns:a16="http://schemas.microsoft.com/office/drawing/2014/main" id="{E38C293D-504C-2149-9288-0699AD775081}"/>
                </a:ext>
              </a:extLst>
            </p:cNvPr>
            <p:cNvSpPr>
              <a:spLocks/>
            </p:cNvSpPr>
            <p:nvPr/>
          </p:nvSpPr>
          <p:spPr bwMode="auto">
            <a:xfrm>
              <a:off x="4486276" y="11558588"/>
              <a:ext cx="63500" cy="31750"/>
            </a:xfrm>
            <a:custGeom>
              <a:avLst/>
              <a:gdLst>
                <a:gd name="T0" fmla="*/ 26 w 152"/>
                <a:gd name="T1" fmla="*/ 76 h 76"/>
                <a:gd name="T2" fmla="*/ 3 w 152"/>
                <a:gd name="T3" fmla="*/ 59 h 76"/>
                <a:gd name="T4" fmla="*/ 20 w 152"/>
                <a:gd name="T5" fmla="*/ 31 h 76"/>
                <a:gd name="T6" fmla="*/ 120 w 152"/>
                <a:gd name="T7" fmla="*/ 3 h 76"/>
                <a:gd name="T8" fmla="*/ 148 w 152"/>
                <a:gd name="T9" fmla="*/ 20 h 76"/>
                <a:gd name="T10" fmla="*/ 132 w 152"/>
                <a:gd name="T11" fmla="*/ 48 h 76"/>
                <a:gd name="T12" fmla="*/ 32 w 152"/>
                <a:gd name="T13" fmla="*/ 76 h 76"/>
                <a:gd name="T14" fmla="*/ 26 w 152"/>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76">
                  <a:moveTo>
                    <a:pt x="26" y="76"/>
                  </a:moveTo>
                  <a:cubicBezTo>
                    <a:pt x="15" y="76"/>
                    <a:pt x="6" y="70"/>
                    <a:pt x="3" y="59"/>
                  </a:cubicBezTo>
                  <a:cubicBezTo>
                    <a:pt x="0" y="47"/>
                    <a:pt x="7" y="34"/>
                    <a:pt x="20" y="31"/>
                  </a:cubicBezTo>
                  <a:cubicBezTo>
                    <a:pt x="120" y="3"/>
                    <a:pt x="120" y="3"/>
                    <a:pt x="120" y="3"/>
                  </a:cubicBezTo>
                  <a:cubicBezTo>
                    <a:pt x="132" y="0"/>
                    <a:pt x="145" y="7"/>
                    <a:pt x="148" y="20"/>
                  </a:cubicBezTo>
                  <a:cubicBezTo>
                    <a:pt x="152" y="32"/>
                    <a:pt x="144" y="45"/>
                    <a:pt x="132" y="48"/>
                  </a:cubicBezTo>
                  <a:cubicBezTo>
                    <a:pt x="32" y="76"/>
                    <a:pt x="32" y="76"/>
                    <a:pt x="32" y="76"/>
                  </a:cubicBezTo>
                  <a:cubicBezTo>
                    <a:pt x="30" y="76"/>
                    <a:pt x="28" y="76"/>
                    <a:pt x="26" y="76"/>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05" name="Freeform 676">
              <a:extLst>
                <a:ext uri="{FF2B5EF4-FFF2-40B4-BE49-F238E27FC236}">
                  <a16:creationId xmlns:a16="http://schemas.microsoft.com/office/drawing/2014/main" id="{8B12CE99-0A06-DB4E-8D8A-64161491517C}"/>
                </a:ext>
              </a:extLst>
            </p:cNvPr>
            <p:cNvSpPr>
              <a:spLocks/>
            </p:cNvSpPr>
            <p:nvPr/>
          </p:nvSpPr>
          <p:spPr bwMode="auto">
            <a:xfrm>
              <a:off x="4378326" y="11591926"/>
              <a:ext cx="58738" cy="19050"/>
            </a:xfrm>
            <a:custGeom>
              <a:avLst/>
              <a:gdLst>
                <a:gd name="T0" fmla="*/ 117 w 141"/>
                <a:gd name="T1" fmla="*/ 47 h 47"/>
                <a:gd name="T2" fmla="*/ 23 w 141"/>
                <a:gd name="T3" fmla="*/ 47 h 47"/>
                <a:gd name="T4" fmla="*/ 0 w 141"/>
                <a:gd name="T5" fmla="*/ 23 h 47"/>
                <a:gd name="T6" fmla="*/ 23 w 141"/>
                <a:gd name="T7" fmla="*/ 0 h 47"/>
                <a:gd name="T8" fmla="*/ 117 w 141"/>
                <a:gd name="T9" fmla="*/ 0 h 47"/>
                <a:gd name="T10" fmla="*/ 141 w 141"/>
                <a:gd name="T11" fmla="*/ 23 h 47"/>
                <a:gd name="T12" fmla="*/ 117 w 141"/>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141" h="47">
                  <a:moveTo>
                    <a:pt x="117" y="47"/>
                  </a:moveTo>
                  <a:cubicBezTo>
                    <a:pt x="23" y="47"/>
                    <a:pt x="23" y="47"/>
                    <a:pt x="23" y="47"/>
                  </a:cubicBezTo>
                  <a:cubicBezTo>
                    <a:pt x="10" y="47"/>
                    <a:pt x="0" y="36"/>
                    <a:pt x="0" y="23"/>
                  </a:cubicBezTo>
                  <a:cubicBezTo>
                    <a:pt x="0" y="11"/>
                    <a:pt x="10" y="0"/>
                    <a:pt x="23" y="0"/>
                  </a:cubicBezTo>
                  <a:cubicBezTo>
                    <a:pt x="117" y="0"/>
                    <a:pt x="117" y="0"/>
                    <a:pt x="117" y="0"/>
                  </a:cubicBezTo>
                  <a:cubicBezTo>
                    <a:pt x="130" y="0"/>
                    <a:pt x="141" y="11"/>
                    <a:pt x="141" y="23"/>
                  </a:cubicBezTo>
                  <a:cubicBezTo>
                    <a:pt x="141" y="36"/>
                    <a:pt x="130" y="47"/>
                    <a:pt x="117" y="47"/>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07" name="Freeform 677">
              <a:extLst>
                <a:ext uri="{FF2B5EF4-FFF2-40B4-BE49-F238E27FC236}">
                  <a16:creationId xmlns:a16="http://schemas.microsoft.com/office/drawing/2014/main" id="{0EC77861-E009-1649-9F38-183C3348D744}"/>
                </a:ext>
              </a:extLst>
            </p:cNvPr>
            <p:cNvSpPr>
              <a:spLocks/>
            </p:cNvSpPr>
            <p:nvPr/>
          </p:nvSpPr>
          <p:spPr bwMode="auto">
            <a:xfrm>
              <a:off x="4324351" y="11710988"/>
              <a:ext cx="19050" cy="79375"/>
            </a:xfrm>
            <a:custGeom>
              <a:avLst/>
              <a:gdLst>
                <a:gd name="T0" fmla="*/ 23 w 46"/>
                <a:gd name="T1" fmla="*/ 192 h 192"/>
                <a:gd name="T2" fmla="*/ 0 w 46"/>
                <a:gd name="T3" fmla="*/ 169 h 192"/>
                <a:gd name="T4" fmla="*/ 0 w 46"/>
                <a:gd name="T5" fmla="*/ 23 h 192"/>
                <a:gd name="T6" fmla="*/ 23 w 46"/>
                <a:gd name="T7" fmla="*/ 0 h 192"/>
                <a:gd name="T8" fmla="*/ 46 w 46"/>
                <a:gd name="T9" fmla="*/ 23 h 192"/>
                <a:gd name="T10" fmla="*/ 46 w 46"/>
                <a:gd name="T11" fmla="*/ 169 h 192"/>
                <a:gd name="T12" fmla="*/ 23 w 46"/>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46" h="192">
                  <a:moveTo>
                    <a:pt x="23" y="192"/>
                  </a:moveTo>
                  <a:cubicBezTo>
                    <a:pt x="10" y="192"/>
                    <a:pt x="0" y="182"/>
                    <a:pt x="0" y="169"/>
                  </a:cubicBezTo>
                  <a:cubicBezTo>
                    <a:pt x="0" y="23"/>
                    <a:pt x="0" y="23"/>
                    <a:pt x="0" y="23"/>
                  </a:cubicBezTo>
                  <a:cubicBezTo>
                    <a:pt x="0" y="10"/>
                    <a:pt x="10" y="0"/>
                    <a:pt x="23" y="0"/>
                  </a:cubicBezTo>
                  <a:cubicBezTo>
                    <a:pt x="36" y="0"/>
                    <a:pt x="46" y="10"/>
                    <a:pt x="46" y="23"/>
                  </a:cubicBezTo>
                  <a:cubicBezTo>
                    <a:pt x="46" y="169"/>
                    <a:pt x="46" y="169"/>
                    <a:pt x="46" y="169"/>
                  </a:cubicBezTo>
                  <a:cubicBezTo>
                    <a:pt x="46" y="182"/>
                    <a:pt x="36" y="192"/>
                    <a:pt x="23" y="192"/>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08" name="Freeform 678">
              <a:extLst>
                <a:ext uri="{FF2B5EF4-FFF2-40B4-BE49-F238E27FC236}">
                  <a16:creationId xmlns:a16="http://schemas.microsoft.com/office/drawing/2014/main" id="{94405EAA-1646-6247-8F6B-89AA64C70F11}"/>
                </a:ext>
              </a:extLst>
            </p:cNvPr>
            <p:cNvSpPr>
              <a:spLocks/>
            </p:cNvSpPr>
            <p:nvPr/>
          </p:nvSpPr>
          <p:spPr bwMode="auto">
            <a:xfrm>
              <a:off x="4473576" y="11707813"/>
              <a:ext cx="152400" cy="320675"/>
            </a:xfrm>
            <a:custGeom>
              <a:avLst/>
              <a:gdLst>
                <a:gd name="T0" fmla="*/ 340 w 366"/>
                <a:gd name="T1" fmla="*/ 773 h 773"/>
                <a:gd name="T2" fmla="*/ 317 w 366"/>
                <a:gd name="T3" fmla="*/ 750 h 773"/>
                <a:gd name="T4" fmla="*/ 317 w 366"/>
                <a:gd name="T5" fmla="*/ 446 h 773"/>
                <a:gd name="T6" fmla="*/ 259 w 366"/>
                <a:gd name="T7" fmla="*/ 307 h 773"/>
                <a:gd name="T8" fmla="*/ 14 w 366"/>
                <a:gd name="T9" fmla="*/ 196 h 773"/>
                <a:gd name="T10" fmla="*/ 0 w 366"/>
                <a:gd name="T11" fmla="*/ 175 h 773"/>
                <a:gd name="T12" fmla="*/ 0 w 366"/>
                <a:gd name="T13" fmla="*/ 23 h 773"/>
                <a:gd name="T14" fmla="*/ 23 w 366"/>
                <a:gd name="T15" fmla="*/ 0 h 773"/>
                <a:gd name="T16" fmla="*/ 46 w 366"/>
                <a:gd name="T17" fmla="*/ 23 h 773"/>
                <a:gd name="T18" fmla="*/ 46 w 366"/>
                <a:gd name="T19" fmla="*/ 159 h 773"/>
                <a:gd name="T20" fmla="*/ 281 w 366"/>
                <a:gd name="T21" fmla="*/ 266 h 773"/>
                <a:gd name="T22" fmla="*/ 363 w 366"/>
                <a:gd name="T23" fmla="*/ 447 h 773"/>
                <a:gd name="T24" fmla="*/ 363 w 366"/>
                <a:gd name="T25" fmla="*/ 750 h 773"/>
                <a:gd name="T26" fmla="*/ 340 w 366"/>
                <a:gd name="T27" fmla="*/ 7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773">
                  <a:moveTo>
                    <a:pt x="340" y="773"/>
                  </a:moveTo>
                  <a:cubicBezTo>
                    <a:pt x="327" y="773"/>
                    <a:pt x="317" y="763"/>
                    <a:pt x="317" y="750"/>
                  </a:cubicBezTo>
                  <a:cubicBezTo>
                    <a:pt x="317" y="446"/>
                    <a:pt x="317" y="446"/>
                    <a:pt x="317" y="446"/>
                  </a:cubicBezTo>
                  <a:cubicBezTo>
                    <a:pt x="317" y="444"/>
                    <a:pt x="318" y="339"/>
                    <a:pt x="259" y="307"/>
                  </a:cubicBezTo>
                  <a:cubicBezTo>
                    <a:pt x="188" y="268"/>
                    <a:pt x="16" y="197"/>
                    <a:pt x="14" y="196"/>
                  </a:cubicBezTo>
                  <a:cubicBezTo>
                    <a:pt x="5" y="193"/>
                    <a:pt x="0" y="184"/>
                    <a:pt x="0" y="175"/>
                  </a:cubicBezTo>
                  <a:cubicBezTo>
                    <a:pt x="0" y="23"/>
                    <a:pt x="0" y="23"/>
                    <a:pt x="0" y="23"/>
                  </a:cubicBezTo>
                  <a:cubicBezTo>
                    <a:pt x="0" y="10"/>
                    <a:pt x="10" y="0"/>
                    <a:pt x="23" y="0"/>
                  </a:cubicBezTo>
                  <a:cubicBezTo>
                    <a:pt x="36" y="0"/>
                    <a:pt x="46" y="10"/>
                    <a:pt x="46" y="23"/>
                  </a:cubicBezTo>
                  <a:cubicBezTo>
                    <a:pt x="46" y="159"/>
                    <a:pt x="46" y="159"/>
                    <a:pt x="46" y="159"/>
                  </a:cubicBezTo>
                  <a:cubicBezTo>
                    <a:pt x="90" y="177"/>
                    <a:pt x="220" y="232"/>
                    <a:pt x="281" y="266"/>
                  </a:cubicBezTo>
                  <a:cubicBezTo>
                    <a:pt x="366" y="312"/>
                    <a:pt x="363" y="441"/>
                    <a:pt x="363" y="447"/>
                  </a:cubicBezTo>
                  <a:cubicBezTo>
                    <a:pt x="363" y="750"/>
                    <a:pt x="363" y="750"/>
                    <a:pt x="363" y="750"/>
                  </a:cubicBezTo>
                  <a:cubicBezTo>
                    <a:pt x="363" y="763"/>
                    <a:pt x="353" y="773"/>
                    <a:pt x="340" y="773"/>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09" name="Freeform 679">
              <a:extLst>
                <a:ext uri="{FF2B5EF4-FFF2-40B4-BE49-F238E27FC236}">
                  <a16:creationId xmlns:a16="http://schemas.microsoft.com/office/drawing/2014/main" id="{B1EFE303-28C2-8B4A-893D-D12718984F63}"/>
                </a:ext>
              </a:extLst>
            </p:cNvPr>
            <p:cNvSpPr>
              <a:spLocks/>
            </p:cNvSpPr>
            <p:nvPr/>
          </p:nvSpPr>
          <p:spPr bwMode="auto">
            <a:xfrm>
              <a:off x="4322764" y="11769726"/>
              <a:ext cx="171450" cy="58738"/>
            </a:xfrm>
            <a:custGeom>
              <a:avLst/>
              <a:gdLst>
                <a:gd name="T0" fmla="*/ 203 w 413"/>
                <a:gd name="T1" fmla="*/ 141 h 141"/>
                <a:gd name="T2" fmla="*/ 7 w 413"/>
                <a:gd name="T3" fmla="*/ 39 h 141"/>
                <a:gd name="T4" fmla="*/ 14 w 413"/>
                <a:gd name="T5" fmla="*/ 7 h 141"/>
                <a:gd name="T6" fmla="*/ 46 w 413"/>
                <a:gd name="T7" fmla="*/ 14 h 141"/>
                <a:gd name="T8" fmla="*/ 203 w 413"/>
                <a:gd name="T9" fmla="*/ 94 h 141"/>
                <a:gd name="T10" fmla="*/ 368 w 413"/>
                <a:gd name="T11" fmla="*/ 14 h 141"/>
                <a:gd name="T12" fmla="*/ 400 w 413"/>
                <a:gd name="T13" fmla="*/ 8 h 141"/>
                <a:gd name="T14" fmla="*/ 406 w 413"/>
                <a:gd name="T15" fmla="*/ 40 h 141"/>
                <a:gd name="T16" fmla="*/ 203 w 413"/>
                <a:gd name="T17"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3" h="141">
                  <a:moveTo>
                    <a:pt x="203" y="141"/>
                  </a:moveTo>
                  <a:cubicBezTo>
                    <a:pt x="72" y="141"/>
                    <a:pt x="9" y="43"/>
                    <a:pt x="7" y="39"/>
                  </a:cubicBezTo>
                  <a:cubicBezTo>
                    <a:pt x="0" y="28"/>
                    <a:pt x="3" y="14"/>
                    <a:pt x="14" y="7"/>
                  </a:cubicBezTo>
                  <a:cubicBezTo>
                    <a:pt x="25" y="0"/>
                    <a:pt x="39" y="4"/>
                    <a:pt x="46" y="14"/>
                  </a:cubicBezTo>
                  <a:cubicBezTo>
                    <a:pt x="48" y="18"/>
                    <a:pt x="98" y="94"/>
                    <a:pt x="203" y="94"/>
                  </a:cubicBezTo>
                  <a:cubicBezTo>
                    <a:pt x="312" y="94"/>
                    <a:pt x="365" y="17"/>
                    <a:pt x="368" y="14"/>
                  </a:cubicBezTo>
                  <a:cubicBezTo>
                    <a:pt x="375" y="3"/>
                    <a:pt x="389" y="0"/>
                    <a:pt x="400" y="8"/>
                  </a:cubicBezTo>
                  <a:cubicBezTo>
                    <a:pt x="411" y="15"/>
                    <a:pt x="413" y="29"/>
                    <a:pt x="406" y="40"/>
                  </a:cubicBezTo>
                  <a:cubicBezTo>
                    <a:pt x="403" y="44"/>
                    <a:pt x="337" y="141"/>
                    <a:pt x="203" y="141"/>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10" name="Freeform 680">
              <a:extLst>
                <a:ext uri="{FF2B5EF4-FFF2-40B4-BE49-F238E27FC236}">
                  <a16:creationId xmlns:a16="http://schemas.microsoft.com/office/drawing/2014/main" id="{15ED9EBF-AF89-DB4B-BF91-CC4EADEC2A58}"/>
                </a:ext>
              </a:extLst>
            </p:cNvPr>
            <p:cNvSpPr>
              <a:spLocks/>
            </p:cNvSpPr>
            <p:nvPr/>
          </p:nvSpPr>
          <p:spPr bwMode="auto">
            <a:xfrm>
              <a:off x="4191001" y="11707813"/>
              <a:ext cx="152400" cy="320675"/>
            </a:xfrm>
            <a:custGeom>
              <a:avLst/>
              <a:gdLst>
                <a:gd name="T0" fmla="*/ 25 w 365"/>
                <a:gd name="T1" fmla="*/ 773 h 773"/>
                <a:gd name="T2" fmla="*/ 2 w 365"/>
                <a:gd name="T3" fmla="*/ 750 h 773"/>
                <a:gd name="T4" fmla="*/ 2 w 365"/>
                <a:gd name="T5" fmla="*/ 446 h 773"/>
                <a:gd name="T6" fmla="*/ 84 w 365"/>
                <a:gd name="T7" fmla="*/ 266 h 773"/>
                <a:gd name="T8" fmla="*/ 319 w 365"/>
                <a:gd name="T9" fmla="*/ 159 h 773"/>
                <a:gd name="T10" fmla="*/ 319 w 365"/>
                <a:gd name="T11" fmla="*/ 23 h 773"/>
                <a:gd name="T12" fmla="*/ 342 w 365"/>
                <a:gd name="T13" fmla="*/ 0 h 773"/>
                <a:gd name="T14" fmla="*/ 365 w 365"/>
                <a:gd name="T15" fmla="*/ 23 h 773"/>
                <a:gd name="T16" fmla="*/ 365 w 365"/>
                <a:gd name="T17" fmla="*/ 175 h 773"/>
                <a:gd name="T18" fmla="*/ 351 w 365"/>
                <a:gd name="T19" fmla="*/ 196 h 773"/>
                <a:gd name="T20" fmla="*/ 106 w 365"/>
                <a:gd name="T21" fmla="*/ 307 h 773"/>
                <a:gd name="T22" fmla="*/ 48 w 365"/>
                <a:gd name="T23" fmla="*/ 446 h 773"/>
                <a:gd name="T24" fmla="*/ 48 w 365"/>
                <a:gd name="T25" fmla="*/ 750 h 773"/>
                <a:gd name="T26" fmla="*/ 25 w 365"/>
                <a:gd name="T27" fmla="*/ 77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5" h="773">
                  <a:moveTo>
                    <a:pt x="25" y="773"/>
                  </a:moveTo>
                  <a:cubicBezTo>
                    <a:pt x="12" y="773"/>
                    <a:pt x="2" y="763"/>
                    <a:pt x="2" y="750"/>
                  </a:cubicBezTo>
                  <a:cubicBezTo>
                    <a:pt x="2" y="446"/>
                    <a:pt x="2" y="446"/>
                    <a:pt x="2" y="446"/>
                  </a:cubicBezTo>
                  <a:cubicBezTo>
                    <a:pt x="2" y="441"/>
                    <a:pt x="0" y="312"/>
                    <a:pt x="84" y="266"/>
                  </a:cubicBezTo>
                  <a:cubicBezTo>
                    <a:pt x="146" y="232"/>
                    <a:pt x="275" y="177"/>
                    <a:pt x="319" y="159"/>
                  </a:cubicBezTo>
                  <a:cubicBezTo>
                    <a:pt x="319" y="23"/>
                    <a:pt x="319" y="23"/>
                    <a:pt x="319" y="23"/>
                  </a:cubicBezTo>
                  <a:cubicBezTo>
                    <a:pt x="319" y="10"/>
                    <a:pt x="329" y="0"/>
                    <a:pt x="342" y="0"/>
                  </a:cubicBezTo>
                  <a:cubicBezTo>
                    <a:pt x="355" y="0"/>
                    <a:pt x="365" y="10"/>
                    <a:pt x="365" y="23"/>
                  </a:cubicBezTo>
                  <a:cubicBezTo>
                    <a:pt x="365" y="175"/>
                    <a:pt x="365" y="175"/>
                    <a:pt x="365" y="175"/>
                  </a:cubicBezTo>
                  <a:cubicBezTo>
                    <a:pt x="365" y="184"/>
                    <a:pt x="360" y="193"/>
                    <a:pt x="351" y="196"/>
                  </a:cubicBezTo>
                  <a:cubicBezTo>
                    <a:pt x="349" y="197"/>
                    <a:pt x="177" y="268"/>
                    <a:pt x="106" y="307"/>
                  </a:cubicBezTo>
                  <a:cubicBezTo>
                    <a:pt x="47" y="339"/>
                    <a:pt x="48" y="444"/>
                    <a:pt x="48" y="446"/>
                  </a:cubicBezTo>
                  <a:cubicBezTo>
                    <a:pt x="48" y="750"/>
                    <a:pt x="48" y="750"/>
                    <a:pt x="48" y="750"/>
                  </a:cubicBezTo>
                  <a:cubicBezTo>
                    <a:pt x="48" y="763"/>
                    <a:pt x="38" y="773"/>
                    <a:pt x="25" y="773"/>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11" name="Freeform 681">
              <a:extLst>
                <a:ext uri="{FF2B5EF4-FFF2-40B4-BE49-F238E27FC236}">
                  <a16:creationId xmlns:a16="http://schemas.microsoft.com/office/drawing/2014/main" id="{38061141-29C7-C148-8080-552032D20026}"/>
                </a:ext>
              </a:extLst>
            </p:cNvPr>
            <p:cNvSpPr>
              <a:spLocks noEditPoints="1"/>
            </p:cNvSpPr>
            <p:nvPr/>
          </p:nvSpPr>
          <p:spPr bwMode="auto">
            <a:xfrm>
              <a:off x="4257676" y="11407776"/>
              <a:ext cx="301625" cy="341313"/>
            </a:xfrm>
            <a:custGeom>
              <a:avLst/>
              <a:gdLst>
                <a:gd name="T0" fmla="*/ 363 w 725"/>
                <a:gd name="T1" fmla="*/ 820 h 820"/>
                <a:gd name="T2" fmla="*/ 0 w 725"/>
                <a:gd name="T3" fmla="*/ 458 h 820"/>
                <a:gd name="T4" fmla="*/ 0 w 725"/>
                <a:gd name="T5" fmla="*/ 362 h 820"/>
                <a:gd name="T6" fmla="*/ 363 w 725"/>
                <a:gd name="T7" fmla="*/ 0 h 820"/>
                <a:gd name="T8" fmla="*/ 725 w 725"/>
                <a:gd name="T9" fmla="*/ 362 h 820"/>
                <a:gd name="T10" fmla="*/ 725 w 725"/>
                <a:gd name="T11" fmla="*/ 458 h 820"/>
                <a:gd name="T12" fmla="*/ 363 w 725"/>
                <a:gd name="T13" fmla="*/ 820 h 820"/>
                <a:gd name="T14" fmla="*/ 363 w 725"/>
                <a:gd name="T15" fmla="*/ 47 h 820"/>
                <a:gd name="T16" fmla="*/ 47 w 725"/>
                <a:gd name="T17" fmla="*/ 362 h 820"/>
                <a:gd name="T18" fmla="*/ 47 w 725"/>
                <a:gd name="T19" fmla="*/ 458 h 820"/>
                <a:gd name="T20" fmla="*/ 363 w 725"/>
                <a:gd name="T21" fmla="*/ 773 h 820"/>
                <a:gd name="T22" fmla="*/ 678 w 725"/>
                <a:gd name="T23" fmla="*/ 458 h 820"/>
                <a:gd name="T24" fmla="*/ 678 w 725"/>
                <a:gd name="T25" fmla="*/ 362 h 820"/>
                <a:gd name="T26" fmla="*/ 363 w 725"/>
                <a:gd name="T27" fmla="*/ 47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5" h="820">
                  <a:moveTo>
                    <a:pt x="363" y="820"/>
                  </a:moveTo>
                  <a:cubicBezTo>
                    <a:pt x="163" y="820"/>
                    <a:pt x="0" y="658"/>
                    <a:pt x="0" y="458"/>
                  </a:cubicBezTo>
                  <a:cubicBezTo>
                    <a:pt x="0" y="362"/>
                    <a:pt x="0" y="362"/>
                    <a:pt x="0" y="362"/>
                  </a:cubicBezTo>
                  <a:cubicBezTo>
                    <a:pt x="0" y="163"/>
                    <a:pt x="163" y="0"/>
                    <a:pt x="363" y="0"/>
                  </a:cubicBezTo>
                  <a:cubicBezTo>
                    <a:pt x="562" y="0"/>
                    <a:pt x="725" y="163"/>
                    <a:pt x="725" y="362"/>
                  </a:cubicBezTo>
                  <a:cubicBezTo>
                    <a:pt x="725" y="458"/>
                    <a:pt x="725" y="458"/>
                    <a:pt x="725" y="458"/>
                  </a:cubicBezTo>
                  <a:cubicBezTo>
                    <a:pt x="725" y="658"/>
                    <a:pt x="562" y="820"/>
                    <a:pt x="363" y="820"/>
                  </a:cubicBezTo>
                  <a:close/>
                  <a:moveTo>
                    <a:pt x="363" y="47"/>
                  </a:moveTo>
                  <a:cubicBezTo>
                    <a:pt x="189" y="47"/>
                    <a:pt x="47" y="188"/>
                    <a:pt x="47" y="362"/>
                  </a:cubicBezTo>
                  <a:cubicBezTo>
                    <a:pt x="47" y="458"/>
                    <a:pt x="47" y="458"/>
                    <a:pt x="47" y="458"/>
                  </a:cubicBezTo>
                  <a:cubicBezTo>
                    <a:pt x="47" y="632"/>
                    <a:pt x="189" y="773"/>
                    <a:pt x="363" y="773"/>
                  </a:cubicBezTo>
                  <a:cubicBezTo>
                    <a:pt x="537" y="773"/>
                    <a:pt x="678" y="632"/>
                    <a:pt x="678" y="458"/>
                  </a:cubicBezTo>
                  <a:cubicBezTo>
                    <a:pt x="678" y="362"/>
                    <a:pt x="678" y="362"/>
                    <a:pt x="678" y="362"/>
                  </a:cubicBezTo>
                  <a:cubicBezTo>
                    <a:pt x="678" y="188"/>
                    <a:pt x="537" y="47"/>
                    <a:pt x="363" y="47"/>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12" name="Freeform 682">
              <a:extLst>
                <a:ext uri="{FF2B5EF4-FFF2-40B4-BE49-F238E27FC236}">
                  <a16:creationId xmlns:a16="http://schemas.microsoft.com/office/drawing/2014/main" id="{9D5665DC-FFE1-1C4D-9657-895BBB5F432F}"/>
                </a:ext>
              </a:extLst>
            </p:cNvPr>
            <p:cNvSpPr>
              <a:spLocks/>
            </p:cNvSpPr>
            <p:nvPr/>
          </p:nvSpPr>
          <p:spPr bwMode="auto">
            <a:xfrm>
              <a:off x="4260851" y="11560176"/>
              <a:ext cx="63500" cy="31750"/>
            </a:xfrm>
            <a:custGeom>
              <a:avLst/>
              <a:gdLst>
                <a:gd name="T0" fmla="*/ 126 w 152"/>
                <a:gd name="T1" fmla="*/ 77 h 77"/>
                <a:gd name="T2" fmla="*/ 120 w 152"/>
                <a:gd name="T3" fmla="*/ 76 h 77"/>
                <a:gd name="T4" fmla="*/ 20 w 152"/>
                <a:gd name="T5" fmla="*/ 48 h 77"/>
                <a:gd name="T6" fmla="*/ 4 w 152"/>
                <a:gd name="T7" fmla="*/ 20 h 77"/>
                <a:gd name="T8" fmla="*/ 32 w 152"/>
                <a:gd name="T9" fmla="*/ 4 h 77"/>
                <a:gd name="T10" fmla="*/ 132 w 152"/>
                <a:gd name="T11" fmla="*/ 31 h 77"/>
                <a:gd name="T12" fmla="*/ 149 w 152"/>
                <a:gd name="T13" fmla="*/ 59 h 77"/>
                <a:gd name="T14" fmla="*/ 126 w 152"/>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 h="77">
                  <a:moveTo>
                    <a:pt x="126" y="77"/>
                  </a:moveTo>
                  <a:cubicBezTo>
                    <a:pt x="124" y="77"/>
                    <a:pt x="122" y="76"/>
                    <a:pt x="120" y="76"/>
                  </a:cubicBezTo>
                  <a:cubicBezTo>
                    <a:pt x="20" y="48"/>
                    <a:pt x="20" y="48"/>
                    <a:pt x="20" y="48"/>
                  </a:cubicBezTo>
                  <a:cubicBezTo>
                    <a:pt x="8" y="45"/>
                    <a:pt x="0" y="32"/>
                    <a:pt x="4" y="20"/>
                  </a:cubicBezTo>
                  <a:cubicBezTo>
                    <a:pt x="7" y="8"/>
                    <a:pt x="20" y="0"/>
                    <a:pt x="32" y="4"/>
                  </a:cubicBezTo>
                  <a:cubicBezTo>
                    <a:pt x="132" y="31"/>
                    <a:pt x="132" y="31"/>
                    <a:pt x="132" y="31"/>
                  </a:cubicBezTo>
                  <a:cubicBezTo>
                    <a:pt x="145" y="34"/>
                    <a:pt x="152" y="47"/>
                    <a:pt x="149" y="59"/>
                  </a:cubicBezTo>
                  <a:cubicBezTo>
                    <a:pt x="146" y="70"/>
                    <a:pt x="137" y="77"/>
                    <a:pt x="126" y="77"/>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13" name="Freeform 683">
              <a:extLst>
                <a:ext uri="{FF2B5EF4-FFF2-40B4-BE49-F238E27FC236}">
                  <a16:creationId xmlns:a16="http://schemas.microsoft.com/office/drawing/2014/main" id="{BC39AE74-5927-5740-B6DC-D93FCCD05690}"/>
                </a:ext>
              </a:extLst>
            </p:cNvPr>
            <p:cNvSpPr>
              <a:spLocks/>
            </p:cNvSpPr>
            <p:nvPr/>
          </p:nvSpPr>
          <p:spPr bwMode="auto">
            <a:xfrm>
              <a:off x="4289426" y="11784013"/>
              <a:ext cx="128588" cy="95250"/>
            </a:xfrm>
            <a:custGeom>
              <a:avLst/>
              <a:gdLst>
                <a:gd name="T0" fmla="*/ 60 w 310"/>
                <a:gd name="T1" fmla="*/ 229 h 229"/>
                <a:gd name="T2" fmla="*/ 51 w 310"/>
                <a:gd name="T3" fmla="*/ 227 h 229"/>
                <a:gd name="T4" fmla="*/ 37 w 310"/>
                <a:gd name="T5" fmla="*/ 210 h 229"/>
                <a:gd name="T6" fmla="*/ 2 w 310"/>
                <a:gd name="T7" fmla="*/ 30 h 229"/>
                <a:gd name="T8" fmla="*/ 20 w 310"/>
                <a:gd name="T9" fmla="*/ 3 h 229"/>
                <a:gd name="T10" fmla="*/ 48 w 310"/>
                <a:gd name="T11" fmla="*/ 21 h 229"/>
                <a:gd name="T12" fmla="*/ 77 w 310"/>
                <a:gd name="T13" fmla="*/ 170 h 229"/>
                <a:gd name="T14" fmla="*/ 272 w 310"/>
                <a:gd name="T15" fmla="*/ 61 h 229"/>
                <a:gd name="T16" fmla="*/ 304 w 310"/>
                <a:gd name="T17" fmla="*/ 70 h 229"/>
                <a:gd name="T18" fmla="*/ 295 w 310"/>
                <a:gd name="T19" fmla="*/ 102 h 229"/>
                <a:gd name="T20" fmla="*/ 72 w 310"/>
                <a:gd name="T21" fmla="*/ 226 h 229"/>
                <a:gd name="T22" fmla="*/ 60 w 310"/>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0" h="229">
                  <a:moveTo>
                    <a:pt x="60" y="229"/>
                  </a:moveTo>
                  <a:cubicBezTo>
                    <a:pt x="57" y="229"/>
                    <a:pt x="54" y="228"/>
                    <a:pt x="51" y="227"/>
                  </a:cubicBezTo>
                  <a:cubicBezTo>
                    <a:pt x="44" y="224"/>
                    <a:pt x="39" y="218"/>
                    <a:pt x="37" y="210"/>
                  </a:cubicBezTo>
                  <a:cubicBezTo>
                    <a:pt x="2" y="30"/>
                    <a:pt x="2" y="30"/>
                    <a:pt x="2" y="30"/>
                  </a:cubicBezTo>
                  <a:cubicBezTo>
                    <a:pt x="0" y="18"/>
                    <a:pt x="8" y="5"/>
                    <a:pt x="20" y="3"/>
                  </a:cubicBezTo>
                  <a:cubicBezTo>
                    <a:pt x="33" y="0"/>
                    <a:pt x="45" y="9"/>
                    <a:pt x="48" y="21"/>
                  </a:cubicBezTo>
                  <a:cubicBezTo>
                    <a:pt x="77" y="170"/>
                    <a:pt x="77" y="170"/>
                    <a:pt x="77" y="170"/>
                  </a:cubicBezTo>
                  <a:cubicBezTo>
                    <a:pt x="272" y="61"/>
                    <a:pt x="272" y="61"/>
                    <a:pt x="272" y="61"/>
                  </a:cubicBezTo>
                  <a:cubicBezTo>
                    <a:pt x="283" y="55"/>
                    <a:pt x="298" y="59"/>
                    <a:pt x="304" y="70"/>
                  </a:cubicBezTo>
                  <a:cubicBezTo>
                    <a:pt x="310" y="81"/>
                    <a:pt x="306" y="95"/>
                    <a:pt x="295" y="102"/>
                  </a:cubicBezTo>
                  <a:cubicBezTo>
                    <a:pt x="72" y="226"/>
                    <a:pt x="72" y="226"/>
                    <a:pt x="72" y="226"/>
                  </a:cubicBezTo>
                  <a:cubicBezTo>
                    <a:pt x="68" y="228"/>
                    <a:pt x="64" y="229"/>
                    <a:pt x="60" y="229"/>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17" name="Freeform 684">
              <a:extLst>
                <a:ext uri="{FF2B5EF4-FFF2-40B4-BE49-F238E27FC236}">
                  <a16:creationId xmlns:a16="http://schemas.microsoft.com/office/drawing/2014/main" id="{D0C8B351-CDB2-4A44-AC03-87FCA987C58E}"/>
                </a:ext>
              </a:extLst>
            </p:cNvPr>
            <p:cNvSpPr>
              <a:spLocks/>
            </p:cNvSpPr>
            <p:nvPr/>
          </p:nvSpPr>
          <p:spPr bwMode="auto">
            <a:xfrm>
              <a:off x="4394201" y="11788776"/>
              <a:ext cx="128588" cy="95250"/>
            </a:xfrm>
            <a:custGeom>
              <a:avLst/>
              <a:gdLst>
                <a:gd name="T0" fmla="*/ 250 w 311"/>
                <a:gd name="T1" fmla="*/ 229 h 229"/>
                <a:gd name="T2" fmla="*/ 238 w 311"/>
                <a:gd name="T3" fmla="*/ 226 h 229"/>
                <a:gd name="T4" fmla="*/ 15 w 311"/>
                <a:gd name="T5" fmla="*/ 101 h 229"/>
                <a:gd name="T6" fmla="*/ 6 w 311"/>
                <a:gd name="T7" fmla="*/ 69 h 229"/>
                <a:gd name="T8" fmla="*/ 38 w 311"/>
                <a:gd name="T9" fmla="*/ 61 h 229"/>
                <a:gd name="T10" fmla="*/ 233 w 311"/>
                <a:gd name="T11" fmla="*/ 169 h 229"/>
                <a:gd name="T12" fmla="*/ 262 w 311"/>
                <a:gd name="T13" fmla="*/ 21 h 229"/>
                <a:gd name="T14" fmla="*/ 290 w 311"/>
                <a:gd name="T15" fmla="*/ 2 h 229"/>
                <a:gd name="T16" fmla="*/ 308 w 311"/>
                <a:gd name="T17" fmla="*/ 30 h 229"/>
                <a:gd name="T18" fmla="*/ 273 w 311"/>
                <a:gd name="T19" fmla="*/ 210 h 229"/>
                <a:gd name="T20" fmla="*/ 260 w 311"/>
                <a:gd name="T21" fmla="*/ 226 h 229"/>
                <a:gd name="T22" fmla="*/ 250 w 311"/>
                <a:gd name="T23"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1" h="229">
                  <a:moveTo>
                    <a:pt x="250" y="229"/>
                  </a:moveTo>
                  <a:cubicBezTo>
                    <a:pt x="246" y="229"/>
                    <a:pt x="242" y="228"/>
                    <a:pt x="238" y="226"/>
                  </a:cubicBezTo>
                  <a:cubicBezTo>
                    <a:pt x="15" y="101"/>
                    <a:pt x="15" y="101"/>
                    <a:pt x="15" y="101"/>
                  </a:cubicBezTo>
                  <a:cubicBezTo>
                    <a:pt x="4" y="95"/>
                    <a:pt x="0" y="81"/>
                    <a:pt x="6" y="69"/>
                  </a:cubicBezTo>
                  <a:cubicBezTo>
                    <a:pt x="12" y="58"/>
                    <a:pt x="27" y="54"/>
                    <a:pt x="38" y="61"/>
                  </a:cubicBezTo>
                  <a:cubicBezTo>
                    <a:pt x="233" y="169"/>
                    <a:pt x="233" y="169"/>
                    <a:pt x="233" y="169"/>
                  </a:cubicBezTo>
                  <a:cubicBezTo>
                    <a:pt x="262" y="21"/>
                    <a:pt x="262" y="21"/>
                    <a:pt x="262" y="21"/>
                  </a:cubicBezTo>
                  <a:cubicBezTo>
                    <a:pt x="265" y="8"/>
                    <a:pt x="277" y="0"/>
                    <a:pt x="290" y="2"/>
                  </a:cubicBezTo>
                  <a:cubicBezTo>
                    <a:pt x="302" y="5"/>
                    <a:pt x="311" y="17"/>
                    <a:pt x="308" y="30"/>
                  </a:cubicBezTo>
                  <a:cubicBezTo>
                    <a:pt x="273" y="210"/>
                    <a:pt x="273" y="210"/>
                    <a:pt x="273" y="210"/>
                  </a:cubicBezTo>
                  <a:cubicBezTo>
                    <a:pt x="271" y="217"/>
                    <a:pt x="266" y="223"/>
                    <a:pt x="260" y="226"/>
                  </a:cubicBezTo>
                  <a:cubicBezTo>
                    <a:pt x="256" y="228"/>
                    <a:pt x="253" y="229"/>
                    <a:pt x="250" y="229"/>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20" name="Freeform 685">
              <a:extLst>
                <a:ext uri="{FF2B5EF4-FFF2-40B4-BE49-F238E27FC236}">
                  <a16:creationId xmlns:a16="http://schemas.microsoft.com/office/drawing/2014/main" id="{C793C17C-FA38-9C4D-BF38-EE8557CF2F8A}"/>
                </a:ext>
              </a:extLst>
            </p:cNvPr>
            <p:cNvSpPr>
              <a:spLocks/>
            </p:cNvSpPr>
            <p:nvPr/>
          </p:nvSpPr>
          <p:spPr bwMode="auto">
            <a:xfrm>
              <a:off x="4394201" y="11853863"/>
              <a:ext cx="20638" cy="185738"/>
            </a:xfrm>
            <a:custGeom>
              <a:avLst/>
              <a:gdLst>
                <a:gd name="T0" fmla="*/ 23 w 47"/>
                <a:gd name="T1" fmla="*/ 447 h 447"/>
                <a:gd name="T2" fmla="*/ 0 w 47"/>
                <a:gd name="T3" fmla="*/ 424 h 447"/>
                <a:gd name="T4" fmla="*/ 0 w 47"/>
                <a:gd name="T5" fmla="*/ 23 h 447"/>
                <a:gd name="T6" fmla="*/ 23 w 47"/>
                <a:gd name="T7" fmla="*/ 0 h 447"/>
                <a:gd name="T8" fmla="*/ 47 w 47"/>
                <a:gd name="T9" fmla="*/ 23 h 447"/>
                <a:gd name="T10" fmla="*/ 47 w 47"/>
                <a:gd name="T11" fmla="*/ 424 h 447"/>
                <a:gd name="T12" fmla="*/ 23 w 47"/>
                <a:gd name="T13" fmla="*/ 447 h 447"/>
              </a:gdLst>
              <a:ahLst/>
              <a:cxnLst>
                <a:cxn ang="0">
                  <a:pos x="T0" y="T1"/>
                </a:cxn>
                <a:cxn ang="0">
                  <a:pos x="T2" y="T3"/>
                </a:cxn>
                <a:cxn ang="0">
                  <a:pos x="T4" y="T5"/>
                </a:cxn>
                <a:cxn ang="0">
                  <a:pos x="T6" y="T7"/>
                </a:cxn>
                <a:cxn ang="0">
                  <a:pos x="T8" y="T9"/>
                </a:cxn>
                <a:cxn ang="0">
                  <a:pos x="T10" y="T11"/>
                </a:cxn>
                <a:cxn ang="0">
                  <a:pos x="T12" y="T13"/>
                </a:cxn>
              </a:cxnLst>
              <a:rect l="0" t="0" r="r" b="b"/>
              <a:pathLst>
                <a:path w="47" h="447">
                  <a:moveTo>
                    <a:pt x="23" y="447"/>
                  </a:moveTo>
                  <a:cubicBezTo>
                    <a:pt x="11" y="447"/>
                    <a:pt x="0" y="437"/>
                    <a:pt x="0" y="424"/>
                  </a:cubicBezTo>
                  <a:cubicBezTo>
                    <a:pt x="0" y="23"/>
                    <a:pt x="0" y="23"/>
                    <a:pt x="0" y="23"/>
                  </a:cubicBezTo>
                  <a:cubicBezTo>
                    <a:pt x="0" y="10"/>
                    <a:pt x="11" y="0"/>
                    <a:pt x="23" y="0"/>
                  </a:cubicBezTo>
                  <a:cubicBezTo>
                    <a:pt x="36" y="0"/>
                    <a:pt x="47" y="10"/>
                    <a:pt x="47" y="23"/>
                  </a:cubicBezTo>
                  <a:cubicBezTo>
                    <a:pt x="47" y="424"/>
                    <a:pt x="47" y="424"/>
                    <a:pt x="47" y="424"/>
                  </a:cubicBezTo>
                  <a:cubicBezTo>
                    <a:pt x="47" y="437"/>
                    <a:pt x="36" y="447"/>
                    <a:pt x="23" y="447"/>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grpSp>
      <p:grpSp>
        <p:nvGrpSpPr>
          <p:cNvPr id="234" name="Group 233">
            <a:extLst>
              <a:ext uri="{FF2B5EF4-FFF2-40B4-BE49-F238E27FC236}">
                <a16:creationId xmlns:a16="http://schemas.microsoft.com/office/drawing/2014/main" id="{7EEA118A-605A-DA43-A820-B5C2ED75F5B2}"/>
              </a:ext>
            </a:extLst>
          </p:cNvPr>
          <p:cNvGrpSpPr>
            <a:grpSpLocks noChangeAspect="1"/>
          </p:cNvGrpSpPr>
          <p:nvPr/>
        </p:nvGrpSpPr>
        <p:grpSpPr>
          <a:xfrm>
            <a:off x="1628965" y="5318690"/>
            <a:ext cx="517814" cy="740538"/>
            <a:chOff x="10847388" y="9572625"/>
            <a:chExt cx="442913" cy="633413"/>
          </a:xfrm>
        </p:grpSpPr>
        <p:sp>
          <p:nvSpPr>
            <p:cNvPr id="235" name="Freeform 1084">
              <a:extLst>
                <a:ext uri="{FF2B5EF4-FFF2-40B4-BE49-F238E27FC236}">
                  <a16:creationId xmlns:a16="http://schemas.microsoft.com/office/drawing/2014/main" id="{8F802EB4-3F76-1F42-8DC6-9124ECC7792E}"/>
                </a:ext>
              </a:extLst>
            </p:cNvPr>
            <p:cNvSpPr>
              <a:spLocks/>
            </p:cNvSpPr>
            <p:nvPr/>
          </p:nvSpPr>
          <p:spPr bwMode="auto">
            <a:xfrm>
              <a:off x="10853738" y="9698038"/>
              <a:ext cx="65088" cy="320675"/>
            </a:xfrm>
            <a:custGeom>
              <a:avLst/>
              <a:gdLst>
                <a:gd name="T0" fmla="*/ 76 w 159"/>
                <a:gd name="T1" fmla="*/ 774 h 774"/>
                <a:gd name="T2" fmla="*/ 53 w 159"/>
                <a:gd name="T3" fmla="*/ 751 h 774"/>
                <a:gd name="T4" fmla="*/ 53 w 159"/>
                <a:gd name="T5" fmla="*/ 709 h 774"/>
                <a:gd name="T6" fmla="*/ 74 w 159"/>
                <a:gd name="T7" fmla="*/ 603 h 774"/>
                <a:gd name="T8" fmla="*/ 89 w 159"/>
                <a:gd name="T9" fmla="*/ 574 h 774"/>
                <a:gd name="T10" fmla="*/ 52 w 159"/>
                <a:gd name="T11" fmla="*/ 471 h 774"/>
                <a:gd name="T12" fmla="*/ 23 w 159"/>
                <a:gd name="T13" fmla="*/ 428 h 774"/>
                <a:gd name="T14" fmla="*/ 46 w 159"/>
                <a:gd name="T15" fmla="*/ 201 h 774"/>
                <a:gd name="T16" fmla="*/ 87 w 159"/>
                <a:gd name="T17" fmla="*/ 20 h 774"/>
                <a:gd name="T18" fmla="*/ 115 w 159"/>
                <a:gd name="T19" fmla="*/ 2 h 774"/>
                <a:gd name="T20" fmla="*/ 133 w 159"/>
                <a:gd name="T21" fmla="*/ 30 h 774"/>
                <a:gd name="T22" fmla="*/ 91 w 159"/>
                <a:gd name="T23" fmla="*/ 212 h 774"/>
                <a:gd name="T24" fmla="*/ 65 w 159"/>
                <a:gd name="T25" fmla="*/ 408 h 774"/>
                <a:gd name="T26" fmla="*/ 89 w 159"/>
                <a:gd name="T27" fmla="*/ 444 h 774"/>
                <a:gd name="T28" fmla="*/ 130 w 159"/>
                <a:gd name="T29" fmla="*/ 595 h 774"/>
                <a:gd name="T30" fmla="*/ 115 w 159"/>
                <a:gd name="T31" fmla="*/ 624 h 774"/>
                <a:gd name="T32" fmla="*/ 99 w 159"/>
                <a:gd name="T33" fmla="*/ 709 h 774"/>
                <a:gd name="T34" fmla="*/ 99 w 159"/>
                <a:gd name="T35" fmla="*/ 751 h 774"/>
                <a:gd name="T36" fmla="*/ 76 w 159"/>
                <a:gd name="T37"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9" h="774">
                  <a:moveTo>
                    <a:pt x="76" y="774"/>
                  </a:moveTo>
                  <a:cubicBezTo>
                    <a:pt x="63" y="774"/>
                    <a:pt x="53" y="764"/>
                    <a:pt x="53" y="751"/>
                  </a:cubicBezTo>
                  <a:cubicBezTo>
                    <a:pt x="53" y="734"/>
                    <a:pt x="53" y="721"/>
                    <a:pt x="53" y="709"/>
                  </a:cubicBezTo>
                  <a:cubicBezTo>
                    <a:pt x="52" y="648"/>
                    <a:pt x="52" y="643"/>
                    <a:pt x="74" y="603"/>
                  </a:cubicBezTo>
                  <a:cubicBezTo>
                    <a:pt x="78" y="595"/>
                    <a:pt x="83" y="586"/>
                    <a:pt x="89" y="574"/>
                  </a:cubicBezTo>
                  <a:cubicBezTo>
                    <a:pt x="103" y="545"/>
                    <a:pt x="83" y="513"/>
                    <a:pt x="52" y="471"/>
                  </a:cubicBezTo>
                  <a:cubicBezTo>
                    <a:pt x="40" y="456"/>
                    <a:pt x="30" y="442"/>
                    <a:pt x="23" y="428"/>
                  </a:cubicBezTo>
                  <a:cubicBezTo>
                    <a:pt x="0" y="380"/>
                    <a:pt x="18" y="309"/>
                    <a:pt x="46" y="201"/>
                  </a:cubicBezTo>
                  <a:cubicBezTo>
                    <a:pt x="59" y="149"/>
                    <a:pt x="73" y="90"/>
                    <a:pt x="87" y="20"/>
                  </a:cubicBezTo>
                  <a:cubicBezTo>
                    <a:pt x="90" y="8"/>
                    <a:pt x="102" y="0"/>
                    <a:pt x="115" y="2"/>
                  </a:cubicBezTo>
                  <a:cubicBezTo>
                    <a:pt x="127" y="5"/>
                    <a:pt x="135" y="17"/>
                    <a:pt x="133" y="30"/>
                  </a:cubicBezTo>
                  <a:cubicBezTo>
                    <a:pt x="119" y="100"/>
                    <a:pt x="104" y="159"/>
                    <a:pt x="91" y="212"/>
                  </a:cubicBezTo>
                  <a:cubicBezTo>
                    <a:pt x="67" y="307"/>
                    <a:pt x="50" y="375"/>
                    <a:pt x="65" y="408"/>
                  </a:cubicBezTo>
                  <a:cubicBezTo>
                    <a:pt x="70" y="418"/>
                    <a:pt x="79" y="430"/>
                    <a:pt x="89" y="444"/>
                  </a:cubicBezTo>
                  <a:cubicBezTo>
                    <a:pt x="119" y="483"/>
                    <a:pt x="159" y="537"/>
                    <a:pt x="130" y="595"/>
                  </a:cubicBezTo>
                  <a:cubicBezTo>
                    <a:pt x="124" y="607"/>
                    <a:pt x="119" y="616"/>
                    <a:pt x="115" y="624"/>
                  </a:cubicBezTo>
                  <a:cubicBezTo>
                    <a:pt x="99" y="655"/>
                    <a:pt x="99" y="655"/>
                    <a:pt x="99" y="709"/>
                  </a:cubicBezTo>
                  <a:cubicBezTo>
                    <a:pt x="99" y="720"/>
                    <a:pt x="99" y="734"/>
                    <a:pt x="99" y="751"/>
                  </a:cubicBezTo>
                  <a:cubicBezTo>
                    <a:pt x="99" y="764"/>
                    <a:pt x="89" y="774"/>
                    <a:pt x="76" y="774"/>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36" name="Freeform 1085">
              <a:extLst>
                <a:ext uri="{FF2B5EF4-FFF2-40B4-BE49-F238E27FC236}">
                  <a16:creationId xmlns:a16="http://schemas.microsoft.com/office/drawing/2014/main" id="{ADEC0D84-6307-AE4F-9645-982D3F2BD864}"/>
                </a:ext>
              </a:extLst>
            </p:cNvPr>
            <p:cNvSpPr>
              <a:spLocks/>
            </p:cNvSpPr>
            <p:nvPr/>
          </p:nvSpPr>
          <p:spPr bwMode="auto">
            <a:xfrm>
              <a:off x="10917238" y="9572625"/>
              <a:ext cx="373063" cy="454025"/>
            </a:xfrm>
            <a:custGeom>
              <a:avLst/>
              <a:gdLst>
                <a:gd name="T0" fmla="*/ 770 w 898"/>
                <a:gd name="T1" fmla="*/ 1095 h 1095"/>
                <a:gd name="T2" fmla="*/ 752 w 898"/>
                <a:gd name="T3" fmla="*/ 1086 h 1095"/>
                <a:gd name="T4" fmla="*/ 756 w 898"/>
                <a:gd name="T5" fmla="*/ 1054 h 1095"/>
                <a:gd name="T6" fmla="*/ 809 w 898"/>
                <a:gd name="T7" fmla="*/ 869 h 1095"/>
                <a:gd name="T8" fmla="*/ 663 w 898"/>
                <a:gd name="T9" fmla="*/ 330 h 1095"/>
                <a:gd name="T10" fmla="*/ 327 w 898"/>
                <a:gd name="T11" fmla="*/ 47 h 1095"/>
                <a:gd name="T12" fmla="*/ 44 w 898"/>
                <a:gd name="T13" fmla="*/ 193 h 1095"/>
                <a:gd name="T14" fmla="*/ 12 w 898"/>
                <a:gd name="T15" fmla="*/ 198 h 1095"/>
                <a:gd name="T16" fmla="*/ 7 w 898"/>
                <a:gd name="T17" fmla="*/ 165 h 1095"/>
                <a:gd name="T18" fmla="*/ 327 w 898"/>
                <a:gd name="T19" fmla="*/ 0 h 1095"/>
                <a:gd name="T20" fmla="*/ 710 w 898"/>
                <a:gd name="T21" fmla="*/ 326 h 1095"/>
                <a:gd name="T22" fmla="*/ 851 w 898"/>
                <a:gd name="T23" fmla="*/ 851 h 1095"/>
                <a:gd name="T24" fmla="*/ 785 w 898"/>
                <a:gd name="T25" fmla="*/ 1090 h 1095"/>
                <a:gd name="T26" fmla="*/ 770 w 898"/>
                <a:gd name="T27" fmla="*/ 1095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8" h="1095">
                  <a:moveTo>
                    <a:pt x="770" y="1095"/>
                  </a:moveTo>
                  <a:cubicBezTo>
                    <a:pt x="763" y="1095"/>
                    <a:pt x="757" y="1092"/>
                    <a:pt x="752" y="1086"/>
                  </a:cubicBezTo>
                  <a:cubicBezTo>
                    <a:pt x="744" y="1076"/>
                    <a:pt x="746" y="1062"/>
                    <a:pt x="756" y="1054"/>
                  </a:cubicBezTo>
                  <a:cubicBezTo>
                    <a:pt x="760" y="1051"/>
                    <a:pt x="853" y="974"/>
                    <a:pt x="809" y="869"/>
                  </a:cubicBezTo>
                  <a:cubicBezTo>
                    <a:pt x="728" y="677"/>
                    <a:pt x="679" y="496"/>
                    <a:pt x="663" y="330"/>
                  </a:cubicBezTo>
                  <a:cubicBezTo>
                    <a:pt x="649" y="185"/>
                    <a:pt x="486" y="47"/>
                    <a:pt x="327" y="47"/>
                  </a:cubicBezTo>
                  <a:cubicBezTo>
                    <a:pt x="221" y="47"/>
                    <a:pt x="113" y="103"/>
                    <a:pt x="44" y="193"/>
                  </a:cubicBezTo>
                  <a:cubicBezTo>
                    <a:pt x="37" y="203"/>
                    <a:pt x="22" y="205"/>
                    <a:pt x="12" y="198"/>
                  </a:cubicBezTo>
                  <a:cubicBezTo>
                    <a:pt x="2" y="190"/>
                    <a:pt x="0" y="175"/>
                    <a:pt x="7" y="165"/>
                  </a:cubicBezTo>
                  <a:cubicBezTo>
                    <a:pt x="84" y="64"/>
                    <a:pt x="207" y="0"/>
                    <a:pt x="327" y="0"/>
                  </a:cubicBezTo>
                  <a:cubicBezTo>
                    <a:pt x="508" y="0"/>
                    <a:pt x="694" y="159"/>
                    <a:pt x="710" y="326"/>
                  </a:cubicBezTo>
                  <a:cubicBezTo>
                    <a:pt x="725" y="487"/>
                    <a:pt x="773" y="664"/>
                    <a:pt x="851" y="851"/>
                  </a:cubicBezTo>
                  <a:cubicBezTo>
                    <a:pt x="898" y="961"/>
                    <a:pt x="828" y="1056"/>
                    <a:pt x="785" y="1090"/>
                  </a:cubicBezTo>
                  <a:cubicBezTo>
                    <a:pt x="780" y="1094"/>
                    <a:pt x="775" y="1095"/>
                    <a:pt x="770" y="1095"/>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37" name="Freeform 1086">
              <a:extLst>
                <a:ext uri="{FF2B5EF4-FFF2-40B4-BE49-F238E27FC236}">
                  <a16:creationId xmlns:a16="http://schemas.microsoft.com/office/drawing/2014/main" id="{3DDA2D1D-8D49-0548-B7D7-DE38C8FB6B2D}"/>
                </a:ext>
              </a:extLst>
            </p:cNvPr>
            <p:cNvSpPr>
              <a:spLocks/>
            </p:cNvSpPr>
            <p:nvPr/>
          </p:nvSpPr>
          <p:spPr bwMode="auto">
            <a:xfrm>
              <a:off x="10917238" y="9690100"/>
              <a:ext cx="273050" cy="236538"/>
            </a:xfrm>
            <a:custGeom>
              <a:avLst/>
              <a:gdLst>
                <a:gd name="T0" fmla="*/ 327 w 657"/>
                <a:gd name="T1" fmla="*/ 569 h 569"/>
                <a:gd name="T2" fmla="*/ 0 w 657"/>
                <a:gd name="T3" fmla="*/ 248 h 569"/>
                <a:gd name="T4" fmla="*/ 23 w 657"/>
                <a:gd name="T5" fmla="*/ 225 h 569"/>
                <a:gd name="T6" fmla="*/ 23 w 657"/>
                <a:gd name="T7" fmla="*/ 225 h 569"/>
                <a:gd name="T8" fmla="*/ 47 w 657"/>
                <a:gd name="T9" fmla="*/ 248 h 569"/>
                <a:gd name="T10" fmla="*/ 327 w 657"/>
                <a:gd name="T11" fmla="*/ 523 h 569"/>
                <a:gd name="T12" fmla="*/ 531 w 657"/>
                <a:gd name="T13" fmla="*/ 447 h 569"/>
                <a:gd name="T14" fmla="*/ 607 w 657"/>
                <a:gd name="T15" fmla="*/ 263 h 569"/>
                <a:gd name="T16" fmla="*/ 236 w 657"/>
                <a:gd name="T17" fmla="*/ 64 h 569"/>
                <a:gd name="T18" fmla="*/ 155 w 657"/>
                <a:gd name="T19" fmla="*/ 139 h 569"/>
                <a:gd name="T20" fmla="*/ 122 w 657"/>
                <a:gd name="T21" fmla="*/ 137 h 569"/>
                <a:gd name="T22" fmla="*/ 124 w 657"/>
                <a:gd name="T23" fmla="*/ 105 h 569"/>
                <a:gd name="T24" fmla="*/ 211 w 657"/>
                <a:gd name="T25" fmla="*/ 24 h 569"/>
                <a:gd name="T26" fmla="*/ 225 w 657"/>
                <a:gd name="T27" fmla="*/ 18 h 569"/>
                <a:gd name="T28" fmla="*/ 651 w 657"/>
                <a:gd name="T29" fmla="*/ 248 h 569"/>
                <a:gd name="T30" fmla="*/ 600 w 657"/>
                <a:gd name="T31" fmla="*/ 434 h 569"/>
                <a:gd name="T32" fmla="*/ 327 w 657"/>
                <a:gd name="T33" fmla="*/ 569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7" h="569">
                  <a:moveTo>
                    <a:pt x="327" y="569"/>
                  </a:moveTo>
                  <a:cubicBezTo>
                    <a:pt x="9" y="569"/>
                    <a:pt x="0" y="251"/>
                    <a:pt x="0" y="248"/>
                  </a:cubicBezTo>
                  <a:cubicBezTo>
                    <a:pt x="0" y="235"/>
                    <a:pt x="10" y="225"/>
                    <a:pt x="23" y="225"/>
                  </a:cubicBezTo>
                  <a:cubicBezTo>
                    <a:pt x="23" y="225"/>
                    <a:pt x="23" y="225"/>
                    <a:pt x="23" y="225"/>
                  </a:cubicBezTo>
                  <a:cubicBezTo>
                    <a:pt x="36" y="225"/>
                    <a:pt x="46" y="235"/>
                    <a:pt x="47" y="248"/>
                  </a:cubicBezTo>
                  <a:cubicBezTo>
                    <a:pt x="47" y="259"/>
                    <a:pt x="55" y="523"/>
                    <a:pt x="327" y="523"/>
                  </a:cubicBezTo>
                  <a:cubicBezTo>
                    <a:pt x="414" y="523"/>
                    <a:pt x="483" y="497"/>
                    <a:pt x="531" y="447"/>
                  </a:cubicBezTo>
                  <a:cubicBezTo>
                    <a:pt x="598" y="378"/>
                    <a:pt x="606" y="282"/>
                    <a:pt x="607" y="263"/>
                  </a:cubicBezTo>
                  <a:cubicBezTo>
                    <a:pt x="510" y="70"/>
                    <a:pt x="282" y="64"/>
                    <a:pt x="236" y="64"/>
                  </a:cubicBezTo>
                  <a:cubicBezTo>
                    <a:pt x="155" y="139"/>
                    <a:pt x="155" y="139"/>
                    <a:pt x="155" y="139"/>
                  </a:cubicBezTo>
                  <a:cubicBezTo>
                    <a:pt x="146" y="147"/>
                    <a:pt x="131" y="147"/>
                    <a:pt x="122" y="137"/>
                  </a:cubicBezTo>
                  <a:cubicBezTo>
                    <a:pt x="114" y="128"/>
                    <a:pt x="114" y="113"/>
                    <a:pt x="124" y="105"/>
                  </a:cubicBezTo>
                  <a:cubicBezTo>
                    <a:pt x="211" y="24"/>
                    <a:pt x="211" y="24"/>
                    <a:pt x="211" y="24"/>
                  </a:cubicBezTo>
                  <a:cubicBezTo>
                    <a:pt x="215" y="20"/>
                    <a:pt x="220" y="18"/>
                    <a:pt x="225" y="18"/>
                  </a:cubicBezTo>
                  <a:cubicBezTo>
                    <a:pt x="228" y="17"/>
                    <a:pt x="531" y="0"/>
                    <a:pt x="651" y="248"/>
                  </a:cubicBezTo>
                  <a:cubicBezTo>
                    <a:pt x="657" y="261"/>
                    <a:pt x="651" y="355"/>
                    <a:pt x="600" y="434"/>
                  </a:cubicBezTo>
                  <a:cubicBezTo>
                    <a:pt x="561" y="496"/>
                    <a:pt x="481" y="569"/>
                    <a:pt x="327" y="569"/>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38" name="Freeform 1087">
              <a:extLst>
                <a:ext uri="{FF2B5EF4-FFF2-40B4-BE49-F238E27FC236}">
                  <a16:creationId xmlns:a16="http://schemas.microsoft.com/office/drawing/2014/main" id="{76BFA8FC-9D8F-814B-9B8C-ED69D9E53208}"/>
                </a:ext>
              </a:extLst>
            </p:cNvPr>
            <p:cNvSpPr>
              <a:spLocks/>
            </p:cNvSpPr>
            <p:nvPr/>
          </p:nvSpPr>
          <p:spPr bwMode="auto">
            <a:xfrm>
              <a:off x="10847388" y="9894888"/>
              <a:ext cx="146050" cy="311150"/>
            </a:xfrm>
            <a:custGeom>
              <a:avLst/>
              <a:gdLst>
                <a:gd name="T0" fmla="*/ 26 w 351"/>
                <a:gd name="T1" fmla="*/ 751 h 751"/>
                <a:gd name="T2" fmla="*/ 3 w 351"/>
                <a:gd name="T3" fmla="*/ 728 h 751"/>
                <a:gd name="T4" fmla="*/ 3 w 351"/>
                <a:gd name="T5" fmla="*/ 427 h 751"/>
                <a:gd name="T6" fmla="*/ 81 w 351"/>
                <a:gd name="T7" fmla="*/ 255 h 751"/>
                <a:gd name="T8" fmla="*/ 304 w 351"/>
                <a:gd name="T9" fmla="*/ 141 h 751"/>
                <a:gd name="T10" fmla="*/ 304 w 351"/>
                <a:gd name="T11" fmla="*/ 23 h 751"/>
                <a:gd name="T12" fmla="*/ 327 w 351"/>
                <a:gd name="T13" fmla="*/ 0 h 751"/>
                <a:gd name="T14" fmla="*/ 351 w 351"/>
                <a:gd name="T15" fmla="*/ 23 h 751"/>
                <a:gd name="T16" fmla="*/ 351 w 351"/>
                <a:gd name="T17" fmla="*/ 155 h 751"/>
                <a:gd name="T18" fmla="*/ 338 w 351"/>
                <a:gd name="T19" fmla="*/ 176 h 751"/>
                <a:gd name="T20" fmla="*/ 103 w 351"/>
                <a:gd name="T21" fmla="*/ 295 h 751"/>
                <a:gd name="T22" fmla="*/ 49 w 351"/>
                <a:gd name="T23" fmla="*/ 426 h 751"/>
                <a:gd name="T24" fmla="*/ 49 w 351"/>
                <a:gd name="T25" fmla="*/ 728 h 751"/>
                <a:gd name="T26" fmla="*/ 26 w 351"/>
                <a:gd name="T27" fmla="*/ 751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751">
                  <a:moveTo>
                    <a:pt x="26" y="751"/>
                  </a:moveTo>
                  <a:cubicBezTo>
                    <a:pt x="13" y="751"/>
                    <a:pt x="3" y="740"/>
                    <a:pt x="3" y="728"/>
                  </a:cubicBezTo>
                  <a:cubicBezTo>
                    <a:pt x="3" y="427"/>
                    <a:pt x="3" y="427"/>
                    <a:pt x="3" y="427"/>
                  </a:cubicBezTo>
                  <a:cubicBezTo>
                    <a:pt x="2" y="422"/>
                    <a:pt x="0" y="299"/>
                    <a:pt x="81" y="255"/>
                  </a:cubicBezTo>
                  <a:cubicBezTo>
                    <a:pt x="140" y="223"/>
                    <a:pt x="264" y="161"/>
                    <a:pt x="304" y="141"/>
                  </a:cubicBezTo>
                  <a:cubicBezTo>
                    <a:pt x="304" y="23"/>
                    <a:pt x="304" y="23"/>
                    <a:pt x="304" y="23"/>
                  </a:cubicBezTo>
                  <a:cubicBezTo>
                    <a:pt x="304" y="11"/>
                    <a:pt x="315" y="0"/>
                    <a:pt x="327" y="0"/>
                  </a:cubicBezTo>
                  <a:cubicBezTo>
                    <a:pt x="340" y="0"/>
                    <a:pt x="351" y="11"/>
                    <a:pt x="351" y="23"/>
                  </a:cubicBezTo>
                  <a:cubicBezTo>
                    <a:pt x="351" y="155"/>
                    <a:pt x="351" y="155"/>
                    <a:pt x="351" y="155"/>
                  </a:cubicBezTo>
                  <a:cubicBezTo>
                    <a:pt x="351" y="164"/>
                    <a:pt x="346" y="172"/>
                    <a:pt x="338" y="176"/>
                  </a:cubicBezTo>
                  <a:cubicBezTo>
                    <a:pt x="336" y="177"/>
                    <a:pt x="172" y="258"/>
                    <a:pt x="103" y="295"/>
                  </a:cubicBezTo>
                  <a:cubicBezTo>
                    <a:pt x="47" y="326"/>
                    <a:pt x="49" y="425"/>
                    <a:pt x="49" y="426"/>
                  </a:cubicBezTo>
                  <a:cubicBezTo>
                    <a:pt x="49" y="728"/>
                    <a:pt x="49" y="728"/>
                    <a:pt x="49" y="728"/>
                  </a:cubicBezTo>
                  <a:cubicBezTo>
                    <a:pt x="49" y="740"/>
                    <a:pt x="39" y="751"/>
                    <a:pt x="26" y="751"/>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39" name="Freeform 1088">
              <a:extLst>
                <a:ext uri="{FF2B5EF4-FFF2-40B4-BE49-F238E27FC236}">
                  <a16:creationId xmlns:a16="http://schemas.microsoft.com/office/drawing/2014/main" id="{FDDF767A-5F9D-F245-BD1B-DA681168E140}"/>
                </a:ext>
              </a:extLst>
            </p:cNvPr>
            <p:cNvSpPr>
              <a:spLocks/>
            </p:cNvSpPr>
            <p:nvPr/>
          </p:nvSpPr>
          <p:spPr bwMode="auto">
            <a:xfrm>
              <a:off x="11115676" y="9893300"/>
              <a:ext cx="146050" cy="312738"/>
            </a:xfrm>
            <a:custGeom>
              <a:avLst/>
              <a:gdLst>
                <a:gd name="T0" fmla="*/ 325 w 351"/>
                <a:gd name="T1" fmla="*/ 754 h 754"/>
                <a:gd name="T2" fmla="*/ 302 w 351"/>
                <a:gd name="T3" fmla="*/ 731 h 754"/>
                <a:gd name="T4" fmla="*/ 302 w 351"/>
                <a:gd name="T5" fmla="*/ 427 h 754"/>
                <a:gd name="T6" fmla="*/ 247 w 351"/>
                <a:gd name="T7" fmla="*/ 295 h 754"/>
                <a:gd name="T8" fmla="*/ 14 w 351"/>
                <a:gd name="T9" fmla="*/ 182 h 754"/>
                <a:gd name="T10" fmla="*/ 0 w 351"/>
                <a:gd name="T11" fmla="*/ 160 h 754"/>
                <a:gd name="T12" fmla="*/ 0 w 351"/>
                <a:gd name="T13" fmla="*/ 23 h 754"/>
                <a:gd name="T14" fmla="*/ 24 w 351"/>
                <a:gd name="T15" fmla="*/ 0 h 754"/>
                <a:gd name="T16" fmla="*/ 47 w 351"/>
                <a:gd name="T17" fmla="*/ 23 h 754"/>
                <a:gd name="T18" fmla="*/ 47 w 351"/>
                <a:gd name="T19" fmla="*/ 146 h 754"/>
                <a:gd name="T20" fmla="*/ 270 w 351"/>
                <a:gd name="T21" fmla="*/ 254 h 754"/>
                <a:gd name="T22" fmla="*/ 348 w 351"/>
                <a:gd name="T23" fmla="*/ 427 h 754"/>
                <a:gd name="T24" fmla="*/ 348 w 351"/>
                <a:gd name="T25" fmla="*/ 731 h 754"/>
                <a:gd name="T26" fmla="*/ 325 w 351"/>
                <a:gd name="T27" fmla="*/ 754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1" h="754">
                  <a:moveTo>
                    <a:pt x="325" y="754"/>
                  </a:moveTo>
                  <a:cubicBezTo>
                    <a:pt x="312" y="754"/>
                    <a:pt x="302" y="744"/>
                    <a:pt x="302" y="731"/>
                  </a:cubicBezTo>
                  <a:cubicBezTo>
                    <a:pt x="302" y="427"/>
                    <a:pt x="302" y="427"/>
                    <a:pt x="302" y="427"/>
                  </a:cubicBezTo>
                  <a:cubicBezTo>
                    <a:pt x="302" y="425"/>
                    <a:pt x="303" y="326"/>
                    <a:pt x="247" y="295"/>
                  </a:cubicBezTo>
                  <a:cubicBezTo>
                    <a:pt x="180" y="258"/>
                    <a:pt x="15" y="182"/>
                    <a:pt x="14" y="182"/>
                  </a:cubicBezTo>
                  <a:cubicBezTo>
                    <a:pt x="6" y="178"/>
                    <a:pt x="0" y="170"/>
                    <a:pt x="0" y="160"/>
                  </a:cubicBezTo>
                  <a:cubicBezTo>
                    <a:pt x="0" y="23"/>
                    <a:pt x="0" y="23"/>
                    <a:pt x="0" y="23"/>
                  </a:cubicBezTo>
                  <a:cubicBezTo>
                    <a:pt x="0" y="10"/>
                    <a:pt x="11" y="0"/>
                    <a:pt x="24" y="0"/>
                  </a:cubicBezTo>
                  <a:cubicBezTo>
                    <a:pt x="36" y="0"/>
                    <a:pt x="47" y="10"/>
                    <a:pt x="47" y="23"/>
                  </a:cubicBezTo>
                  <a:cubicBezTo>
                    <a:pt x="47" y="146"/>
                    <a:pt x="47" y="146"/>
                    <a:pt x="47" y="146"/>
                  </a:cubicBezTo>
                  <a:cubicBezTo>
                    <a:pt x="88" y="165"/>
                    <a:pt x="211" y="222"/>
                    <a:pt x="270" y="254"/>
                  </a:cubicBezTo>
                  <a:cubicBezTo>
                    <a:pt x="351" y="298"/>
                    <a:pt x="349" y="422"/>
                    <a:pt x="348" y="427"/>
                  </a:cubicBezTo>
                  <a:cubicBezTo>
                    <a:pt x="348" y="731"/>
                    <a:pt x="348" y="731"/>
                    <a:pt x="348" y="731"/>
                  </a:cubicBezTo>
                  <a:cubicBezTo>
                    <a:pt x="348" y="744"/>
                    <a:pt x="338" y="754"/>
                    <a:pt x="325" y="754"/>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40" name="Freeform 1089">
              <a:extLst>
                <a:ext uri="{FF2B5EF4-FFF2-40B4-BE49-F238E27FC236}">
                  <a16:creationId xmlns:a16="http://schemas.microsoft.com/office/drawing/2014/main" id="{81646443-CED0-524A-979A-797B1163F500}"/>
                </a:ext>
              </a:extLst>
            </p:cNvPr>
            <p:cNvSpPr>
              <a:spLocks/>
            </p:cNvSpPr>
            <p:nvPr/>
          </p:nvSpPr>
          <p:spPr bwMode="auto">
            <a:xfrm>
              <a:off x="10971213" y="9950450"/>
              <a:ext cx="165100" cy="76200"/>
            </a:xfrm>
            <a:custGeom>
              <a:avLst/>
              <a:gdLst>
                <a:gd name="T0" fmla="*/ 194 w 396"/>
                <a:gd name="T1" fmla="*/ 182 h 182"/>
                <a:gd name="T2" fmla="*/ 5 w 396"/>
                <a:gd name="T3" fmla="*/ 36 h 182"/>
                <a:gd name="T4" fmla="*/ 18 w 396"/>
                <a:gd name="T5" fmla="*/ 5 h 182"/>
                <a:gd name="T6" fmla="*/ 48 w 396"/>
                <a:gd name="T7" fmla="*/ 18 h 182"/>
                <a:gd name="T8" fmla="*/ 194 w 396"/>
                <a:gd name="T9" fmla="*/ 136 h 182"/>
                <a:gd name="T10" fmla="*/ 348 w 396"/>
                <a:gd name="T11" fmla="*/ 18 h 182"/>
                <a:gd name="T12" fmla="*/ 379 w 396"/>
                <a:gd name="T13" fmla="*/ 6 h 182"/>
                <a:gd name="T14" fmla="*/ 391 w 396"/>
                <a:gd name="T15" fmla="*/ 36 h 182"/>
                <a:gd name="T16" fmla="*/ 194 w 396"/>
                <a:gd name="T17"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182">
                  <a:moveTo>
                    <a:pt x="194" y="182"/>
                  </a:moveTo>
                  <a:cubicBezTo>
                    <a:pt x="67" y="182"/>
                    <a:pt x="7" y="42"/>
                    <a:pt x="5" y="36"/>
                  </a:cubicBezTo>
                  <a:cubicBezTo>
                    <a:pt x="0" y="24"/>
                    <a:pt x="6" y="10"/>
                    <a:pt x="18" y="5"/>
                  </a:cubicBezTo>
                  <a:cubicBezTo>
                    <a:pt x="29" y="1"/>
                    <a:pt x="43" y="6"/>
                    <a:pt x="48" y="18"/>
                  </a:cubicBezTo>
                  <a:cubicBezTo>
                    <a:pt x="48" y="19"/>
                    <a:pt x="98" y="136"/>
                    <a:pt x="194" y="136"/>
                  </a:cubicBezTo>
                  <a:cubicBezTo>
                    <a:pt x="295" y="136"/>
                    <a:pt x="348" y="19"/>
                    <a:pt x="348" y="18"/>
                  </a:cubicBezTo>
                  <a:cubicBezTo>
                    <a:pt x="353" y="6"/>
                    <a:pt x="367" y="0"/>
                    <a:pt x="379" y="6"/>
                  </a:cubicBezTo>
                  <a:cubicBezTo>
                    <a:pt x="391" y="11"/>
                    <a:pt x="396" y="24"/>
                    <a:pt x="391" y="36"/>
                  </a:cubicBezTo>
                  <a:cubicBezTo>
                    <a:pt x="388" y="42"/>
                    <a:pt x="326" y="182"/>
                    <a:pt x="194" y="182"/>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241" name="Freeform 1090">
              <a:extLst>
                <a:ext uri="{FF2B5EF4-FFF2-40B4-BE49-F238E27FC236}">
                  <a16:creationId xmlns:a16="http://schemas.microsoft.com/office/drawing/2014/main" id="{B6C569CF-12DF-EB4E-93EC-60FCB32BFE3E}"/>
                </a:ext>
              </a:extLst>
            </p:cNvPr>
            <p:cNvSpPr>
              <a:spLocks noEditPoints="1"/>
            </p:cNvSpPr>
            <p:nvPr/>
          </p:nvSpPr>
          <p:spPr bwMode="auto">
            <a:xfrm>
              <a:off x="11025188" y="10104438"/>
              <a:ext cx="68263" cy="68263"/>
            </a:xfrm>
            <a:custGeom>
              <a:avLst/>
              <a:gdLst>
                <a:gd name="T0" fmla="*/ 82 w 163"/>
                <a:gd name="T1" fmla="*/ 163 h 163"/>
                <a:gd name="T2" fmla="*/ 0 w 163"/>
                <a:gd name="T3" fmla="*/ 81 h 163"/>
                <a:gd name="T4" fmla="*/ 82 w 163"/>
                <a:gd name="T5" fmla="*/ 0 h 163"/>
                <a:gd name="T6" fmla="*/ 163 w 163"/>
                <a:gd name="T7" fmla="*/ 81 h 163"/>
                <a:gd name="T8" fmla="*/ 82 w 163"/>
                <a:gd name="T9" fmla="*/ 163 h 163"/>
                <a:gd name="T10" fmla="*/ 82 w 163"/>
                <a:gd name="T11" fmla="*/ 46 h 163"/>
                <a:gd name="T12" fmla="*/ 46 w 163"/>
                <a:gd name="T13" fmla="*/ 81 h 163"/>
                <a:gd name="T14" fmla="*/ 82 w 163"/>
                <a:gd name="T15" fmla="*/ 117 h 163"/>
                <a:gd name="T16" fmla="*/ 117 w 163"/>
                <a:gd name="T17" fmla="*/ 81 h 163"/>
                <a:gd name="T18" fmla="*/ 82 w 163"/>
                <a:gd name="T19" fmla="*/ 46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3" h="163">
                  <a:moveTo>
                    <a:pt x="82" y="163"/>
                  </a:moveTo>
                  <a:cubicBezTo>
                    <a:pt x="36" y="163"/>
                    <a:pt x="0" y="127"/>
                    <a:pt x="0" y="81"/>
                  </a:cubicBezTo>
                  <a:cubicBezTo>
                    <a:pt x="0" y="36"/>
                    <a:pt x="36" y="0"/>
                    <a:pt x="82" y="0"/>
                  </a:cubicBezTo>
                  <a:cubicBezTo>
                    <a:pt x="127" y="0"/>
                    <a:pt x="163" y="36"/>
                    <a:pt x="163" y="81"/>
                  </a:cubicBezTo>
                  <a:cubicBezTo>
                    <a:pt x="163" y="127"/>
                    <a:pt x="127" y="163"/>
                    <a:pt x="82" y="163"/>
                  </a:cubicBezTo>
                  <a:close/>
                  <a:moveTo>
                    <a:pt x="82" y="46"/>
                  </a:moveTo>
                  <a:cubicBezTo>
                    <a:pt x="62" y="46"/>
                    <a:pt x="46" y="62"/>
                    <a:pt x="46" y="81"/>
                  </a:cubicBezTo>
                  <a:cubicBezTo>
                    <a:pt x="46" y="101"/>
                    <a:pt x="62" y="117"/>
                    <a:pt x="82" y="117"/>
                  </a:cubicBezTo>
                  <a:cubicBezTo>
                    <a:pt x="101" y="117"/>
                    <a:pt x="117" y="101"/>
                    <a:pt x="117" y="81"/>
                  </a:cubicBezTo>
                  <a:cubicBezTo>
                    <a:pt x="117" y="62"/>
                    <a:pt x="101" y="46"/>
                    <a:pt x="82" y="4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solidFill>
                  <a:schemeClr val="accent5"/>
                </a:solidFill>
              </a:endParaRPr>
            </a:p>
          </p:txBody>
        </p:sp>
      </p:grpSp>
      <p:sp>
        <p:nvSpPr>
          <p:cNvPr id="60" name="TekstSylinder 123">
            <a:extLst>
              <a:ext uri="{FF2B5EF4-FFF2-40B4-BE49-F238E27FC236}">
                <a16:creationId xmlns:a16="http://schemas.microsoft.com/office/drawing/2014/main" id="{A27DE30A-7A01-7448-924B-AB6F53C8E7A7}"/>
              </a:ext>
            </a:extLst>
          </p:cNvPr>
          <p:cNvSpPr txBox="1"/>
          <p:nvPr/>
        </p:nvSpPr>
        <p:spPr>
          <a:xfrm>
            <a:off x="1807341" y="6128920"/>
            <a:ext cx="1637289" cy="369332"/>
          </a:xfrm>
          <a:prstGeom prst="rect">
            <a:avLst/>
          </a:prstGeom>
          <a:noFill/>
        </p:spPr>
        <p:txBody>
          <a:bodyPr wrap="square" rtlCol="0">
            <a:spAutoFit/>
          </a:bodyPr>
          <a:lstStyle/>
          <a:p>
            <a:r>
              <a:rPr lang="nb-NO" b="1"/>
              <a:t>Sluttbrukere</a:t>
            </a:r>
          </a:p>
        </p:txBody>
      </p:sp>
      <p:sp>
        <p:nvSpPr>
          <p:cNvPr id="52" name="Rektangel: avrundede hjørner 53">
            <a:extLst>
              <a:ext uri="{FF2B5EF4-FFF2-40B4-BE49-F238E27FC236}">
                <a16:creationId xmlns:a16="http://schemas.microsoft.com/office/drawing/2014/main" id="{222F1874-2A27-4D2E-BD14-AF9AE10285DC}"/>
              </a:ext>
            </a:extLst>
          </p:cNvPr>
          <p:cNvSpPr/>
          <p:nvPr/>
        </p:nvSpPr>
        <p:spPr>
          <a:xfrm>
            <a:off x="4247745" y="2379057"/>
            <a:ext cx="3118255" cy="582523"/>
          </a:xfrm>
          <a:prstGeom prst="roundRect">
            <a:avLst>
              <a:gd name="adj" fmla="val 4668"/>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2">
                    <a:lumMod val="25000"/>
                  </a:schemeClr>
                </a:solidFill>
              </a:rPr>
              <a:t>Feilkonfigurerte tjenester </a:t>
            </a:r>
          </a:p>
        </p:txBody>
      </p:sp>
      <p:sp>
        <p:nvSpPr>
          <p:cNvPr id="53" name="Rektangel: avrundede hjørner 53">
            <a:extLst>
              <a:ext uri="{FF2B5EF4-FFF2-40B4-BE49-F238E27FC236}">
                <a16:creationId xmlns:a16="http://schemas.microsoft.com/office/drawing/2014/main" id="{88912397-2549-4B26-8931-D68DA81B0057}"/>
              </a:ext>
            </a:extLst>
          </p:cNvPr>
          <p:cNvSpPr/>
          <p:nvPr/>
        </p:nvSpPr>
        <p:spPr>
          <a:xfrm>
            <a:off x="4247746" y="3110698"/>
            <a:ext cx="3101710" cy="491790"/>
          </a:xfrm>
          <a:prstGeom prst="roundRect">
            <a:avLst>
              <a:gd name="adj" fmla="val 4668"/>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err="1">
                <a:solidFill>
                  <a:schemeClr val="bg2">
                    <a:lumMod val="25000"/>
                  </a:schemeClr>
                </a:solidFill>
              </a:rPr>
              <a:t>DDoS</a:t>
            </a:r>
            <a:r>
              <a:rPr lang="nb-NO" sz="2000" b="1">
                <a:solidFill>
                  <a:schemeClr val="bg2">
                    <a:lumMod val="25000"/>
                  </a:schemeClr>
                </a:solidFill>
              </a:rPr>
              <a:t>-/</a:t>
            </a:r>
            <a:r>
              <a:rPr lang="nb-NO" sz="2000" b="1" err="1">
                <a:solidFill>
                  <a:schemeClr val="bg2">
                    <a:lumMod val="25000"/>
                  </a:schemeClr>
                </a:solidFill>
              </a:rPr>
              <a:t>DoS</a:t>
            </a:r>
            <a:r>
              <a:rPr lang="nb-NO" sz="2000" b="1">
                <a:solidFill>
                  <a:schemeClr val="bg2">
                    <a:lumMod val="25000"/>
                  </a:schemeClr>
                </a:solidFill>
              </a:rPr>
              <a:t>-angrep</a:t>
            </a:r>
          </a:p>
        </p:txBody>
      </p:sp>
      <p:sp>
        <p:nvSpPr>
          <p:cNvPr id="56" name="Rektangel: avrundede hjørner 92">
            <a:extLst>
              <a:ext uri="{FF2B5EF4-FFF2-40B4-BE49-F238E27FC236}">
                <a16:creationId xmlns:a16="http://schemas.microsoft.com/office/drawing/2014/main" id="{C56AD867-C6EB-434B-9DF3-3A9F9338834B}"/>
              </a:ext>
            </a:extLst>
          </p:cNvPr>
          <p:cNvSpPr/>
          <p:nvPr/>
        </p:nvSpPr>
        <p:spPr>
          <a:xfrm>
            <a:off x="3374312" y="4546437"/>
            <a:ext cx="1294156" cy="548148"/>
          </a:xfrm>
          <a:prstGeom prst="roundRect">
            <a:avLst>
              <a:gd name="adj" fmla="val 9027"/>
            </a:avLst>
          </a:prstGeom>
          <a:solidFill>
            <a:srgbClr val="C000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Web</a:t>
            </a:r>
          </a:p>
        </p:txBody>
      </p:sp>
      <p:sp>
        <p:nvSpPr>
          <p:cNvPr id="62" name="Rektangel: avrundede hjørner 93">
            <a:extLst>
              <a:ext uri="{FF2B5EF4-FFF2-40B4-BE49-F238E27FC236}">
                <a16:creationId xmlns:a16="http://schemas.microsoft.com/office/drawing/2014/main" id="{96D05585-2197-4128-88AD-FAA3C876B6D6}"/>
              </a:ext>
            </a:extLst>
          </p:cNvPr>
          <p:cNvSpPr/>
          <p:nvPr/>
        </p:nvSpPr>
        <p:spPr>
          <a:xfrm>
            <a:off x="5183660" y="5121919"/>
            <a:ext cx="2155512" cy="461250"/>
          </a:xfrm>
          <a:prstGeom prst="roundRect">
            <a:avLst>
              <a:gd name="adj" fmla="val 775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2">
                    <a:lumMod val="25000"/>
                  </a:schemeClr>
                </a:solidFill>
              </a:rPr>
              <a:t>Phishing</a:t>
            </a:r>
          </a:p>
        </p:txBody>
      </p:sp>
      <p:sp>
        <p:nvSpPr>
          <p:cNvPr id="85" name="Rektangel: avrundede hjørner 53">
            <a:extLst>
              <a:ext uri="{FF2B5EF4-FFF2-40B4-BE49-F238E27FC236}">
                <a16:creationId xmlns:a16="http://schemas.microsoft.com/office/drawing/2014/main" id="{D574CBAA-79AE-49F6-ABEC-7D926ADBC787}"/>
              </a:ext>
            </a:extLst>
          </p:cNvPr>
          <p:cNvSpPr/>
          <p:nvPr/>
        </p:nvSpPr>
        <p:spPr>
          <a:xfrm>
            <a:off x="8191500" y="2417345"/>
            <a:ext cx="2336457" cy="491790"/>
          </a:xfrm>
          <a:prstGeom prst="roundRect">
            <a:avLst>
              <a:gd name="adj" fmla="val 4668"/>
            </a:avLst>
          </a:prstGeom>
          <a:solidFill>
            <a:schemeClr val="tx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400" b="1">
                <a:solidFill>
                  <a:schemeClr val="bg1"/>
                </a:solidFill>
              </a:rPr>
              <a:t>Eksponert server via RDP </a:t>
            </a:r>
          </a:p>
        </p:txBody>
      </p:sp>
      <p:sp>
        <p:nvSpPr>
          <p:cNvPr id="86" name="Høyre klammeparentes 106">
            <a:extLst>
              <a:ext uri="{FF2B5EF4-FFF2-40B4-BE49-F238E27FC236}">
                <a16:creationId xmlns:a16="http://schemas.microsoft.com/office/drawing/2014/main" id="{74454CB4-953F-4D4A-97A0-C79A2FB2E375}"/>
              </a:ext>
            </a:extLst>
          </p:cNvPr>
          <p:cNvSpPr/>
          <p:nvPr/>
        </p:nvSpPr>
        <p:spPr>
          <a:xfrm>
            <a:off x="7339171" y="1524001"/>
            <a:ext cx="681440" cy="4686300"/>
          </a:xfrm>
          <a:prstGeom prst="rightBrace">
            <a:avLst>
              <a:gd name="adj1" fmla="val 28977"/>
              <a:gd name="adj2" fmla="val 5077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87" name="Høyre klammeparentes 106">
            <a:extLst>
              <a:ext uri="{FF2B5EF4-FFF2-40B4-BE49-F238E27FC236}">
                <a16:creationId xmlns:a16="http://schemas.microsoft.com/office/drawing/2014/main" id="{A8D287A2-A983-409B-8973-E4BE9000F72E}"/>
              </a:ext>
            </a:extLst>
          </p:cNvPr>
          <p:cNvSpPr/>
          <p:nvPr/>
        </p:nvSpPr>
        <p:spPr>
          <a:xfrm>
            <a:off x="4567396" y="4067176"/>
            <a:ext cx="681440" cy="1953078"/>
          </a:xfrm>
          <a:prstGeom prst="rightBrace">
            <a:avLst>
              <a:gd name="adj1" fmla="val 28977"/>
              <a:gd name="adj2" fmla="val 5077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
        <p:nvSpPr>
          <p:cNvPr id="2" name="Rektangel: avrundede hjørner 92">
            <a:extLst>
              <a:ext uri="{FF2B5EF4-FFF2-40B4-BE49-F238E27FC236}">
                <a16:creationId xmlns:a16="http://schemas.microsoft.com/office/drawing/2014/main" id="{319DEFBA-5AD3-600E-A522-F4CF7C1FE80D}"/>
              </a:ext>
            </a:extLst>
          </p:cNvPr>
          <p:cNvSpPr/>
          <p:nvPr/>
        </p:nvSpPr>
        <p:spPr>
          <a:xfrm>
            <a:off x="473413" y="4546437"/>
            <a:ext cx="1477721" cy="548148"/>
          </a:xfrm>
          <a:prstGeom prst="roundRect">
            <a:avLst>
              <a:gd name="adj" fmla="val 9027"/>
            </a:avLst>
          </a:prstGeom>
          <a:solidFill>
            <a:srgbClr val="C000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Fysisk tilgang</a:t>
            </a:r>
          </a:p>
        </p:txBody>
      </p:sp>
      <p:cxnSp>
        <p:nvCxnSpPr>
          <p:cNvPr id="5" name="Straight Arrow Connector 4">
            <a:extLst>
              <a:ext uri="{FF2B5EF4-FFF2-40B4-BE49-F238E27FC236}">
                <a16:creationId xmlns:a16="http://schemas.microsoft.com/office/drawing/2014/main" id="{4BD512B5-E7C9-9413-03D4-BDA4281FE8A1}"/>
              </a:ext>
            </a:extLst>
          </p:cNvPr>
          <p:cNvCxnSpPr>
            <a:cxnSpLocks/>
            <a:stCxn id="85" idx="1"/>
            <a:endCxn id="52" idx="3"/>
          </p:cNvCxnSpPr>
          <p:nvPr/>
        </p:nvCxnSpPr>
        <p:spPr>
          <a:xfrm flipH="1">
            <a:off x="7366000" y="2663240"/>
            <a:ext cx="825500" cy="7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ktangel: avrundede hjørner 53">
            <a:extLst>
              <a:ext uri="{FF2B5EF4-FFF2-40B4-BE49-F238E27FC236}">
                <a16:creationId xmlns:a16="http://schemas.microsoft.com/office/drawing/2014/main" id="{D77DECEC-2924-93BC-1DDF-CB5D67AC84ED}"/>
              </a:ext>
            </a:extLst>
          </p:cNvPr>
          <p:cNvSpPr/>
          <p:nvPr/>
        </p:nvSpPr>
        <p:spPr>
          <a:xfrm>
            <a:off x="8191500" y="1687453"/>
            <a:ext cx="2336457" cy="491790"/>
          </a:xfrm>
          <a:prstGeom prst="roundRect">
            <a:avLst>
              <a:gd name="adj" fmla="val 4668"/>
            </a:avLst>
          </a:prstGeom>
          <a:solidFill>
            <a:schemeClr val="tx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400" b="1">
                <a:solidFill>
                  <a:schemeClr val="bg1"/>
                </a:solidFill>
              </a:rPr>
              <a:t>Sårbarheter i eksterne løsninger</a:t>
            </a:r>
          </a:p>
        </p:txBody>
      </p:sp>
      <p:sp>
        <p:nvSpPr>
          <p:cNvPr id="7" name="Rektangel: avrundede hjørner 53">
            <a:extLst>
              <a:ext uri="{FF2B5EF4-FFF2-40B4-BE49-F238E27FC236}">
                <a16:creationId xmlns:a16="http://schemas.microsoft.com/office/drawing/2014/main" id="{BFAF7B24-2E4F-2B2C-6B1A-49E600005DC1}"/>
              </a:ext>
            </a:extLst>
          </p:cNvPr>
          <p:cNvSpPr/>
          <p:nvPr/>
        </p:nvSpPr>
        <p:spPr>
          <a:xfrm>
            <a:off x="8191500" y="3028545"/>
            <a:ext cx="2336457" cy="642025"/>
          </a:xfrm>
          <a:prstGeom prst="roundRect">
            <a:avLst>
              <a:gd name="adj" fmla="val 4668"/>
            </a:avLst>
          </a:prstGeom>
          <a:solidFill>
            <a:schemeClr val="tx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400" b="1">
                <a:solidFill>
                  <a:schemeClr val="bg1"/>
                </a:solidFill>
              </a:rPr>
              <a:t>TCP SYN Flood / </a:t>
            </a:r>
            <a:br>
              <a:rPr lang="nb-NO" sz="1400" b="1">
                <a:solidFill>
                  <a:schemeClr val="bg1"/>
                </a:solidFill>
              </a:rPr>
            </a:br>
            <a:r>
              <a:rPr lang="nb-NO" sz="1400" b="1">
                <a:solidFill>
                  <a:schemeClr val="bg1"/>
                </a:solidFill>
              </a:rPr>
              <a:t>HTTP GET/POST Flood</a:t>
            </a:r>
          </a:p>
        </p:txBody>
      </p:sp>
      <p:cxnSp>
        <p:nvCxnSpPr>
          <p:cNvPr id="9" name="Straight Arrow Connector 8">
            <a:extLst>
              <a:ext uri="{FF2B5EF4-FFF2-40B4-BE49-F238E27FC236}">
                <a16:creationId xmlns:a16="http://schemas.microsoft.com/office/drawing/2014/main" id="{755A31AD-EA56-E5ED-FB3C-4E41E21C9CBD}"/>
              </a:ext>
            </a:extLst>
          </p:cNvPr>
          <p:cNvCxnSpPr>
            <a:cxnSpLocks/>
            <a:stCxn id="7" idx="1"/>
            <a:endCxn id="53" idx="3"/>
          </p:cNvCxnSpPr>
          <p:nvPr/>
        </p:nvCxnSpPr>
        <p:spPr>
          <a:xfrm flipH="1">
            <a:off x="7349456" y="3349558"/>
            <a:ext cx="842044" cy="70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ktangel: avrundede hjørner 53">
            <a:extLst>
              <a:ext uri="{FF2B5EF4-FFF2-40B4-BE49-F238E27FC236}">
                <a16:creationId xmlns:a16="http://schemas.microsoft.com/office/drawing/2014/main" id="{6206651D-87B5-7B20-280B-0773EF71A92B}"/>
              </a:ext>
            </a:extLst>
          </p:cNvPr>
          <p:cNvSpPr/>
          <p:nvPr/>
        </p:nvSpPr>
        <p:spPr>
          <a:xfrm>
            <a:off x="8204200" y="4436598"/>
            <a:ext cx="2336457" cy="491790"/>
          </a:xfrm>
          <a:prstGeom prst="roundRect">
            <a:avLst>
              <a:gd name="adj" fmla="val 4668"/>
            </a:avLst>
          </a:prstGeom>
          <a:solidFill>
            <a:schemeClr val="tx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400" b="1">
                <a:solidFill>
                  <a:schemeClr val="bg1"/>
                </a:solidFill>
              </a:rPr>
              <a:t>Credential Stuffing – MFA Fatigue </a:t>
            </a:r>
          </a:p>
        </p:txBody>
      </p:sp>
      <p:sp>
        <p:nvSpPr>
          <p:cNvPr id="12" name="Rektangel: avrundede hjørner 53">
            <a:extLst>
              <a:ext uri="{FF2B5EF4-FFF2-40B4-BE49-F238E27FC236}">
                <a16:creationId xmlns:a16="http://schemas.microsoft.com/office/drawing/2014/main" id="{38C0AE58-7949-6BCF-F9C9-546E7519E7E7}"/>
              </a:ext>
            </a:extLst>
          </p:cNvPr>
          <p:cNvSpPr/>
          <p:nvPr/>
        </p:nvSpPr>
        <p:spPr>
          <a:xfrm>
            <a:off x="8210550" y="5140453"/>
            <a:ext cx="2336457" cy="425484"/>
          </a:xfrm>
          <a:prstGeom prst="roundRect">
            <a:avLst>
              <a:gd name="adj" fmla="val 4668"/>
            </a:avLst>
          </a:prstGeom>
          <a:solidFill>
            <a:schemeClr val="tx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400" b="1">
                <a:solidFill>
                  <a:schemeClr val="bg1"/>
                </a:solidFill>
              </a:rPr>
              <a:t>Qbot / Icedid</a:t>
            </a:r>
          </a:p>
        </p:txBody>
      </p:sp>
      <p:cxnSp>
        <p:nvCxnSpPr>
          <p:cNvPr id="14" name="Straight Arrow Connector 13">
            <a:extLst>
              <a:ext uri="{FF2B5EF4-FFF2-40B4-BE49-F238E27FC236}">
                <a16:creationId xmlns:a16="http://schemas.microsoft.com/office/drawing/2014/main" id="{20FF0809-2C37-7E6F-CB84-7758D185EE06}"/>
              </a:ext>
            </a:extLst>
          </p:cNvPr>
          <p:cNvCxnSpPr>
            <a:cxnSpLocks/>
            <a:stCxn id="6" idx="1"/>
            <a:endCxn id="125" idx="3"/>
          </p:cNvCxnSpPr>
          <p:nvPr/>
        </p:nvCxnSpPr>
        <p:spPr>
          <a:xfrm flipH="1" flipV="1">
            <a:off x="7366001" y="1930483"/>
            <a:ext cx="825499" cy="2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0DAC42D-CEB3-9837-0BEA-09DEE022A3BA}"/>
              </a:ext>
            </a:extLst>
          </p:cNvPr>
          <p:cNvCxnSpPr>
            <a:cxnSpLocks/>
            <a:stCxn id="10" idx="1"/>
            <a:endCxn id="139" idx="3"/>
          </p:cNvCxnSpPr>
          <p:nvPr/>
        </p:nvCxnSpPr>
        <p:spPr>
          <a:xfrm flipH="1" flipV="1">
            <a:off x="7349915" y="4676588"/>
            <a:ext cx="854285" cy="59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FCF1818-E376-150F-CAEE-006589F1DE19}"/>
              </a:ext>
            </a:extLst>
          </p:cNvPr>
          <p:cNvCxnSpPr>
            <a:cxnSpLocks/>
            <a:stCxn id="12" idx="1"/>
            <a:endCxn id="62" idx="3"/>
          </p:cNvCxnSpPr>
          <p:nvPr/>
        </p:nvCxnSpPr>
        <p:spPr>
          <a:xfrm flipH="1" flipV="1">
            <a:off x="7339172" y="5352544"/>
            <a:ext cx="871378" cy="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ktangel: avrundede hjørner 93">
            <a:extLst>
              <a:ext uri="{FF2B5EF4-FFF2-40B4-BE49-F238E27FC236}">
                <a16:creationId xmlns:a16="http://schemas.microsoft.com/office/drawing/2014/main" id="{438FFF24-5389-0545-60A2-7CF872F21E3D}"/>
              </a:ext>
            </a:extLst>
          </p:cNvPr>
          <p:cNvSpPr/>
          <p:nvPr/>
        </p:nvSpPr>
        <p:spPr>
          <a:xfrm>
            <a:off x="5183660" y="5711939"/>
            <a:ext cx="2155511" cy="461250"/>
          </a:xfrm>
          <a:prstGeom prst="roundRect">
            <a:avLst>
              <a:gd name="adj" fmla="val 7753"/>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a:solidFill>
                  <a:schemeClr val="bg2">
                    <a:lumMod val="25000"/>
                  </a:schemeClr>
                </a:solidFill>
              </a:rPr>
              <a:t>Drive-by download</a:t>
            </a:r>
          </a:p>
        </p:txBody>
      </p:sp>
      <p:sp>
        <p:nvSpPr>
          <p:cNvPr id="8" name="Rektangel: avrundede hjørner 53">
            <a:extLst>
              <a:ext uri="{FF2B5EF4-FFF2-40B4-BE49-F238E27FC236}">
                <a16:creationId xmlns:a16="http://schemas.microsoft.com/office/drawing/2014/main" id="{1EA40B0E-EE20-1DAA-430F-7DB5752E5010}"/>
              </a:ext>
            </a:extLst>
          </p:cNvPr>
          <p:cNvSpPr/>
          <p:nvPr/>
        </p:nvSpPr>
        <p:spPr>
          <a:xfrm>
            <a:off x="8204200" y="5720489"/>
            <a:ext cx="2336457" cy="468766"/>
          </a:xfrm>
          <a:prstGeom prst="roundRect">
            <a:avLst>
              <a:gd name="adj" fmla="val 4668"/>
            </a:avLst>
          </a:prstGeom>
          <a:solidFill>
            <a:schemeClr val="tx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400" b="1">
                <a:solidFill>
                  <a:schemeClr val="bg1"/>
                </a:solidFill>
              </a:rPr>
              <a:t>RedLineStealer / Vidar</a:t>
            </a:r>
          </a:p>
        </p:txBody>
      </p:sp>
      <p:sp>
        <p:nvSpPr>
          <p:cNvPr id="19" name="Rektangel: avrundede hjørner 92">
            <a:extLst>
              <a:ext uri="{FF2B5EF4-FFF2-40B4-BE49-F238E27FC236}">
                <a16:creationId xmlns:a16="http://schemas.microsoft.com/office/drawing/2014/main" id="{FEEB5E63-05FA-E11D-0A8F-F2CD6B018070}"/>
              </a:ext>
            </a:extLst>
          </p:cNvPr>
          <p:cNvSpPr/>
          <p:nvPr/>
        </p:nvSpPr>
        <p:spPr>
          <a:xfrm>
            <a:off x="2029851" y="4158051"/>
            <a:ext cx="2638617" cy="336052"/>
          </a:xfrm>
          <a:prstGeom prst="roundRect">
            <a:avLst>
              <a:gd name="adj" fmla="val 9027"/>
            </a:avLst>
          </a:prstGeom>
          <a:solidFill>
            <a:srgbClr val="C000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a:solidFill>
                  <a:schemeClr val="bg1"/>
                </a:solidFill>
              </a:rPr>
              <a:t>Samhandling</a:t>
            </a:r>
          </a:p>
        </p:txBody>
      </p:sp>
      <p:cxnSp>
        <p:nvCxnSpPr>
          <p:cNvPr id="21" name="Straight Arrow Connector 20">
            <a:extLst>
              <a:ext uri="{FF2B5EF4-FFF2-40B4-BE49-F238E27FC236}">
                <a16:creationId xmlns:a16="http://schemas.microsoft.com/office/drawing/2014/main" id="{CC0DE2E2-EAD0-62B9-8BBF-721E188592A4}"/>
              </a:ext>
            </a:extLst>
          </p:cNvPr>
          <p:cNvCxnSpPr>
            <a:cxnSpLocks/>
          </p:cNvCxnSpPr>
          <p:nvPr/>
        </p:nvCxnSpPr>
        <p:spPr>
          <a:xfrm flipH="1" flipV="1">
            <a:off x="7320122" y="5940930"/>
            <a:ext cx="871378" cy="6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700D7A9C-E6C5-6A73-2ADB-362A1AE10C9F}"/>
              </a:ext>
            </a:extLst>
          </p:cNvPr>
          <p:cNvGrpSpPr/>
          <p:nvPr/>
        </p:nvGrpSpPr>
        <p:grpSpPr>
          <a:xfrm>
            <a:off x="2189602" y="1618415"/>
            <a:ext cx="1551849" cy="1991052"/>
            <a:chOff x="2282330" y="1946403"/>
            <a:chExt cx="1089161" cy="1600210"/>
          </a:xfrm>
        </p:grpSpPr>
        <p:sp>
          <p:nvSpPr>
            <p:cNvPr id="29" name="TekstSylinder 123">
              <a:extLst>
                <a:ext uri="{FF2B5EF4-FFF2-40B4-BE49-F238E27FC236}">
                  <a16:creationId xmlns:a16="http://schemas.microsoft.com/office/drawing/2014/main" id="{94992B13-1731-8A5D-4CEF-180614AF98FF}"/>
                </a:ext>
              </a:extLst>
            </p:cNvPr>
            <p:cNvSpPr txBox="1"/>
            <p:nvPr/>
          </p:nvSpPr>
          <p:spPr>
            <a:xfrm>
              <a:off x="2525382" y="3177281"/>
              <a:ext cx="623770" cy="369332"/>
            </a:xfrm>
            <a:prstGeom prst="rect">
              <a:avLst/>
            </a:prstGeom>
            <a:noFill/>
          </p:spPr>
          <p:txBody>
            <a:bodyPr wrap="square" rtlCol="0">
              <a:spAutoFit/>
            </a:bodyPr>
            <a:lstStyle/>
            <a:p>
              <a:pPr algn="ctr"/>
              <a:r>
                <a:rPr lang="nb-NO" b="1"/>
                <a:t>IT</a:t>
              </a:r>
            </a:p>
          </p:txBody>
        </p:sp>
        <p:grpSp>
          <p:nvGrpSpPr>
            <p:cNvPr id="30" name="Group 29">
              <a:extLst>
                <a:ext uri="{FF2B5EF4-FFF2-40B4-BE49-F238E27FC236}">
                  <a16:creationId xmlns:a16="http://schemas.microsoft.com/office/drawing/2014/main" id="{6F9CDCEE-0F2E-3550-7F4E-63D1BB45A35E}"/>
                </a:ext>
              </a:extLst>
            </p:cNvPr>
            <p:cNvGrpSpPr>
              <a:grpSpLocks noChangeAspect="1"/>
            </p:cNvGrpSpPr>
            <p:nvPr/>
          </p:nvGrpSpPr>
          <p:grpSpPr>
            <a:xfrm>
              <a:off x="2282330" y="1946403"/>
              <a:ext cx="1089161" cy="1223007"/>
              <a:chOff x="19745326" y="3986213"/>
              <a:chExt cx="658813" cy="739775"/>
            </a:xfrm>
          </p:grpSpPr>
          <p:sp>
            <p:nvSpPr>
              <p:cNvPr id="31" name="Freeform 98">
                <a:extLst>
                  <a:ext uri="{FF2B5EF4-FFF2-40B4-BE49-F238E27FC236}">
                    <a16:creationId xmlns:a16="http://schemas.microsoft.com/office/drawing/2014/main" id="{9FC6258F-B939-813B-ED5D-D7BA9C8203F5}"/>
                  </a:ext>
                </a:extLst>
              </p:cNvPr>
              <p:cNvSpPr>
                <a:spLocks noEditPoints="1"/>
              </p:cNvSpPr>
              <p:nvPr/>
            </p:nvSpPr>
            <p:spPr bwMode="auto">
              <a:xfrm>
                <a:off x="19764376" y="4119563"/>
                <a:ext cx="101600" cy="101600"/>
              </a:xfrm>
              <a:custGeom>
                <a:avLst/>
                <a:gdLst>
                  <a:gd name="T0" fmla="*/ 121 w 243"/>
                  <a:gd name="T1" fmla="*/ 243 h 243"/>
                  <a:gd name="T2" fmla="*/ 0 w 243"/>
                  <a:gd name="T3" fmla="*/ 122 h 243"/>
                  <a:gd name="T4" fmla="*/ 121 w 243"/>
                  <a:gd name="T5" fmla="*/ 0 h 243"/>
                  <a:gd name="T6" fmla="*/ 243 w 243"/>
                  <a:gd name="T7" fmla="*/ 122 h 243"/>
                  <a:gd name="T8" fmla="*/ 121 w 243"/>
                  <a:gd name="T9" fmla="*/ 243 h 243"/>
                  <a:gd name="T10" fmla="*/ 121 w 243"/>
                  <a:gd name="T11" fmla="*/ 50 h 243"/>
                  <a:gd name="T12" fmla="*/ 50 w 243"/>
                  <a:gd name="T13" fmla="*/ 122 h 243"/>
                  <a:gd name="T14" fmla="*/ 121 w 243"/>
                  <a:gd name="T15" fmla="*/ 193 h 243"/>
                  <a:gd name="T16" fmla="*/ 193 w 243"/>
                  <a:gd name="T17" fmla="*/ 122 h 243"/>
                  <a:gd name="T18" fmla="*/ 121 w 243"/>
                  <a:gd name="T19" fmla="*/ 5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243">
                    <a:moveTo>
                      <a:pt x="121" y="243"/>
                    </a:moveTo>
                    <a:cubicBezTo>
                      <a:pt x="54" y="243"/>
                      <a:pt x="0" y="189"/>
                      <a:pt x="0" y="122"/>
                    </a:cubicBezTo>
                    <a:cubicBezTo>
                      <a:pt x="0" y="55"/>
                      <a:pt x="54" y="0"/>
                      <a:pt x="121" y="0"/>
                    </a:cubicBezTo>
                    <a:cubicBezTo>
                      <a:pt x="188" y="0"/>
                      <a:pt x="243" y="55"/>
                      <a:pt x="243" y="122"/>
                    </a:cubicBezTo>
                    <a:cubicBezTo>
                      <a:pt x="243" y="189"/>
                      <a:pt x="188" y="243"/>
                      <a:pt x="121" y="243"/>
                    </a:cubicBezTo>
                    <a:close/>
                    <a:moveTo>
                      <a:pt x="121" y="50"/>
                    </a:moveTo>
                    <a:cubicBezTo>
                      <a:pt x="82" y="50"/>
                      <a:pt x="50" y="82"/>
                      <a:pt x="50" y="122"/>
                    </a:cubicBezTo>
                    <a:cubicBezTo>
                      <a:pt x="50" y="161"/>
                      <a:pt x="82" y="193"/>
                      <a:pt x="121" y="193"/>
                    </a:cubicBezTo>
                    <a:cubicBezTo>
                      <a:pt x="161" y="193"/>
                      <a:pt x="193" y="161"/>
                      <a:pt x="193" y="122"/>
                    </a:cubicBezTo>
                    <a:cubicBezTo>
                      <a:pt x="193" y="82"/>
                      <a:pt x="161" y="50"/>
                      <a:pt x="121" y="50"/>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32" name="Freeform 99">
                <a:extLst>
                  <a:ext uri="{FF2B5EF4-FFF2-40B4-BE49-F238E27FC236}">
                    <a16:creationId xmlns:a16="http://schemas.microsoft.com/office/drawing/2014/main" id="{9C3DD2E5-1B24-C89A-2EAA-5865138B74BB}"/>
                  </a:ext>
                </a:extLst>
              </p:cNvPr>
              <p:cNvSpPr>
                <a:spLocks noEditPoints="1"/>
              </p:cNvSpPr>
              <p:nvPr/>
            </p:nvSpPr>
            <p:spPr bwMode="auto">
              <a:xfrm>
                <a:off x="20021551" y="3986213"/>
                <a:ext cx="101600" cy="101600"/>
              </a:xfrm>
              <a:custGeom>
                <a:avLst/>
                <a:gdLst>
                  <a:gd name="T0" fmla="*/ 122 w 243"/>
                  <a:gd name="T1" fmla="*/ 243 h 243"/>
                  <a:gd name="T2" fmla="*/ 0 w 243"/>
                  <a:gd name="T3" fmla="*/ 121 h 243"/>
                  <a:gd name="T4" fmla="*/ 122 w 243"/>
                  <a:gd name="T5" fmla="*/ 0 h 243"/>
                  <a:gd name="T6" fmla="*/ 243 w 243"/>
                  <a:gd name="T7" fmla="*/ 121 h 243"/>
                  <a:gd name="T8" fmla="*/ 122 w 243"/>
                  <a:gd name="T9" fmla="*/ 243 h 243"/>
                  <a:gd name="T10" fmla="*/ 122 w 243"/>
                  <a:gd name="T11" fmla="*/ 50 h 243"/>
                  <a:gd name="T12" fmla="*/ 50 w 243"/>
                  <a:gd name="T13" fmla="*/ 121 h 243"/>
                  <a:gd name="T14" fmla="*/ 122 w 243"/>
                  <a:gd name="T15" fmla="*/ 193 h 243"/>
                  <a:gd name="T16" fmla="*/ 193 w 243"/>
                  <a:gd name="T17" fmla="*/ 121 h 243"/>
                  <a:gd name="T18" fmla="*/ 122 w 243"/>
                  <a:gd name="T19" fmla="*/ 5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243">
                    <a:moveTo>
                      <a:pt x="122" y="243"/>
                    </a:moveTo>
                    <a:cubicBezTo>
                      <a:pt x="55" y="243"/>
                      <a:pt x="0" y="188"/>
                      <a:pt x="0" y="121"/>
                    </a:cubicBezTo>
                    <a:cubicBezTo>
                      <a:pt x="0" y="54"/>
                      <a:pt x="55" y="0"/>
                      <a:pt x="122" y="0"/>
                    </a:cubicBezTo>
                    <a:cubicBezTo>
                      <a:pt x="189" y="0"/>
                      <a:pt x="243" y="54"/>
                      <a:pt x="243" y="121"/>
                    </a:cubicBezTo>
                    <a:cubicBezTo>
                      <a:pt x="243" y="188"/>
                      <a:pt x="189" y="243"/>
                      <a:pt x="122" y="243"/>
                    </a:cubicBezTo>
                    <a:close/>
                    <a:moveTo>
                      <a:pt x="122" y="50"/>
                    </a:moveTo>
                    <a:cubicBezTo>
                      <a:pt x="82" y="50"/>
                      <a:pt x="50" y="82"/>
                      <a:pt x="50" y="121"/>
                    </a:cubicBezTo>
                    <a:cubicBezTo>
                      <a:pt x="50" y="160"/>
                      <a:pt x="82" y="193"/>
                      <a:pt x="122" y="193"/>
                    </a:cubicBezTo>
                    <a:cubicBezTo>
                      <a:pt x="161" y="193"/>
                      <a:pt x="193" y="160"/>
                      <a:pt x="193" y="121"/>
                    </a:cubicBezTo>
                    <a:cubicBezTo>
                      <a:pt x="193" y="82"/>
                      <a:pt x="161" y="50"/>
                      <a:pt x="122" y="50"/>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33" name="Freeform 100">
                <a:extLst>
                  <a:ext uri="{FF2B5EF4-FFF2-40B4-BE49-F238E27FC236}">
                    <a16:creationId xmlns:a16="http://schemas.microsoft.com/office/drawing/2014/main" id="{8EAE76B7-175D-10FD-59BB-65567A4BF51E}"/>
                  </a:ext>
                </a:extLst>
              </p:cNvPr>
              <p:cNvSpPr>
                <a:spLocks noEditPoints="1"/>
              </p:cNvSpPr>
              <p:nvPr/>
            </p:nvSpPr>
            <p:spPr bwMode="auto">
              <a:xfrm>
                <a:off x="20280313" y="4119563"/>
                <a:ext cx="100013" cy="101600"/>
              </a:xfrm>
              <a:custGeom>
                <a:avLst/>
                <a:gdLst>
                  <a:gd name="T0" fmla="*/ 121 w 243"/>
                  <a:gd name="T1" fmla="*/ 243 h 243"/>
                  <a:gd name="T2" fmla="*/ 0 w 243"/>
                  <a:gd name="T3" fmla="*/ 122 h 243"/>
                  <a:gd name="T4" fmla="*/ 121 w 243"/>
                  <a:gd name="T5" fmla="*/ 0 h 243"/>
                  <a:gd name="T6" fmla="*/ 243 w 243"/>
                  <a:gd name="T7" fmla="*/ 122 h 243"/>
                  <a:gd name="T8" fmla="*/ 121 w 243"/>
                  <a:gd name="T9" fmla="*/ 243 h 243"/>
                  <a:gd name="T10" fmla="*/ 121 w 243"/>
                  <a:gd name="T11" fmla="*/ 50 h 243"/>
                  <a:gd name="T12" fmla="*/ 50 w 243"/>
                  <a:gd name="T13" fmla="*/ 122 h 243"/>
                  <a:gd name="T14" fmla="*/ 121 w 243"/>
                  <a:gd name="T15" fmla="*/ 193 h 243"/>
                  <a:gd name="T16" fmla="*/ 193 w 243"/>
                  <a:gd name="T17" fmla="*/ 122 h 243"/>
                  <a:gd name="T18" fmla="*/ 121 w 243"/>
                  <a:gd name="T19" fmla="*/ 5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243">
                    <a:moveTo>
                      <a:pt x="121" y="243"/>
                    </a:moveTo>
                    <a:cubicBezTo>
                      <a:pt x="54" y="243"/>
                      <a:pt x="0" y="189"/>
                      <a:pt x="0" y="122"/>
                    </a:cubicBezTo>
                    <a:cubicBezTo>
                      <a:pt x="0" y="55"/>
                      <a:pt x="54" y="0"/>
                      <a:pt x="121" y="0"/>
                    </a:cubicBezTo>
                    <a:cubicBezTo>
                      <a:pt x="188" y="0"/>
                      <a:pt x="243" y="55"/>
                      <a:pt x="243" y="122"/>
                    </a:cubicBezTo>
                    <a:cubicBezTo>
                      <a:pt x="243" y="189"/>
                      <a:pt x="188" y="243"/>
                      <a:pt x="121" y="243"/>
                    </a:cubicBezTo>
                    <a:close/>
                    <a:moveTo>
                      <a:pt x="121" y="50"/>
                    </a:moveTo>
                    <a:cubicBezTo>
                      <a:pt x="82" y="50"/>
                      <a:pt x="50" y="82"/>
                      <a:pt x="50" y="122"/>
                    </a:cubicBezTo>
                    <a:cubicBezTo>
                      <a:pt x="50" y="161"/>
                      <a:pt x="82" y="193"/>
                      <a:pt x="121" y="193"/>
                    </a:cubicBezTo>
                    <a:cubicBezTo>
                      <a:pt x="161" y="193"/>
                      <a:pt x="193" y="161"/>
                      <a:pt x="193" y="122"/>
                    </a:cubicBezTo>
                    <a:cubicBezTo>
                      <a:pt x="193" y="82"/>
                      <a:pt x="161" y="50"/>
                      <a:pt x="121" y="50"/>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34" name="Freeform 101">
                <a:extLst>
                  <a:ext uri="{FF2B5EF4-FFF2-40B4-BE49-F238E27FC236}">
                    <a16:creationId xmlns:a16="http://schemas.microsoft.com/office/drawing/2014/main" id="{4C170A7A-3FF6-B1E4-E10C-1EC62C3BF4D0}"/>
                  </a:ext>
                </a:extLst>
              </p:cNvPr>
              <p:cNvSpPr>
                <a:spLocks/>
              </p:cNvSpPr>
              <p:nvPr/>
            </p:nvSpPr>
            <p:spPr bwMode="auto">
              <a:xfrm>
                <a:off x="19837401" y="4037013"/>
                <a:ext cx="207963" cy="122238"/>
              </a:xfrm>
              <a:custGeom>
                <a:avLst/>
                <a:gdLst>
                  <a:gd name="T0" fmla="*/ 28 w 504"/>
                  <a:gd name="T1" fmla="*/ 293 h 293"/>
                  <a:gd name="T2" fmla="*/ 6 w 504"/>
                  <a:gd name="T3" fmla="*/ 280 h 293"/>
                  <a:gd name="T4" fmla="*/ 16 w 504"/>
                  <a:gd name="T5" fmla="*/ 246 h 293"/>
                  <a:gd name="T6" fmla="*/ 464 w 504"/>
                  <a:gd name="T7" fmla="*/ 6 h 293"/>
                  <a:gd name="T8" fmla="*/ 498 w 504"/>
                  <a:gd name="T9" fmla="*/ 16 h 293"/>
                  <a:gd name="T10" fmla="*/ 488 w 504"/>
                  <a:gd name="T11" fmla="*/ 50 h 293"/>
                  <a:gd name="T12" fmla="*/ 40 w 504"/>
                  <a:gd name="T13" fmla="*/ 290 h 293"/>
                  <a:gd name="T14" fmla="*/ 28 w 504"/>
                  <a:gd name="T15" fmla="*/ 293 h 2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293">
                    <a:moveTo>
                      <a:pt x="28" y="293"/>
                    </a:moveTo>
                    <a:cubicBezTo>
                      <a:pt x="19" y="293"/>
                      <a:pt x="11" y="288"/>
                      <a:pt x="6" y="280"/>
                    </a:cubicBezTo>
                    <a:cubicBezTo>
                      <a:pt x="0" y="268"/>
                      <a:pt x="4" y="252"/>
                      <a:pt x="16" y="246"/>
                    </a:cubicBezTo>
                    <a:cubicBezTo>
                      <a:pt x="464" y="6"/>
                      <a:pt x="464" y="6"/>
                      <a:pt x="464" y="6"/>
                    </a:cubicBezTo>
                    <a:cubicBezTo>
                      <a:pt x="476" y="0"/>
                      <a:pt x="491" y="4"/>
                      <a:pt x="498" y="16"/>
                    </a:cubicBezTo>
                    <a:cubicBezTo>
                      <a:pt x="504" y="29"/>
                      <a:pt x="500" y="44"/>
                      <a:pt x="488" y="50"/>
                    </a:cubicBezTo>
                    <a:cubicBezTo>
                      <a:pt x="40" y="290"/>
                      <a:pt x="40" y="290"/>
                      <a:pt x="40" y="290"/>
                    </a:cubicBezTo>
                    <a:cubicBezTo>
                      <a:pt x="36" y="292"/>
                      <a:pt x="32" y="293"/>
                      <a:pt x="28" y="293"/>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35" name="Freeform 102">
                <a:extLst>
                  <a:ext uri="{FF2B5EF4-FFF2-40B4-BE49-F238E27FC236}">
                    <a16:creationId xmlns:a16="http://schemas.microsoft.com/office/drawing/2014/main" id="{2E482E90-BBF9-34A4-EC91-E6A805E49B99}"/>
                  </a:ext>
                </a:extLst>
              </p:cNvPr>
              <p:cNvSpPr>
                <a:spLocks/>
              </p:cNvSpPr>
              <p:nvPr/>
            </p:nvSpPr>
            <p:spPr bwMode="auto">
              <a:xfrm>
                <a:off x="20177126" y="4179888"/>
                <a:ext cx="128588" cy="82550"/>
              </a:xfrm>
              <a:custGeom>
                <a:avLst/>
                <a:gdLst>
                  <a:gd name="T0" fmla="*/ 29 w 308"/>
                  <a:gd name="T1" fmla="*/ 199 h 199"/>
                  <a:gd name="T2" fmla="*/ 7 w 308"/>
                  <a:gd name="T3" fmla="*/ 187 h 199"/>
                  <a:gd name="T4" fmla="*/ 16 w 308"/>
                  <a:gd name="T5" fmla="*/ 153 h 199"/>
                  <a:gd name="T6" fmla="*/ 267 w 308"/>
                  <a:gd name="T7" fmla="*/ 7 h 199"/>
                  <a:gd name="T8" fmla="*/ 301 w 308"/>
                  <a:gd name="T9" fmla="*/ 16 h 199"/>
                  <a:gd name="T10" fmla="*/ 292 w 308"/>
                  <a:gd name="T11" fmla="*/ 50 h 199"/>
                  <a:gd name="T12" fmla="*/ 41 w 308"/>
                  <a:gd name="T13" fmla="*/ 196 h 199"/>
                  <a:gd name="T14" fmla="*/ 29 w 308"/>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99">
                    <a:moveTo>
                      <a:pt x="29" y="199"/>
                    </a:moveTo>
                    <a:cubicBezTo>
                      <a:pt x="20" y="199"/>
                      <a:pt x="12" y="195"/>
                      <a:pt x="7" y="187"/>
                    </a:cubicBezTo>
                    <a:cubicBezTo>
                      <a:pt x="0" y="175"/>
                      <a:pt x="4" y="160"/>
                      <a:pt x="16" y="153"/>
                    </a:cubicBezTo>
                    <a:cubicBezTo>
                      <a:pt x="267" y="7"/>
                      <a:pt x="267" y="7"/>
                      <a:pt x="267" y="7"/>
                    </a:cubicBezTo>
                    <a:cubicBezTo>
                      <a:pt x="279" y="0"/>
                      <a:pt x="294" y="4"/>
                      <a:pt x="301" y="16"/>
                    </a:cubicBezTo>
                    <a:cubicBezTo>
                      <a:pt x="308" y="28"/>
                      <a:pt x="304" y="43"/>
                      <a:pt x="292" y="50"/>
                    </a:cubicBezTo>
                    <a:cubicBezTo>
                      <a:pt x="41" y="196"/>
                      <a:pt x="41" y="196"/>
                      <a:pt x="41" y="196"/>
                    </a:cubicBezTo>
                    <a:cubicBezTo>
                      <a:pt x="37" y="198"/>
                      <a:pt x="33" y="199"/>
                      <a:pt x="29" y="199"/>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36" name="Freeform 103">
                <a:extLst>
                  <a:ext uri="{FF2B5EF4-FFF2-40B4-BE49-F238E27FC236}">
                    <a16:creationId xmlns:a16="http://schemas.microsoft.com/office/drawing/2014/main" id="{7D12635B-64FD-FA76-F5E4-8CB53884EF01}"/>
                  </a:ext>
                </a:extLst>
              </p:cNvPr>
              <p:cNvSpPr>
                <a:spLocks/>
              </p:cNvSpPr>
              <p:nvPr/>
            </p:nvSpPr>
            <p:spPr bwMode="auto">
              <a:xfrm>
                <a:off x="20097751" y="4040188"/>
                <a:ext cx="207963" cy="120650"/>
              </a:xfrm>
              <a:custGeom>
                <a:avLst/>
                <a:gdLst>
                  <a:gd name="T0" fmla="*/ 473 w 502"/>
                  <a:gd name="T1" fmla="*/ 289 h 289"/>
                  <a:gd name="T2" fmla="*/ 461 w 502"/>
                  <a:gd name="T3" fmla="*/ 286 h 289"/>
                  <a:gd name="T4" fmla="*/ 17 w 502"/>
                  <a:gd name="T5" fmla="*/ 51 h 289"/>
                  <a:gd name="T6" fmla="*/ 7 w 502"/>
                  <a:gd name="T7" fmla="*/ 17 h 289"/>
                  <a:gd name="T8" fmla="*/ 41 w 502"/>
                  <a:gd name="T9" fmla="*/ 7 h 289"/>
                  <a:gd name="T10" fmla="*/ 485 w 502"/>
                  <a:gd name="T11" fmla="*/ 242 h 289"/>
                  <a:gd name="T12" fmla="*/ 495 w 502"/>
                  <a:gd name="T13" fmla="*/ 276 h 289"/>
                  <a:gd name="T14" fmla="*/ 473 w 502"/>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289">
                    <a:moveTo>
                      <a:pt x="473" y="289"/>
                    </a:moveTo>
                    <a:cubicBezTo>
                      <a:pt x="469" y="289"/>
                      <a:pt x="465" y="288"/>
                      <a:pt x="461" y="286"/>
                    </a:cubicBezTo>
                    <a:cubicBezTo>
                      <a:pt x="17" y="51"/>
                      <a:pt x="17" y="51"/>
                      <a:pt x="17" y="51"/>
                    </a:cubicBezTo>
                    <a:cubicBezTo>
                      <a:pt x="5" y="45"/>
                      <a:pt x="0" y="30"/>
                      <a:pt x="7" y="17"/>
                    </a:cubicBezTo>
                    <a:cubicBezTo>
                      <a:pt x="13" y="5"/>
                      <a:pt x="28" y="0"/>
                      <a:pt x="41" y="7"/>
                    </a:cubicBezTo>
                    <a:cubicBezTo>
                      <a:pt x="485" y="242"/>
                      <a:pt x="485" y="242"/>
                      <a:pt x="485" y="242"/>
                    </a:cubicBezTo>
                    <a:cubicBezTo>
                      <a:pt x="497" y="248"/>
                      <a:pt x="502" y="263"/>
                      <a:pt x="495" y="276"/>
                    </a:cubicBezTo>
                    <a:cubicBezTo>
                      <a:pt x="491" y="284"/>
                      <a:pt x="482" y="289"/>
                      <a:pt x="473" y="289"/>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37" name="Freeform 104">
                <a:extLst>
                  <a:ext uri="{FF2B5EF4-FFF2-40B4-BE49-F238E27FC236}">
                    <a16:creationId xmlns:a16="http://schemas.microsoft.com/office/drawing/2014/main" id="{31694294-2878-0C0E-46C5-B40C13E5C8E8}"/>
                  </a:ext>
                </a:extLst>
              </p:cNvPr>
              <p:cNvSpPr>
                <a:spLocks/>
              </p:cNvSpPr>
              <p:nvPr/>
            </p:nvSpPr>
            <p:spPr bwMode="auto">
              <a:xfrm>
                <a:off x="19840576" y="4181475"/>
                <a:ext cx="127000" cy="80963"/>
              </a:xfrm>
              <a:custGeom>
                <a:avLst/>
                <a:gdLst>
                  <a:gd name="T0" fmla="*/ 275 w 303"/>
                  <a:gd name="T1" fmla="*/ 196 h 196"/>
                  <a:gd name="T2" fmla="*/ 262 w 303"/>
                  <a:gd name="T3" fmla="*/ 193 h 196"/>
                  <a:gd name="T4" fmla="*/ 16 w 303"/>
                  <a:gd name="T5" fmla="*/ 50 h 196"/>
                  <a:gd name="T6" fmla="*/ 7 w 303"/>
                  <a:gd name="T7" fmla="*/ 16 h 196"/>
                  <a:gd name="T8" fmla="*/ 41 w 303"/>
                  <a:gd name="T9" fmla="*/ 7 h 196"/>
                  <a:gd name="T10" fmla="*/ 287 w 303"/>
                  <a:gd name="T11" fmla="*/ 149 h 196"/>
                  <a:gd name="T12" fmla="*/ 296 w 303"/>
                  <a:gd name="T13" fmla="*/ 183 h 196"/>
                  <a:gd name="T14" fmla="*/ 275 w 303"/>
                  <a:gd name="T15" fmla="*/ 196 h 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196">
                    <a:moveTo>
                      <a:pt x="275" y="196"/>
                    </a:moveTo>
                    <a:cubicBezTo>
                      <a:pt x="270" y="196"/>
                      <a:pt x="266" y="195"/>
                      <a:pt x="262" y="193"/>
                    </a:cubicBezTo>
                    <a:cubicBezTo>
                      <a:pt x="16" y="50"/>
                      <a:pt x="16" y="50"/>
                      <a:pt x="16" y="50"/>
                    </a:cubicBezTo>
                    <a:cubicBezTo>
                      <a:pt x="4" y="44"/>
                      <a:pt x="0" y="28"/>
                      <a:pt x="7" y="16"/>
                    </a:cubicBezTo>
                    <a:cubicBezTo>
                      <a:pt x="13" y="4"/>
                      <a:pt x="29" y="0"/>
                      <a:pt x="41" y="7"/>
                    </a:cubicBezTo>
                    <a:cubicBezTo>
                      <a:pt x="287" y="149"/>
                      <a:pt x="287" y="149"/>
                      <a:pt x="287" y="149"/>
                    </a:cubicBezTo>
                    <a:cubicBezTo>
                      <a:pt x="299" y="156"/>
                      <a:pt x="303" y="171"/>
                      <a:pt x="296" y="183"/>
                    </a:cubicBezTo>
                    <a:cubicBezTo>
                      <a:pt x="292" y="192"/>
                      <a:pt x="283" y="196"/>
                      <a:pt x="275" y="196"/>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38" name="Freeform 105">
                <a:extLst>
                  <a:ext uri="{FF2B5EF4-FFF2-40B4-BE49-F238E27FC236}">
                    <a16:creationId xmlns:a16="http://schemas.microsoft.com/office/drawing/2014/main" id="{2C90C7C0-573D-8956-E601-D6B81CCB4605}"/>
                  </a:ext>
                </a:extLst>
              </p:cNvPr>
              <p:cNvSpPr>
                <a:spLocks/>
              </p:cNvSpPr>
              <p:nvPr/>
            </p:nvSpPr>
            <p:spPr bwMode="auto">
              <a:xfrm>
                <a:off x="20062826" y="4070350"/>
                <a:ext cx="20638" cy="144463"/>
              </a:xfrm>
              <a:custGeom>
                <a:avLst/>
                <a:gdLst>
                  <a:gd name="T0" fmla="*/ 25 w 50"/>
                  <a:gd name="T1" fmla="*/ 348 h 348"/>
                  <a:gd name="T2" fmla="*/ 0 w 50"/>
                  <a:gd name="T3" fmla="*/ 323 h 348"/>
                  <a:gd name="T4" fmla="*/ 0 w 50"/>
                  <a:gd name="T5" fmla="*/ 25 h 348"/>
                  <a:gd name="T6" fmla="*/ 25 w 50"/>
                  <a:gd name="T7" fmla="*/ 0 h 348"/>
                  <a:gd name="T8" fmla="*/ 50 w 50"/>
                  <a:gd name="T9" fmla="*/ 25 h 348"/>
                  <a:gd name="T10" fmla="*/ 50 w 50"/>
                  <a:gd name="T11" fmla="*/ 323 h 348"/>
                  <a:gd name="T12" fmla="*/ 25 w 50"/>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50" h="348">
                    <a:moveTo>
                      <a:pt x="25" y="348"/>
                    </a:moveTo>
                    <a:cubicBezTo>
                      <a:pt x="11" y="348"/>
                      <a:pt x="0" y="337"/>
                      <a:pt x="0" y="323"/>
                    </a:cubicBezTo>
                    <a:cubicBezTo>
                      <a:pt x="0" y="25"/>
                      <a:pt x="0" y="25"/>
                      <a:pt x="0" y="25"/>
                    </a:cubicBezTo>
                    <a:cubicBezTo>
                      <a:pt x="0" y="11"/>
                      <a:pt x="11" y="0"/>
                      <a:pt x="25" y="0"/>
                    </a:cubicBezTo>
                    <a:cubicBezTo>
                      <a:pt x="39" y="0"/>
                      <a:pt x="50" y="11"/>
                      <a:pt x="50" y="25"/>
                    </a:cubicBezTo>
                    <a:cubicBezTo>
                      <a:pt x="50" y="323"/>
                      <a:pt x="50" y="323"/>
                      <a:pt x="50" y="323"/>
                    </a:cubicBezTo>
                    <a:cubicBezTo>
                      <a:pt x="50" y="337"/>
                      <a:pt x="39" y="348"/>
                      <a:pt x="25" y="348"/>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39" name="Freeform 106">
                <a:extLst>
                  <a:ext uri="{FF2B5EF4-FFF2-40B4-BE49-F238E27FC236}">
                    <a16:creationId xmlns:a16="http://schemas.microsoft.com/office/drawing/2014/main" id="{1E987E02-2ED0-C502-A906-7274C071FF8B}"/>
                  </a:ext>
                </a:extLst>
              </p:cNvPr>
              <p:cNvSpPr>
                <a:spLocks/>
              </p:cNvSpPr>
              <p:nvPr/>
            </p:nvSpPr>
            <p:spPr bwMode="auto">
              <a:xfrm>
                <a:off x="19804063" y="4200525"/>
                <a:ext cx="20638" cy="109538"/>
              </a:xfrm>
              <a:custGeom>
                <a:avLst/>
                <a:gdLst>
                  <a:gd name="T0" fmla="*/ 25 w 50"/>
                  <a:gd name="T1" fmla="*/ 267 h 267"/>
                  <a:gd name="T2" fmla="*/ 0 w 50"/>
                  <a:gd name="T3" fmla="*/ 242 h 267"/>
                  <a:gd name="T4" fmla="*/ 0 w 50"/>
                  <a:gd name="T5" fmla="*/ 25 h 267"/>
                  <a:gd name="T6" fmla="*/ 25 w 50"/>
                  <a:gd name="T7" fmla="*/ 0 h 267"/>
                  <a:gd name="T8" fmla="*/ 50 w 50"/>
                  <a:gd name="T9" fmla="*/ 25 h 267"/>
                  <a:gd name="T10" fmla="*/ 50 w 50"/>
                  <a:gd name="T11" fmla="*/ 242 h 267"/>
                  <a:gd name="T12" fmla="*/ 25 w 50"/>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50" h="267">
                    <a:moveTo>
                      <a:pt x="25" y="267"/>
                    </a:moveTo>
                    <a:cubicBezTo>
                      <a:pt x="11" y="267"/>
                      <a:pt x="0" y="256"/>
                      <a:pt x="0" y="242"/>
                    </a:cubicBezTo>
                    <a:cubicBezTo>
                      <a:pt x="0" y="25"/>
                      <a:pt x="0" y="25"/>
                      <a:pt x="0" y="25"/>
                    </a:cubicBezTo>
                    <a:cubicBezTo>
                      <a:pt x="0" y="11"/>
                      <a:pt x="11" y="0"/>
                      <a:pt x="25" y="0"/>
                    </a:cubicBezTo>
                    <a:cubicBezTo>
                      <a:pt x="39" y="0"/>
                      <a:pt x="50" y="11"/>
                      <a:pt x="50" y="25"/>
                    </a:cubicBezTo>
                    <a:cubicBezTo>
                      <a:pt x="50" y="242"/>
                      <a:pt x="50" y="242"/>
                      <a:pt x="50" y="242"/>
                    </a:cubicBezTo>
                    <a:cubicBezTo>
                      <a:pt x="50" y="256"/>
                      <a:pt x="39" y="267"/>
                      <a:pt x="25" y="267"/>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0" name="Freeform 107">
                <a:extLst>
                  <a:ext uri="{FF2B5EF4-FFF2-40B4-BE49-F238E27FC236}">
                    <a16:creationId xmlns:a16="http://schemas.microsoft.com/office/drawing/2014/main" id="{10DCADD6-7727-1FF5-E048-202610D5279B}"/>
                  </a:ext>
                </a:extLst>
              </p:cNvPr>
              <p:cNvSpPr>
                <a:spLocks/>
              </p:cNvSpPr>
              <p:nvPr/>
            </p:nvSpPr>
            <p:spPr bwMode="auto">
              <a:xfrm>
                <a:off x="20320001" y="4203700"/>
                <a:ext cx="20638" cy="134938"/>
              </a:xfrm>
              <a:custGeom>
                <a:avLst/>
                <a:gdLst>
                  <a:gd name="T0" fmla="*/ 25 w 50"/>
                  <a:gd name="T1" fmla="*/ 326 h 326"/>
                  <a:gd name="T2" fmla="*/ 0 w 50"/>
                  <a:gd name="T3" fmla="*/ 301 h 326"/>
                  <a:gd name="T4" fmla="*/ 0 w 50"/>
                  <a:gd name="T5" fmla="*/ 25 h 326"/>
                  <a:gd name="T6" fmla="*/ 25 w 50"/>
                  <a:gd name="T7" fmla="*/ 0 h 326"/>
                  <a:gd name="T8" fmla="*/ 50 w 50"/>
                  <a:gd name="T9" fmla="*/ 25 h 326"/>
                  <a:gd name="T10" fmla="*/ 50 w 50"/>
                  <a:gd name="T11" fmla="*/ 301 h 326"/>
                  <a:gd name="T12" fmla="*/ 25 w 50"/>
                  <a:gd name="T13" fmla="*/ 326 h 326"/>
                </a:gdLst>
                <a:ahLst/>
                <a:cxnLst>
                  <a:cxn ang="0">
                    <a:pos x="T0" y="T1"/>
                  </a:cxn>
                  <a:cxn ang="0">
                    <a:pos x="T2" y="T3"/>
                  </a:cxn>
                  <a:cxn ang="0">
                    <a:pos x="T4" y="T5"/>
                  </a:cxn>
                  <a:cxn ang="0">
                    <a:pos x="T6" y="T7"/>
                  </a:cxn>
                  <a:cxn ang="0">
                    <a:pos x="T8" y="T9"/>
                  </a:cxn>
                  <a:cxn ang="0">
                    <a:pos x="T10" y="T11"/>
                  </a:cxn>
                  <a:cxn ang="0">
                    <a:pos x="T12" y="T13"/>
                  </a:cxn>
                </a:cxnLst>
                <a:rect l="0" t="0" r="r" b="b"/>
                <a:pathLst>
                  <a:path w="50" h="326">
                    <a:moveTo>
                      <a:pt x="25" y="326"/>
                    </a:moveTo>
                    <a:cubicBezTo>
                      <a:pt x="11" y="326"/>
                      <a:pt x="0" y="315"/>
                      <a:pt x="0" y="301"/>
                    </a:cubicBezTo>
                    <a:cubicBezTo>
                      <a:pt x="0" y="25"/>
                      <a:pt x="0" y="25"/>
                      <a:pt x="0" y="25"/>
                    </a:cubicBezTo>
                    <a:cubicBezTo>
                      <a:pt x="0" y="11"/>
                      <a:pt x="11" y="0"/>
                      <a:pt x="25" y="0"/>
                    </a:cubicBezTo>
                    <a:cubicBezTo>
                      <a:pt x="39" y="0"/>
                      <a:pt x="50" y="11"/>
                      <a:pt x="50" y="25"/>
                    </a:cubicBezTo>
                    <a:cubicBezTo>
                      <a:pt x="50" y="301"/>
                      <a:pt x="50" y="301"/>
                      <a:pt x="50" y="301"/>
                    </a:cubicBezTo>
                    <a:cubicBezTo>
                      <a:pt x="50" y="315"/>
                      <a:pt x="39" y="326"/>
                      <a:pt x="25" y="326"/>
                    </a:cubicBezTo>
                    <a:close/>
                  </a:path>
                </a:pathLst>
              </a:custGeom>
              <a:solidFill>
                <a:srgbClr val="CF02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1" name="Freeform 108">
                <a:extLst>
                  <a:ext uri="{FF2B5EF4-FFF2-40B4-BE49-F238E27FC236}">
                    <a16:creationId xmlns:a16="http://schemas.microsoft.com/office/drawing/2014/main" id="{F6C4FC6D-8648-1EA5-A004-7444D8E431EF}"/>
                  </a:ext>
                </a:extLst>
              </p:cNvPr>
              <p:cNvSpPr>
                <a:spLocks/>
              </p:cNvSpPr>
              <p:nvPr/>
            </p:nvSpPr>
            <p:spPr bwMode="auto">
              <a:xfrm>
                <a:off x="19802476" y="4705350"/>
                <a:ext cx="539750" cy="20638"/>
              </a:xfrm>
              <a:custGeom>
                <a:avLst/>
                <a:gdLst>
                  <a:gd name="T0" fmla="*/ 1274 w 1299"/>
                  <a:gd name="T1" fmla="*/ 50 h 50"/>
                  <a:gd name="T2" fmla="*/ 25 w 1299"/>
                  <a:gd name="T3" fmla="*/ 50 h 50"/>
                  <a:gd name="T4" fmla="*/ 0 w 1299"/>
                  <a:gd name="T5" fmla="*/ 25 h 50"/>
                  <a:gd name="T6" fmla="*/ 25 w 1299"/>
                  <a:gd name="T7" fmla="*/ 0 h 50"/>
                  <a:gd name="T8" fmla="*/ 1274 w 1299"/>
                  <a:gd name="T9" fmla="*/ 0 h 50"/>
                  <a:gd name="T10" fmla="*/ 1299 w 1299"/>
                  <a:gd name="T11" fmla="*/ 25 h 50"/>
                  <a:gd name="T12" fmla="*/ 1274 w 1299"/>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299" h="50">
                    <a:moveTo>
                      <a:pt x="1274" y="50"/>
                    </a:moveTo>
                    <a:cubicBezTo>
                      <a:pt x="25" y="50"/>
                      <a:pt x="25" y="50"/>
                      <a:pt x="25" y="50"/>
                    </a:cubicBezTo>
                    <a:cubicBezTo>
                      <a:pt x="12" y="50"/>
                      <a:pt x="0" y="38"/>
                      <a:pt x="0" y="25"/>
                    </a:cubicBezTo>
                    <a:cubicBezTo>
                      <a:pt x="0" y="11"/>
                      <a:pt x="12" y="0"/>
                      <a:pt x="25" y="0"/>
                    </a:cubicBezTo>
                    <a:cubicBezTo>
                      <a:pt x="1274" y="0"/>
                      <a:pt x="1274" y="0"/>
                      <a:pt x="1274" y="0"/>
                    </a:cubicBezTo>
                    <a:cubicBezTo>
                      <a:pt x="1288" y="0"/>
                      <a:pt x="1299" y="11"/>
                      <a:pt x="1299" y="25"/>
                    </a:cubicBezTo>
                    <a:cubicBezTo>
                      <a:pt x="1299" y="38"/>
                      <a:pt x="1288" y="50"/>
                      <a:pt x="1274" y="5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2" name="Freeform 109">
                <a:extLst>
                  <a:ext uri="{FF2B5EF4-FFF2-40B4-BE49-F238E27FC236}">
                    <a16:creationId xmlns:a16="http://schemas.microsoft.com/office/drawing/2014/main" id="{AB182756-0534-BA24-14C6-073322DC27A0}"/>
                  </a:ext>
                </a:extLst>
              </p:cNvPr>
              <p:cNvSpPr>
                <a:spLocks/>
              </p:cNvSpPr>
              <p:nvPr/>
            </p:nvSpPr>
            <p:spPr bwMode="auto">
              <a:xfrm>
                <a:off x="19967576" y="4572000"/>
                <a:ext cx="214313" cy="153988"/>
              </a:xfrm>
              <a:custGeom>
                <a:avLst/>
                <a:gdLst>
                  <a:gd name="T0" fmla="*/ 71 w 517"/>
                  <a:gd name="T1" fmla="*/ 370 h 371"/>
                  <a:gd name="T2" fmla="*/ 46 w 517"/>
                  <a:gd name="T3" fmla="*/ 348 h 371"/>
                  <a:gd name="T4" fmla="*/ 1 w 517"/>
                  <a:gd name="T5" fmla="*/ 29 h 371"/>
                  <a:gd name="T6" fmla="*/ 6 w 517"/>
                  <a:gd name="T7" fmla="*/ 9 h 371"/>
                  <a:gd name="T8" fmla="*/ 25 w 517"/>
                  <a:gd name="T9" fmla="*/ 0 h 371"/>
                  <a:gd name="T10" fmla="*/ 491 w 517"/>
                  <a:gd name="T11" fmla="*/ 0 h 371"/>
                  <a:gd name="T12" fmla="*/ 510 w 517"/>
                  <a:gd name="T13" fmla="*/ 9 h 371"/>
                  <a:gd name="T14" fmla="*/ 516 w 517"/>
                  <a:gd name="T15" fmla="*/ 29 h 371"/>
                  <a:gd name="T16" fmla="*/ 473 w 517"/>
                  <a:gd name="T17" fmla="*/ 348 h 371"/>
                  <a:gd name="T18" fmla="*/ 445 w 517"/>
                  <a:gd name="T19" fmla="*/ 369 h 371"/>
                  <a:gd name="T20" fmla="*/ 423 w 517"/>
                  <a:gd name="T21" fmla="*/ 341 h 371"/>
                  <a:gd name="T22" fmla="*/ 463 w 517"/>
                  <a:gd name="T23" fmla="*/ 50 h 371"/>
                  <a:gd name="T24" fmla="*/ 54 w 517"/>
                  <a:gd name="T25" fmla="*/ 50 h 371"/>
                  <a:gd name="T26" fmla="*/ 96 w 517"/>
                  <a:gd name="T27" fmla="*/ 341 h 371"/>
                  <a:gd name="T28" fmla="*/ 75 w 517"/>
                  <a:gd name="T29" fmla="*/ 369 h 371"/>
                  <a:gd name="T30" fmla="*/ 71 w 517"/>
                  <a:gd name="T31" fmla="*/ 37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7" h="371">
                    <a:moveTo>
                      <a:pt x="71" y="370"/>
                    </a:moveTo>
                    <a:cubicBezTo>
                      <a:pt x="59" y="370"/>
                      <a:pt x="48" y="361"/>
                      <a:pt x="46" y="348"/>
                    </a:cubicBezTo>
                    <a:cubicBezTo>
                      <a:pt x="1" y="29"/>
                      <a:pt x="1" y="29"/>
                      <a:pt x="1" y="29"/>
                    </a:cubicBezTo>
                    <a:cubicBezTo>
                      <a:pt x="0" y="22"/>
                      <a:pt x="2" y="14"/>
                      <a:pt x="6" y="9"/>
                    </a:cubicBezTo>
                    <a:cubicBezTo>
                      <a:pt x="11" y="4"/>
                      <a:pt x="18" y="0"/>
                      <a:pt x="25" y="0"/>
                    </a:cubicBezTo>
                    <a:cubicBezTo>
                      <a:pt x="491" y="0"/>
                      <a:pt x="491" y="0"/>
                      <a:pt x="491" y="0"/>
                    </a:cubicBezTo>
                    <a:cubicBezTo>
                      <a:pt x="499" y="0"/>
                      <a:pt x="505" y="3"/>
                      <a:pt x="510" y="9"/>
                    </a:cubicBezTo>
                    <a:cubicBezTo>
                      <a:pt x="515" y="14"/>
                      <a:pt x="517" y="22"/>
                      <a:pt x="516" y="29"/>
                    </a:cubicBezTo>
                    <a:cubicBezTo>
                      <a:pt x="473" y="348"/>
                      <a:pt x="473" y="348"/>
                      <a:pt x="473" y="348"/>
                    </a:cubicBezTo>
                    <a:cubicBezTo>
                      <a:pt x="471" y="362"/>
                      <a:pt x="459" y="371"/>
                      <a:pt x="445" y="369"/>
                    </a:cubicBezTo>
                    <a:cubicBezTo>
                      <a:pt x="431" y="368"/>
                      <a:pt x="422" y="355"/>
                      <a:pt x="423" y="341"/>
                    </a:cubicBezTo>
                    <a:cubicBezTo>
                      <a:pt x="463" y="50"/>
                      <a:pt x="463" y="50"/>
                      <a:pt x="463" y="50"/>
                    </a:cubicBezTo>
                    <a:cubicBezTo>
                      <a:pt x="54" y="50"/>
                      <a:pt x="54" y="50"/>
                      <a:pt x="54" y="50"/>
                    </a:cubicBezTo>
                    <a:cubicBezTo>
                      <a:pt x="96" y="341"/>
                      <a:pt x="96" y="341"/>
                      <a:pt x="96" y="341"/>
                    </a:cubicBezTo>
                    <a:cubicBezTo>
                      <a:pt x="98" y="355"/>
                      <a:pt x="88" y="367"/>
                      <a:pt x="75" y="369"/>
                    </a:cubicBezTo>
                    <a:cubicBezTo>
                      <a:pt x="73" y="370"/>
                      <a:pt x="72" y="370"/>
                      <a:pt x="71" y="37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3" name="Freeform 110">
                <a:extLst>
                  <a:ext uri="{FF2B5EF4-FFF2-40B4-BE49-F238E27FC236}">
                    <a16:creationId xmlns:a16="http://schemas.microsoft.com/office/drawing/2014/main" id="{0C03AA7E-0A4A-C7E5-750C-B2891E966836}"/>
                  </a:ext>
                </a:extLst>
              </p:cNvPr>
              <p:cNvSpPr>
                <a:spLocks/>
              </p:cNvSpPr>
              <p:nvPr/>
            </p:nvSpPr>
            <p:spPr bwMode="auto">
              <a:xfrm>
                <a:off x="19934238" y="4248150"/>
                <a:ext cx="274638" cy="268288"/>
              </a:xfrm>
              <a:custGeom>
                <a:avLst/>
                <a:gdLst>
                  <a:gd name="T0" fmla="*/ 191 w 660"/>
                  <a:gd name="T1" fmla="*/ 647 h 647"/>
                  <a:gd name="T2" fmla="*/ 188 w 660"/>
                  <a:gd name="T3" fmla="*/ 647 h 647"/>
                  <a:gd name="T4" fmla="*/ 8 w 660"/>
                  <a:gd name="T5" fmla="*/ 572 h 647"/>
                  <a:gd name="T6" fmla="*/ 2 w 660"/>
                  <a:gd name="T7" fmla="*/ 549 h 647"/>
                  <a:gd name="T8" fmla="*/ 56 w 660"/>
                  <a:gd name="T9" fmla="*/ 249 h 647"/>
                  <a:gd name="T10" fmla="*/ 329 w 660"/>
                  <a:gd name="T11" fmla="*/ 0 h 647"/>
                  <a:gd name="T12" fmla="*/ 596 w 660"/>
                  <a:gd name="T13" fmla="*/ 226 h 647"/>
                  <a:gd name="T14" fmla="*/ 656 w 660"/>
                  <a:gd name="T15" fmla="*/ 547 h 647"/>
                  <a:gd name="T16" fmla="*/ 645 w 660"/>
                  <a:gd name="T17" fmla="*/ 577 h 647"/>
                  <a:gd name="T18" fmla="*/ 458 w 660"/>
                  <a:gd name="T19" fmla="*/ 638 h 647"/>
                  <a:gd name="T20" fmla="*/ 429 w 660"/>
                  <a:gd name="T21" fmla="*/ 618 h 647"/>
                  <a:gd name="T22" fmla="*/ 449 w 660"/>
                  <a:gd name="T23" fmla="*/ 589 h 647"/>
                  <a:gd name="T24" fmla="*/ 602 w 660"/>
                  <a:gd name="T25" fmla="*/ 543 h 647"/>
                  <a:gd name="T26" fmla="*/ 546 w 660"/>
                  <a:gd name="T27" fmla="*/ 233 h 647"/>
                  <a:gd name="T28" fmla="*/ 329 w 660"/>
                  <a:gd name="T29" fmla="*/ 50 h 647"/>
                  <a:gd name="T30" fmla="*/ 106 w 660"/>
                  <a:gd name="T31" fmla="*/ 253 h 647"/>
                  <a:gd name="T32" fmla="*/ 54 w 660"/>
                  <a:gd name="T33" fmla="*/ 546 h 647"/>
                  <a:gd name="T34" fmla="*/ 195 w 660"/>
                  <a:gd name="T35" fmla="*/ 597 h 647"/>
                  <a:gd name="T36" fmla="*/ 216 w 660"/>
                  <a:gd name="T37" fmla="*/ 626 h 647"/>
                  <a:gd name="T38" fmla="*/ 191 w 660"/>
                  <a:gd name="T39"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0" h="647">
                    <a:moveTo>
                      <a:pt x="191" y="647"/>
                    </a:moveTo>
                    <a:cubicBezTo>
                      <a:pt x="190" y="647"/>
                      <a:pt x="189" y="647"/>
                      <a:pt x="188" y="647"/>
                    </a:cubicBezTo>
                    <a:cubicBezTo>
                      <a:pt x="62" y="628"/>
                      <a:pt x="10" y="575"/>
                      <a:pt x="8" y="572"/>
                    </a:cubicBezTo>
                    <a:cubicBezTo>
                      <a:pt x="2" y="566"/>
                      <a:pt x="0" y="557"/>
                      <a:pt x="2" y="549"/>
                    </a:cubicBezTo>
                    <a:cubicBezTo>
                      <a:pt x="2" y="547"/>
                      <a:pt x="45" y="389"/>
                      <a:pt x="56" y="249"/>
                    </a:cubicBezTo>
                    <a:cubicBezTo>
                      <a:pt x="67" y="93"/>
                      <a:pt x="204" y="0"/>
                      <a:pt x="329" y="0"/>
                    </a:cubicBezTo>
                    <a:cubicBezTo>
                      <a:pt x="460" y="0"/>
                      <a:pt x="578" y="99"/>
                      <a:pt x="596" y="226"/>
                    </a:cubicBezTo>
                    <a:cubicBezTo>
                      <a:pt x="614" y="350"/>
                      <a:pt x="633" y="476"/>
                      <a:pt x="656" y="547"/>
                    </a:cubicBezTo>
                    <a:cubicBezTo>
                      <a:pt x="660" y="559"/>
                      <a:pt x="655" y="571"/>
                      <a:pt x="645" y="577"/>
                    </a:cubicBezTo>
                    <a:cubicBezTo>
                      <a:pt x="583" y="614"/>
                      <a:pt x="463" y="637"/>
                      <a:pt x="458" y="638"/>
                    </a:cubicBezTo>
                    <a:cubicBezTo>
                      <a:pt x="445" y="640"/>
                      <a:pt x="431" y="632"/>
                      <a:pt x="429" y="618"/>
                    </a:cubicBezTo>
                    <a:cubicBezTo>
                      <a:pt x="426" y="605"/>
                      <a:pt x="435" y="591"/>
                      <a:pt x="449" y="589"/>
                    </a:cubicBezTo>
                    <a:cubicBezTo>
                      <a:pt x="450" y="589"/>
                      <a:pt x="544" y="570"/>
                      <a:pt x="602" y="543"/>
                    </a:cubicBezTo>
                    <a:cubicBezTo>
                      <a:pt x="581" y="466"/>
                      <a:pt x="563" y="348"/>
                      <a:pt x="546" y="233"/>
                    </a:cubicBezTo>
                    <a:cubicBezTo>
                      <a:pt x="530" y="118"/>
                      <a:pt x="423" y="50"/>
                      <a:pt x="329" y="50"/>
                    </a:cubicBezTo>
                    <a:cubicBezTo>
                      <a:pt x="227" y="50"/>
                      <a:pt x="115" y="126"/>
                      <a:pt x="106" y="253"/>
                    </a:cubicBezTo>
                    <a:cubicBezTo>
                      <a:pt x="96" y="373"/>
                      <a:pt x="66" y="502"/>
                      <a:pt x="54" y="546"/>
                    </a:cubicBezTo>
                    <a:cubicBezTo>
                      <a:pt x="73" y="560"/>
                      <a:pt x="117" y="586"/>
                      <a:pt x="195" y="597"/>
                    </a:cubicBezTo>
                    <a:cubicBezTo>
                      <a:pt x="209" y="599"/>
                      <a:pt x="218" y="612"/>
                      <a:pt x="216" y="626"/>
                    </a:cubicBezTo>
                    <a:cubicBezTo>
                      <a:pt x="214" y="638"/>
                      <a:pt x="204" y="647"/>
                      <a:pt x="191" y="647"/>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4" name="Freeform 111">
                <a:extLst>
                  <a:ext uri="{FF2B5EF4-FFF2-40B4-BE49-F238E27FC236}">
                    <a16:creationId xmlns:a16="http://schemas.microsoft.com/office/drawing/2014/main" id="{0D20A10F-0FAE-615C-47AC-7514A6885EA1}"/>
                  </a:ext>
                </a:extLst>
              </p:cNvPr>
              <p:cNvSpPr>
                <a:spLocks/>
              </p:cNvSpPr>
              <p:nvPr/>
            </p:nvSpPr>
            <p:spPr bwMode="auto">
              <a:xfrm>
                <a:off x="19975513" y="4325938"/>
                <a:ext cx="192088" cy="168275"/>
              </a:xfrm>
              <a:custGeom>
                <a:avLst/>
                <a:gdLst>
                  <a:gd name="T0" fmla="*/ 230 w 463"/>
                  <a:gd name="T1" fmla="*/ 403 h 403"/>
                  <a:gd name="T2" fmla="*/ 0 w 463"/>
                  <a:gd name="T3" fmla="*/ 177 h 403"/>
                  <a:gd name="T4" fmla="*/ 25 w 463"/>
                  <a:gd name="T5" fmla="*/ 152 h 403"/>
                  <a:gd name="T6" fmla="*/ 51 w 463"/>
                  <a:gd name="T7" fmla="*/ 177 h 403"/>
                  <a:gd name="T8" fmla="*/ 230 w 463"/>
                  <a:gd name="T9" fmla="*/ 353 h 403"/>
                  <a:gd name="T10" fmla="*/ 360 w 463"/>
                  <a:gd name="T11" fmla="*/ 305 h 403"/>
                  <a:gd name="T12" fmla="*/ 409 w 463"/>
                  <a:gd name="T13" fmla="*/ 189 h 403"/>
                  <a:gd name="T14" fmla="*/ 173 w 463"/>
                  <a:gd name="T15" fmla="*/ 62 h 403"/>
                  <a:gd name="T16" fmla="*/ 121 w 463"/>
                  <a:gd name="T17" fmla="*/ 110 h 403"/>
                  <a:gd name="T18" fmla="*/ 85 w 463"/>
                  <a:gd name="T19" fmla="*/ 109 h 403"/>
                  <a:gd name="T20" fmla="*/ 87 w 463"/>
                  <a:gd name="T21" fmla="*/ 74 h 403"/>
                  <a:gd name="T22" fmla="*/ 146 w 463"/>
                  <a:gd name="T23" fmla="*/ 19 h 403"/>
                  <a:gd name="T24" fmla="*/ 161 w 463"/>
                  <a:gd name="T25" fmla="*/ 12 h 403"/>
                  <a:gd name="T26" fmla="*/ 457 w 463"/>
                  <a:gd name="T27" fmla="*/ 173 h 403"/>
                  <a:gd name="T28" fmla="*/ 422 w 463"/>
                  <a:gd name="T29" fmla="*/ 308 h 403"/>
                  <a:gd name="T30" fmla="*/ 230 w 463"/>
                  <a:gd name="T31" fmla="*/ 40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3" h="403">
                    <a:moveTo>
                      <a:pt x="230" y="403"/>
                    </a:moveTo>
                    <a:cubicBezTo>
                      <a:pt x="51" y="403"/>
                      <a:pt x="2" y="255"/>
                      <a:pt x="0" y="177"/>
                    </a:cubicBezTo>
                    <a:cubicBezTo>
                      <a:pt x="0" y="164"/>
                      <a:pt x="11" y="152"/>
                      <a:pt x="25" y="152"/>
                    </a:cubicBezTo>
                    <a:cubicBezTo>
                      <a:pt x="40" y="152"/>
                      <a:pt x="50" y="163"/>
                      <a:pt x="51" y="177"/>
                    </a:cubicBezTo>
                    <a:cubicBezTo>
                      <a:pt x="51" y="184"/>
                      <a:pt x="56" y="353"/>
                      <a:pt x="230" y="353"/>
                    </a:cubicBezTo>
                    <a:cubicBezTo>
                      <a:pt x="286" y="353"/>
                      <a:pt x="329" y="337"/>
                      <a:pt x="360" y="305"/>
                    </a:cubicBezTo>
                    <a:cubicBezTo>
                      <a:pt x="401" y="263"/>
                      <a:pt x="408" y="205"/>
                      <a:pt x="409" y="189"/>
                    </a:cubicBezTo>
                    <a:cubicBezTo>
                      <a:pt x="347" y="69"/>
                      <a:pt x="209" y="63"/>
                      <a:pt x="173" y="62"/>
                    </a:cubicBezTo>
                    <a:cubicBezTo>
                      <a:pt x="121" y="110"/>
                      <a:pt x="121" y="110"/>
                      <a:pt x="121" y="110"/>
                    </a:cubicBezTo>
                    <a:cubicBezTo>
                      <a:pt x="111" y="120"/>
                      <a:pt x="95" y="119"/>
                      <a:pt x="85" y="109"/>
                    </a:cubicBezTo>
                    <a:cubicBezTo>
                      <a:pt x="76" y="99"/>
                      <a:pt x="76" y="83"/>
                      <a:pt x="87" y="74"/>
                    </a:cubicBezTo>
                    <a:cubicBezTo>
                      <a:pt x="146" y="19"/>
                      <a:pt x="146" y="19"/>
                      <a:pt x="146" y="19"/>
                    </a:cubicBezTo>
                    <a:cubicBezTo>
                      <a:pt x="150" y="15"/>
                      <a:pt x="155" y="13"/>
                      <a:pt x="161" y="12"/>
                    </a:cubicBezTo>
                    <a:cubicBezTo>
                      <a:pt x="169" y="12"/>
                      <a:pt x="373" y="0"/>
                      <a:pt x="457" y="173"/>
                    </a:cubicBezTo>
                    <a:cubicBezTo>
                      <a:pt x="463" y="187"/>
                      <a:pt x="456" y="254"/>
                      <a:pt x="422" y="308"/>
                    </a:cubicBezTo>
                    <a:cubicBezTo>
                      <a:pt x="394" y="351"/>
                      <a:pt x="338" y="403"/>
                      <a:pt x="230" y="403"/>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5" name="Freeform 112">
                <a:extLst>
                  <a:ext uri="{FF2B5EF4-FFF2-40B4-BE49-F238E27FC236}">
                    <a16:creationId xmlns:a16="http://schemas.microsoft.com/office/drawing/2014/main" id="{729A175A-2AF4-FC24-A649-C36D1FB7E63F}"/>
                  </a:ext>
                </a:extLst>
              </p:cNvPr>
              <p:cNvSpPr>
                <a:spLocks/>
              </p:cNvSpPr>
              <p:nvPr/>
            </p:nvSpPr>
            <p:spPr bwMode="auto">
              <a:xfrm>
                <a:off x="19929476" y="4473575"/>
                <a:ext cx="104775" cy="209550"/>
              </a:xfrm>
              <a:custGeom>
                <a:avLst/>
                <a:gdLst>
                  <a:gd name="T0" fmla="*/ 27 w 255"/>
                  <a:gd name="T1" fmla="*/ 506 h 506"/>
                  <a:gd name="T2" fmla="*/ 2 w 255"/>
                  <a:gd name="T3" fmla="*/ 481 h 506"/>
                  <a:gd name="T4" fmla="*/ 2 w 255"/>
                  <a:gd name="T5" fmla="*/ 278 h 506"/>
                  <a:gd name="T6" fmla="*/ 60 w 255"/>
                  <a:gd name="T7" fmla="*/ 154 h 506"/>
                  <a:gd name="T8" fmla="*/ 205 w 255"/>
                  <a:gd name="T9" fmla="*/ 83 h 506"/>
                  <a:gd name="T10" fmla="*/ 205 w 255"/>
                  <a:gd name="T11" fmla="*/ 25 h 506"/>
                  <a:gd name="T12" fmla="*/ 230 w 255"/>
                  <a:gd name="T13" fmla="*/ 0 h 506"/>
                  <a:gd name="T14" fmla="*/ 255 w 255"/>
                  <a:gd name="T15" fmla="*/ 25 h 506"/>
                  <a:gd name="T16" fmla="*/ 255 w 255"/>
                  <a:gd name="T17" fmla="*/ 99 h 506"/>
                  <a:gd name="T18" fmla="*/ 241 w 255"/>
                  <a:gd name="T19" fmla="*/ 122 h 506"/>
                  <a:gd name="T20" fmla="*/ 84 w 255"/>
                  <a:gd name="T21" fmla="*/ 198 h 506"/>
                  <a:gd name="T22" fmla="*/ 52 w 255"/>
                  <a:gd name="T23" fmla="*/ 277 h 506"/>
                  <a:gd name="T24" fmla="*/ 52 w 255"/>
                  <a:gd name="T25" fmla="*/ 481 h 506"/>
                  <a:gd name="T26" fmla="*/ 27 w 255"/>
                  <a:gd name="T2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5" h="506">
                    <a:moveTo>
                      <a:pt x="27" y="506"/>
                    </a:moveTo>
                    <a:cubicBezTo>
                      <a:pt x="13" y="506"/>
                      <a:pt x="2" y="494"/>
                      <a:pt x="2" y="481"/>
                    </a:cubicBezTo>
                    <a:cubicBezTo>
                      <a:pt x="2" y="278"/>
                      <a:pt x="2" y="278"/>
                      <a:pt x="2" y="278"/>
                    </a:cubicBezTo>
                    <a:cubicBezTo>
                      <a:pt x="2" y="275"/>
                      <a:pt x="0" y="186"/>
                      <a:pt x="60" y="154"/>
                    </a:cubicBezTo>
                    <a:cubicBezTo>
                      <a:pt x="97" y="133"/>
                      <a:pt x="173" y="98"/>
                      <a:pt x="205" y="83"/>
                    </a:cubicBezTo>
                    <a:cubicBezTo>
                      <a:pt x="205" y="25"/>
                      <a:pt x="205" y="25"/>
                      <a:pt x="205" y="25"/>
                    </a:cubicBezTo>
                    <a:cubicBezTo>
                      <a:pt x="205" y="11"/>
                      <a:pt x="216" y="0"/>
                      <a:pt x="230" y="0"/>
                    </a:cubicBezTo>
                    <a:cubicBezTo>
                      <a:pt x="244" y="0"/>
                      <a:pt x="255" y="11"/>
                      <a:pt x="255" y="25"/>
                    </a:cubicBezTo>
                    <a:cubicBezTo>
                      <a:pt x="255" y="99"/>
                      <a:pt x="255" y="99"/>
                      <a:pt x="255" y="99"/>
                    </a:cubicBezTo>
                    <a:cubicBezTo>
                      <a:pt x="255" y="109"/>
                      <a:pt x="249" y="117"/>
                      <a:pt x="241" y="122"/>
                    </a:cubicBezTo>
                    <a:cubicBezTo>
                      <a:pt x="239" y="122"/>
                      <a:pt x="129" y="173"/>
                      <a:pt x="84" y="198"/>
                    </a:cubicBezTo>
                    <a:cubicBezTo>
                      <a:pt x="57" y="212"/>
                      <a:pt x="52" y="260"/>
                      <a:pt x="52" y="277"/>
                    </a:cubicBezTo>
                    <a:cubicBezTo>
                      <a:pt x="52" y="481"/>
                      <a:pt x="52" y="481"/>
                      <a:pt x="52" y="481"/>
                    </a:cubicBezTo>
                    <a:cubicBezTo>
                      <a:pt x="52" y="494"/>
                      <a:pt x="41" y="506"/>
                      <a:pt x="27" y="506"/>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6" name="Freeform 113">
                <a:extLst>
                  <a:ext uri="{FF2B5EF4-FFF2-40B4-BE49-F238E27FC236}">
                    <a16:creationId xmlns:a16="http://schemas.microsoft.com/office/drawing/2014/main" id="{85C383CC-3084-AE38-9145-C68736F1FE35}"/>
                  </a:ext>
                </a:extLst>
              </p:cNvPr>
              <p:cNvSpPr>
                <a:spLocks/>
              </p:cNvSpPr>
              <p:nvPr/>
            </p:nvSpPr>
            <p:spPr bwMode="auto">
              <a:xfrm>
                <a:off x="20110451" y="4471988"/>
                <a:ext cx="106363" cy="209550"/>
              </a:xfrm>
              <a:custGeom>
                <a:avLst/>
                <a:gdLst>
                  <a:gd name="T0" fmla="*/ 228 w 255"/>
                  <a:gd name="T1" fmla="*/ 508 h 508"/>
                  <a:gd name="T2" fmla="*/ 203 w 255"/>
                  <a:gd name="T3" fmla="*/ 483 h 508"/>
                  <a:gd name="T4" fmla="*/ 203 w 255"/>
                  <a:gd name="T5" fmla="*/ 278 h 508"/>
                  <a:gd name="T6" fmla="*/ 172 w 255"/>
                  <a:gd name="T7" fmla="*/ 198 h 508"/>
                  <a:gd name="T8" fmla="*/ 15 w 255"/>
                  <a:gd name="T9" fmla="*/ 122 h 508"/>
                  <a:gd name="T10" fmla="*/ 0 w 255"/>
                  <a:gd name="T11" fmla="*/ 99 h 508"/>
                  <a:gd name="T12" fmla="*/ 0 w 255"/>
                  <a:gd name="T13" fmla="*/ 25 h 508"/>
                  <a:gd name="T14" fmla="*/ 25 w 255"/>
                  <a:gd name="T15" fmla="*/ 0 h 508"/>
                  <a:gd name="T16" fmla="*/ 50 w 255"/>
                  <a:gd name="T17" fmla="*/ 25 h 508"/>
                  <a:gd name="T18" fmla="*/ 50 w 255"/>
                  <a:gd name="T19" fmla="*/ 83 h 508"/>
                  <a:gd name="T20" fmla="*/ 196 w 255"/>
                  <a:gd name="T21" fmla="*/ 154 h 508"/>
                  <a:gd name="T22" fmla="*/ 253 w 255"/>
                  <a:gd name="T23" fmla="*/ 279 h 508"/>
                  <a:gd name="T24" fmla="*/ 253 w 255"/>
                  <a:gd name="T25" fmla="*/ 483 h 508"/>
                  <a:gd name="T26" fmla="*/ 228 w 255"/>
                  <a:gd name="T2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5" h="508">
                    <a:moveTo>
                      <a:pt x="228" y="508"/>
                    </a:moveTo>
                    <a:cubicBezTo>
                      <a:pt x="215" y="508"/>
                      <a:pt x="203" y="497"/>
                      <a:pt x="203" y="483"/>
                    </a:cubicBezTo>
                    <a:cubicBezTo>
                      <a:pt x="203" y="278"/>
                      <a:pt x="203" y="278"/>
                      <a:pt x="203" y="278"/>
                    </a:cubicBezTo>
                    <a:cubicBezTo>
                      <a:pt x="204" y="261"/>
                      <a:pt x="199" y="213"/>
                      <a:pt x="172" y="198"/>
                    </a:cubicBezTo>
                    <a:cubicBezTo>
                      <a:pt x="126" y="173"/>
                      <a:pt x="16" y="122"/>
                      <a:pt x="15" y="122"/>
                    </a:cubicBezTo>
                    <a:cubicBezTo>
                      <a:pt x="6" y="118"/>
                      <a:pt x="0" y="109"/>
                      <a:pt x="0" y="99"/>
                    </a:cubicBezTo>
                    <a:cubicBezTo>
                      <a:pt x="0" y="25"/>
                      <a:pt x="0" y="25"/>
                      <a:pt x="0" y="25"/>
                    </a:cubicBezTo>
                    <a:cubicBezTo>
                      <a:pt x="0" y="11"/>
                      <a:pt x="11" y="0"/>
                      <a:pt x="25" y="0"/>
                    </a:cubicBezTo>
                    <a:cubicBezTo>
                      <a:pt x="39" y="0"/>
                      <a:pt x="50" y="11"/>
                      <a:pt x="50" y="25"/>
                    </a:cubicBezTo>
                    <a:cubicBezTo>
                      <a:pt x="50" y="83"/>
                      <a:pt x="50" y="83"/>
                      <a:pt x="50" y="83"/>
                    </a:cubicBezTo>
                    <a:cubicBezTo>
                      <a:pt x="82" y="98"/>
                      <a:pt x="158" y="134"/>
                      <a:pt x="196" y="154"/>
                    </a:cubicBezTo>
                    <a:cubicBezTo>
                      <a:pt x="255" y="187"/>
                      <a:pt x="254" y="275"/>
                      <a:pt x="253" y="279"/>
                    </a:cubicBezTo>
                    <a:cubicBezTo>
                      <a:pt x="253" y="483"/>
                      <a:pt x="253" y="483"/>
                      <a:pt x="253" y="483"/>
                    </a:cubicBezTo>
                    <a:cubicBezTo>
                      <a:pt x="253" y="497"/>
                      <a:pt x="242" y="508"/>
                      <a:pt x="228" y="508"/>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7" name="Freeform 114">
                <a:extLst>
                  <a:ext uri="{FF2B5EF4-FFF2-40B4-BE49-F238E27FC236}">
                    <a16:creationId xmlns:a16="http://schemas.microsoft.com/office/drawing/2014/main" id="{64A63A80-7274-5C36-ECA2-335FA8A83458}"/>
                  </a:ext>
                </a:extLst>
              </p:cNvPr>
              <p:cNvSpPr>
                <a:spLocks/>
              </p:cNvSpPr>
              <p:nvPr/>
            </p:nvSpPr>
            <p:spPr bwMode="auto">
              <a:xfrm>
                <a:off x="20015201" y="4500563"/>
                <a:ext cx="117475" cy="60325"/>
              </a:xfrm>
              <a:custGeom>
                <a:avLst/>
                <a:gdLst>
                  <a:gd name="T0" fmla="*/ 135 w 282"/>
                  <a:gd name="T1" fmla="*/ 146 h 146"/>
                  <a:gd name="T2" fmla="*/ 5 w 282"/>
                  <a:gd name="T3" fmla="*/ 55 h 146"/>
                  <a:gd name="T4" fmla="*/ 19 w 282"/>
                  <a:gd name="T5" fmla="*/ 23 h 146"/>
                  <a:gd name="T6" fmla="*/ 51 w 282"/>
                  <a:gd name="T7" fmla="*/ 36 h 146"/>
                  <a:gd name="T8" fmla="*/ 135 w 282"/>
                  <a:gd name="T9" fmla="*/ 96 h 146"/>
                  <a:gd name="T10" fmla="*/ 230 w 282"/>
                  <a:gd name="T11" fmla="*/ 18 h 146"/>
                  <a:gd name="T12" fmla="*/ 263 w 282"/>
                  <a:gd name="T13" fmla="*/ 5 h 146"/>
                  <a:gd name="T14" fmla="*/ 276 w 282"/>
                  <a:gd name="T15" fmla="*/ 38 h 146"/>
                  <a:gd name="T16" fmla="*/ 135 w 28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146">
                    <a:moveTo>
                      <a:pt x="135" y="146"/>
                    </a:moveTo>
                    <a:cubicBezTo>
                      <a:pt x="43" y="146"/>
                      <a:pt x="7" y="59"/>
                      <a:pt x="5" y="55"/>
                    </a:cubicBezTo>
                    <a:cubicBezTo>
                      <a:pt x="0" y="43"/>
                      <a:pt x="6" y="28"/>
                      <a:pt x="19" y="23"/>
                    </a:cubicBezTo>
                    <a:cubicBezTo>
                      <a:pt x="32" y="18"/>
                      <a:pt x="46" y="24"/>
                      <a:pt x="51" y="36"/>
                    </a:cubicBezTo>
                    <a:cubicBezTo>
                      <a:pt x="53" y="39"/>
                      <a:pt x="77" y="96"/>
                      <a:pt x="135" y="96"/>
                    </a:cubicBezTo>
                    <a:cubicBezTo>
                      <a:pt x="197" y="96"/>
                      <a:pt x="230" y="19"/>
                      <a:pt x="230" y="18"/>
                    </a:cubicBezTo>
                    <a:cubicBezTo>
                      <a:pt x="236" y="6"/>
                      <a:pt x="250" y="0"/>
                      <a:pt x="263" y="5"/>
                    </a:cubicBezTo>
                    <a:cubicBezTo>
                      <a:pt x="276" y="10"/>
                      <a:pt x="282" y="25"/>
                      <a:pt x="276" y="38"/>
                    </a:cubicBezTo>
                    <a:cubicBezTo>
                      <a:pt x="275" y="42"/>
                      <a:pt x="230" y="146"/>
                      <a:pt x="135" y="146"/>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8" name="Freeform 115">
                <a:extLst>
                  <a:ext uri="{FF2B5EF4-FFF2-40B4-BE49-F238E27FC236}">
                    <a16:creationId xmlns:a16="http://schemas.microsoft.com/office/drawing/2014/main" id="{C0A33A6B-180E-E692-AD76-354ECDAA5FA1}"/>
                  </a:ext>
                </a:extLst>
              </p:cNvPr>
              <p:cNvSpPr>
                <a:spLocks noEditPoints="1"/>
              </p:cNvSpPr>
              <p:nvPr/>
            </p:nvSpPr>
            <p:spPr bwMode="auto">
              <a:xfrm>
                <a:off x="19767551" y="4365625"/>
                <a:ext cx="169863" cy="184150"/>
              </a:xfrm>
              <a:custGeom>
                <a:avLst/>
                <a:gdLst>
                  <a:gd name="T0" fmla="*/ 208 w 406"/>
                  <a:gd name="T1" fmla="*/ 444 h 444"/>
                  <a:gd name="T2" fmla="*/ 31 w 406"/>
                  <a:gd name="T3" fmla="*/ 274 h 444"/>
                  <a:gd name="T4" fmla="*/ 33 w 406"/>
                  <a:gd name="T5" fmla="*/ 113 h 444"/>
                  <a:gd name="T6" fmla="*/ 203 w 406"/>
                  <a:gd name="T7" fmla="*/ 0 h 444"/>
                  <a:gd name="T8" fmla="*/ 374 w 406"/>
                  <a:gd name="T9" fmla="*/ 109 h 444"/>
                  <a:gd name="T10" fmla="*/ 384 w 406"/>
                  <a:gd name="T11" fmla="*/ 264 h 444"/>
                  <a:gd name="T12" fmla="*/ 383 w 406"/>
                  <a:gd name="T13" fmla="*/ 266 h 444"/>
                  <a:gd name="T14" fmla="*/ 356 w 406"/>
                  <a:gd name="T15" fmla="*/ 370 h 444"/>
                  <a:gd name="T16" fmla="*/ 208 w 406"/>
                  <a:gd name="T17" fmla="*/ 444 h 444"/>
                  <a:gd name="T18" fmla="*/ 203 w 406"/>
                  <a:gd name="T19" fmla="*/ 50 h 444"/>
                  <a:gd name="T20" fmla="*/ 78 w 406"/>
                  <a:gd name="T21" fmla="*/ 136 h 444"/>
                  <a:gd name="T22" fmla="*/ 79 w 406"/>
                  <a:gd name="T23" fmla="*/ 260 h 444"/>
                  <a:gd name="T24" fmla="*/ 81 w 406"/>
                  <a:gd name="T25" fmla="*/ 269 h 444"/>
                  <a:gd name="T26" fmla="*/ 208 w 406"/>
                  <a:gd name="T27" fmla="*/ 394 h 444"/>
                  <a:gd name="T28" fmla="*/ 299 w 406"/>
                  <a:gd name="T29" fmla="*/ 361 h 444"/>
                  <a:gd name="T30" fmla="*/ 334 w 406"/>
                  <a:gd name="T31" fmla="*/ 280 h 444"/>
                  <a:gd name="T32" fmla="*/ 168 w 406"/>
                  <a:gd name="T33" fmla="*/ 190 h 444"/>
                  <a:gd name="T34" fmla="*/ 131 w 406"/>
                  <a:gd name="T35" fmla="*/ 224 h 444"/>
                  <a:gd name="T36" fmla="*/ 95 w 406"/>
                  <a:gd name="T37" fmla="*/ 223 h 444"/>
                  <a:gd name="T38" fmla="*/ 97 w 406"/>
                  <a:gd name="T39" fmla="*/ 188 h 444"/>
                  <a:gd name="T40" fmla="*/ 140 w 406"/>
                  <a:gd name="T41" fmla="*/ 147 h 444"/>
                  <a:gd name="T42" fmla="*/ 156 w 406"/>
                  <a:gd name="T43" fmla="*/ 140 h 444"/>
                  <a:gd name="T44" fmla="*/ 341 w 406"/>
                  <a:gd name="T45" fmla="*/ 206 h 444"/>
                  <a:gd name="T46" fmla="*/ 329 w 406"/>
                  <a:gd name="T47" fmla="*/ 130 h 444"/>
                  <a:gd name="T48" fmla="*/ 203 w 406"/>
                  <a:gd name="T49" fmla="*/ 5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6" h="444">
                    <a:moveTo>
                      <a:pt x="208" y="444"/>
                    </a:moveTo>
                    <a:cubicBezTo>
                      <a:pt x="73" y="444"/>
                      <a:pt x="33" y="335"/>
                      <a:pt x="31" y="274"/>
                    </a:cubicBezTo>
                    <a:cubicBezTo>
                      <a:pt x="24" y="255"/>
                      <a:pt x="0" y="179"/>
                      <a:pt x="33" y="113"/>
                    </a:cubicBezTo>
                    <a:cubicBezTo>
                      <a:pt x="70" y="40"/>
                      <a:pt x="130" y="0"/>
                      <a:pt x="203" y="0"/>
                    </a:cubicBezTo>
                    <a:cubicBezTo>
                      <a:pt x="276" y="0"/>
                      <a:pt x="343" y="43"/>
                      <a:pt x="374" y="109"/>
                    </a:cubicBezTo>
                    <a:cubicBezTo>
                      <a:pt x="406" y="175"/>
                      <a:pt x="385" y="260"/>
                      <a:pt x="384" y="264"/>
                    </a:cubicBezTo>
                    <a:cubicBezTo>
                      <a:pt x="384" y="265"/>
                      <a:pt x="383" y="266"/>
                      <a:pt x="383" y="266"/>
                    </a:cubicBezTo>
                    <a:cubicBezTo>
                      <a:pt x="387" y="284"/>
                      <a:pt x="380" y="333"/>
                      <a:pt x="356" y="370"/>
                    </a:cubicBezTo>
                    <a:cubicBezTo>
                      <a:pt x="334" y="404"/>
                      <a:pt x="291" y="444"/>
                      <a:pt x="208" y="444"/>
                    </a:cubicBezTo>
                    <a:close/>
                    <a:moveTo>
                      <a:pt x="203" y="50"/>
                    </a:moveTo>
                    <a:cubicBezTo>
                      <a:pt x="149" y="50"/>
                      <a:pt x="106" y="80"/>
                      <a:pt x="78" y="136"/>
                    </a:cubicBezTo>
                    <a:cubicBezTo>
                      <a:pt x="51" y="189"/>
                      <a:pt x="78" y="259"/>
                      <a:pt x="79" y="260"/>
                    </a:cubicBezTo>
                    <a:cubicBezTo>
                      <a:pt x="80" y="263"/>
                      <a:pt x="81" y="266"/>
                      <a:pt x="81" y="269"/>
                    </a:cubicBezTo>
                    <a:cubicBezTo>
                      <a:pt x="81" y="282"/>
                      <a:pt x="87" y="394"/>
                      <a:pt x="208" y="394"/>
                    </a:cubicBezTo>
                    <a:cubicBezTo>
                      <a:pt x="247" y="394"/>
                      <a:pt x="278" y="382"/>
                      <a:pt x="299" y="361"/>
                    </a:cubicBezTo>
                    <a:cubicBezTo>
                      <a:pt x="328" y="332"/>
                      <a:pt x="333" y="293"/>
                      <a:pt x="334" y="280"/>
                    </a:cubicBezTo>
                    <a:cubicBezTo>
                      <a:pt x="291" y="198"/>
                      <a:pt x="196" y="191"/>
                      <a:pt x="168" y="190"/>
                    </a:cubicBezTo>
                    <a:cubicBezTo>
                      <a:pt x="131" y="224"/>
                      <a:pt x="131" y="224"/>
                      <a:pt x="131" y="224"/>
                    </a:cubicBezTo>
                    <a:cubicBezTo>
                      <a:pt x="121" y="234"/>
                      <a:pt x="105" y="233"/>
                      <a:pt x="95" y="223"/>
                    </a:cubicBezTo>
                    <a:cubicBezTo>
                      <a:pt x="86" y="213"/>
                      <a:pt x="87" y="197"/>
                      <a:pt x="97" y="188"/>
                    </a:cubicBezTo>
                    <a:cubicBezTo>
                      <a:pt x="140" y="147"/>
                      <a:pt x="140" y="147"/>
                      <a:pt x="140" y="147"/>
                    </a:cubicBezTo>
                    <a:cubicBezTo>
                      <a:pt x="145" y="143"/>
                      <a:pt x="150" y="141"/>
                      <a:pt x="156" y="140"/>
                    </a:cubicBezTo>
                    <a:cubicBezTo>
                      <a:pt x="161" y="140"/>
                      <a:pt x="268" y="134"/>
                      <a:pt x="341" y="206"/>
                    </a:cubicBezTo>
                    <a:cubicBezTo>
                      <a:pt x="342" y="182"/>
                      <a:pt x="340" y="154"/>
                      <a:pt x="329" y="130"/>
                    </a:cubicBezTo>
                    <a:cubicBezTo>
                      <a:pt x="306" y="82"/>
                      <a:pt x="256" y="50"/>
                      <a:pt x="203" y="5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49" name="Freeform 116">
                <a:extLst>
                  <a:ext uri="{FF2B5EF4-FFF2-40B4-BE49-F238E27FC236}">
                    <a16:creationId xmlns:a16="http://schemas.microsoft.com/office/drawing/2014/main" id="{7F8A5907-84EA-915F-DDDD-5AF32CB825B5}"/>
                  </a:ext>
                </a:extLst>
              </p:cNvPr>
              <p:cNvSpPr>
                <a:spLocks/>
              </p:cNvSpPr>
              <p:nvPr/>
            </p:nvSpPr>
            <p:spPr bwMode="auto">
              <a:xfrm>
                <a:off x="19745326" y="4529138"/>
                <a:ext cx="84138" cy="147638"/>
              </a:xfrm>
              <a:custGeom>
                <a:avLst/>
                <a:gdLst>
                  <a:gd name="T0" fmla="*/ 26 w 202"/>
                  <a:gd name="T1" fmla="*/ 355 h 355"/>
                  <a:gd name="T2" fmla="*/ 0 w 202"/>
                  <a:gd name="T3" fmla="*/ 330 h 355"/>
                  <a:gd name="T4" fmla="*/ 0 w 202"/>
                  <a:gd name="T5" fmla="*/ 213 h 355"/>
                  <a:gd name="T6" fmla="*/ 47 w 202"/>
                  <a:gd name="T7" fmla="*/ 115 h 355"/>
                  <a:gd name="T8" fmla="*/ 152 w 202"/>
                  <a:gd name="T9" fmla="*/ 64 h 355"/>
                  <a:gd name="T10" fmla="*/ 152 w 202"/>
                  <a:gd name="T11" fmla="*/ 25 h 355"/>
                  <a:gd name="T12" fmla="*/ 177 w 202"/>
                  <a:gd name="T13" fmla="*/ 0 h 355"/>
                  <a:gd name="T14" fmla="*/ 202 w 202"/>
                  <a:gd name="T15" fmla="*/ 25 h 355"/>
                  <a:gd name="T16" fmla="*/ 202 w 202"/>
                  <a:gd name="T17" fmla="*/ 80 h 355"/>
                  <a:gd name="T18" fmla="*/ 187 w 202"/>
                  <a:gd name="T19" fmla="*/ 103 h 355"/>
                  <a:gd name="T20" fmla="*/ 71 w 202"/>
                  <a:gd name="T21" fmla="*/ 159 h 355"/>
                  <a:gd name="T22" fmla="*/ 51 w 202"/>
                  <a:gd name="T23" fmla="*/ 213 h 355"/>
                  <a:gd name="T24" fmla="*/ 51 w 202"/>
                  <a:gd name="T25" fmla="*/ 330 h 355"/>
                  <a:gd name="T26" fmla="*/ 26 w 202"/>
                  <a:gd name="T27"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55">
                    <a:moveTo>
                      <a:pt x="26" y="355"/>
                    </a:moveTo>
                    <a:cubicBezTo>
                      <a:pt x="12" y="355"/>
                      <a:pt x="0" y="343"/>
                      <a:pt x="0" y="330"/>
                    </a:cubicBezTo>
                    <a:cubicBezTo>
                      <a:pt x="0" y="213"/>
                      <a:pt x="0" y="213"/>
                      <a:pt x="0" y="213"/>
                    </a:cubicBezTo>
                    <a:cubicBezTo>
                      <a:pt x="0" y="206"/>
                      <a:pt x="0" y="141"/>
                      <a:pt x="47" y="115"/>
                    </a:cubicBezTo>
                    <a:cubicBezTo>
                      <a:pt x="73" y="100"/>
                      <a:pt x="126" y="76"/>
                      <a:pt x="152" y="64"/>
                    </a:cubicBezTo>
                    <a:cubicBezTo>
                      <a:pt x="152" y="25"/>
                      <a:pt x="152" y="25"/>
                      <a:pt x="152" y="25"/>
                    </a:cubicBezTo>
                    <a:cubicBezTo>
                      <a:pt x="152" y="11"/>
                      <a:pt x="163" y="0"/>
                      <a:pt x="177" y="0"/>
                    </a:cubicBezTo>
                    <a:cubicBezTo>
                      <a:pt x="191" y="0"/>
                      <a:pt x="202" y="11"/>
                      <a:pt x="202" y="25"/>
                    </a:cubicBezTo>
                    <a:cubicBezTo>
                      <a:pt x="202" y="80"/>
                      <a:pt x="202" y="80"/>
                      <a:pt x="202" y="80"/>
                    </a:cubicBezTo>
                    <a:cubicBezTo>
                      <a:pt x="202" y="90"/>
                      <a:pt x="196" y="98"/>
                      <a:pt x="187" y="103"/>
                    </a:cubicBezTo>
                    <a:cubicBezTo>
                      <a:pt x="186" y="103"/>
                      <a:pt x="104" y="141"/>
                      <a:pt x="71" y="159"/>
                    </a:cubicBezTo>
                    <a:cubicBezTo>
                      <a:pt x="54" y="168"/>
                      <a:pt x="50" y="202"/>
                      <a:pt x="51" y="213"/>
                    </a:cubicBezTo>
                    <a:cubicBezTo>
                      <a:pt x="51" y="330"/>
                      <a:pt x="51" y="330"/>
                      <a:pt x="51" y="330"/>
                    </a:cubicBezTo>
                    <a:cubicBezTo>
                      <a:pt x="51" y="343"/>
                      <a:pt x="39" y="355"/>
                      <a:pt x="26" y="355"/>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50" name="Freeform 117">
                <a:extLst>
                  <a:ext uri="{FF2B5EF4-FFF2-40B4-BE49-F238E27FC236}">
                    <a16:creationId xmlns:a16="http://schemas.microsoft.com/office/drawing/2014/main" id="{AE7319D8-3128-CB70-C18B-AAD24CB8CC88}"/>
                  </a:ext>
                </a:extLst>
              </p:cNvPr>
              <p:cNvSpPr>
                <a:spLocks/>
              </p:cNvSpPr>
              <p:nvPr/>
            </p:nvSpPr>
            <p:spPr bwMode="auto">
              <a:xfrm>
                <a:off x="19880263" y="4527550"/>
                <a:ext cx="20638" cy="44450"/>
              </a:xfrm>
              <a:custGeom>
                <a:avLst/>
                <a:gdLst>
                  <a:gd name="T0" fmla="*/ 25 w 50"/>
                  <a:gd name="T1" fmla="*/ 105 h 105"/>
                  <a:gd name="T2" fmla="*/ 0 w 50"/>
                  <a:gd name="T3" fmla="*/ 80 h 105"/>
                  <a:gd name="T4" fmla="*/ 0 w 50"/>
                  <a:gd name="T5" fmla="*/ 25 h 105"/>
                  <a:gd name="T6" fmla="*/ 25 w 50"/>
                  <a:gd name="T7" fmla="*/ 0 h 105"/>
                  <a:gd name="T8" fmla="*/ 50 w 50"/>
                  <a:gd name="T9" fmla="*/ 25 h 105"/>
                  <a:gd name="T10" fmla="*/ 50 w 50"/>
                  <a:gd name="T11" fmla="*/ 80 h 105"/>
                  <a:gd name="T12" fmla="*/ 25 w 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50" h="105">
                    <a:moveTo>
                      <a:pt x="25" y="105"/>
                    </a:moveTo>
                    <a:cubicBezTo>
                      <a:pt x="11" y="105"/>
                      <a:pt x="0" y="94"/>
                      <a:pt x="0" y="80"/>
                    </a:cubicBezTo>
                    <a:cubicBezTo>
                      <a:pt x="0" y="25"/>
                      <a:pt x="0" y="25"/>
                      <a:pt x="0" y="25"/>
                    </a:cubicBezTo>
                    <a:cubicBezTo>
                      <a:pt x="0" y="11"/>
                      <a:pt x="11" y="0"/>
                      <a:pt x="25" y="0"/>
                    </a:cubicBezTo>
                    <a:cubicBezTo>
                      <a:pt x="39" y="0"/>
                      <a:pt x="50" y="11"/>
                      <a:pt x="50" y="25"/>
                    </a:cubicBezTo>
                    <a:cubicBezTo>
                      <a:pt x="50" y="80"/>
                      <a:pt x="50" y="80"/>
                      <a:pt x="50" y="80"/>
                    </a:cubicBezTo>
                    <a:cubicBezTo>
                      <a:pt x="50" y="94"/>
                      <a:pt x="39" y="105"/>
                      <a:pt x="25" y="105"/>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51" name="Freeform 118">
                <a:extLst>
                  <a:ext uri="{FF2B5EF4-FFF2-40B4-BE49-F238E27FC236}">
                    <a16:creationId xmlns:a16="http://schemas.microsoft.com/office/drawing/2014/main" id="{B5EA71BA-5AAC-B319-4751-ECCC898E2E3E}"/>
                  </a:ext>
                </a:extLst>
              </p:cNvPr>
              <p:cNvSpPr>
                <a:spLocks/>
              </p:cNvSpPr>
              <p:nvPr/>
            </p:nvSpPr>
            <p:spPr bwMode="auto">
              <a:xfrm>
                <a:off x="19810413" y="4549775"/>
                <a:ext cx="92075" cy="50800"/>
              </a:xfrm>
              <a:custGeom>
                <a:avLst/>
                <a:gdLst>
                  <a:gd name="T0" fmla="*/ 108 w 224"/>
                  <a:gd name="T1" fmla="*/ 122 h 122"/>
                  <a:gd name="T2" fmla="*/ 5 w 224"/>
                  <a:gd name="T3" fmla="*/ 51 h 122"/>
                  <a:gd name="T4" fmla="*/ 19 w 224"/>
                  <a:gd name="T5" fmla="*/ 18 h 122"/>
                  <a:gd name="T6" fmla="*/ 51 w 224"/>
                  <a:gd name="T7" fmla="*/ 32 h 122"/>
                  <a:gd name="T8" fmla="*/ 108 w 224"/>
                  <a:gd name="T9" fmla="*/ 72 h 122"/>
                  <a:gd name="T10" fmla="*/ 173 w 224"/>
                  <a:gd name="T11" fmla="*/ 18 h 122"/>
                  <a:gd name="T12" fmla="*/ 205 w 224"/>
                  <a:gd name="T13" fmla="*/ 5 h 122"/>
                  <a:gd name="T14" fmla="*/ 219 w 224"/>
                  <a:gd name="T15" fmla="*/ 38 h 122"/>
                  <a:gd name="T16" fmla="*/ 108 w 22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22">
                    <a:moveTo>
                      <a:pt x="108" y="122"/>
                    </a:moveTo>
                    <a:cubicBezTo>
                      <a:pt x="35" y="122"/>
                      <a:pt x="6" y="54"/>
                      <a:pt x="5" y="51"/>
                    </a:cubicBezTo>
                    <a:cubicBezTo>
                      <a:pt x="0" y="38"/>
                      <a:pt x="6" y="23"/>
                      <a:pt x="19" y="18"/>
                    </a:cubicBezTo>
                    <a:cubicBezTo>
                      <a:pt x="32" y="13"/>
                      <a:pt x="46" y="19"/>
                      <a:pt x="51" y="32"/>
                    </a:cubicBezTo>
                    <a:cubicBezTo>
                      <a:pt x="52" y="34"/>
                      <a:pt x="69" y="72"/>
                      <a:pt x="108" y="72"/>
                    </a:cubicBezTo>
                    <a:cubicBezTo>
                      <a:pt x="149" y="72"/>
                      <a:pt x="172" y="19"/>
                      <a:pt x="173" y="18"/>
                    </a:cubicBezTo>
                    <a:cubicBezTo>
                      <a:pt x="178" y="6"/>
                      <a:pt x="193" y="0"/>
                      <a:pt x="205" y="5"/>
                    </a:cubicBezTo>
                    <a:cubicBezTo>
                      <a:pt x="218" y="10"/>
                      <a:pt x="224" y="25"/>
                      <a:pt x="219" y="38"/>
                    </a:cubicBezTo>
                    <a:cubicBezTo>
                      <a:pt x="217" y="41"/>
                      <a:pt x="183" y="122"/>
                      <a:pt x="108" y="122"/>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54" name="Freeform 119">
                <a:extLst>
                  <a:ext uri="{FF2B5EF4-FFF2-40B4-BE49-F238E27FC236}">
                    <a16:creationId xmlns:a16="http://schemas.microsoft.com/office/drawing/2014/main" id="{FA53C26E-E9D0-78E6-BF9F-8F2565B7CE5C}"/>
                  </a:ext>
                </a:extLst>
              </p:cNvPr>
              <p:cNvSpPr>
                <a:spLocks/>
              </p:cNvSpPr>
              <p:nvPr/>
            </p:nvSpPr>
            <p:spPr bwMode="auto">
              <a:xfrm>
                <a:off x="19800888" y="4329113"/>
                <a:ext cx="98425" cy="58738"/>
              </a:xfrm>
              <a:custGeom>
                <a:avLst/>
                <a:gdLst>
                  <a:gd name="T0" fmla="*/ 212 w 237"/>
                  <a:gd name="T1" fmla="*/ 143 h 143"/>
                  <a:gd name="T2" fmla="*/ 187 w 237"/>
                  <a:gd name="T3" fmla="*/ 118 h 143"/>
                  <a:gd name="T4" fmla="*/ 119 w 237"/>
                  <a:gd name="T5" fmla="*/ 50 h 143"/>
                  <a:gd name="T6" fmla="*/ 50 w 237"/>
                  <a:gd name="T7" fmla="*/ 118 h 143"/>
                  <a:gd name="T8" fmla="*/ 25 w 237"/>
                  <a:gd name="T9" fmla="*/ 143 h 143"/>
                  <a:gd name="T10" fmla="*/ 0 w 237"/>
                  <a:gd name="T11" fmla="*/ 118 h 143"/>
                  <a:gd name="T12" fmla="*/ 119 w 237"/>
                  <a:gd name="T13" fmla="*/ 0 h 143"/>
                  <a:gd name="T14" fmla="*/ 237 w 237"/>
                  <a:gd name="T15" fmla="*/ 118 h 143"/>
                  <a:gd name="T16" fmla="*/ 212 w 237"/>
                  <a:gd name="T17"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7" h="143">
                    <a:moveTo>
                      <a:pt x="212" y="143"/>
                    </a:moveTo>
                    <a:cubicBezTo>
                      <a:pt x="198" y="143"/>
                      <a:pt x="187" y="132"/>
                      <a:pt x="187" y="118"/>
                    </a:cubicBezTo>
                    <a:cubicBezTo>
                      <a:pt x="187" y="81"/>
                      <a:pt x="156" y="50"/>
                      <a:pt x="119" y="50"/>
                    </a:cubicBezTo>
                    <a:cubicBezTo>
                      <a:pt x="81" y="50"/>
                      <a:pt x="50" y="81"/>
                      <a:pt x="50" y="118"/>
                    </a:cubicBezTo>
                    <a:cubicBezTo>
                      <a:pt x="50" y="132"/>
                      <a:pt x="39" y="143"/>
                      <a:pt x="25" y="143"/>
                    </a:cubicBezTo>
                    <a:cubicBezTo>
                      <a:pt x="11" y="143"/>
                      <a:pt x="0" y="132"/>
                      <a:pt x="0" y="118"/>
                    </a:cubicBezTo>
                    <a:cubicBezTo>
                      <a:pt x="0" y="53"/>
                      <a:pt x="53" y="0"/>
                      <a:pt x="119" y="0"/>
                    </a:cubicBezTo>
                    <a:cubicBezTo>
                      <a:pt x="184" y="0"/>
                      <a:pt x="237" y="53"/>
                      <a:pt x="237" y="118"/>
                    </a:cubicBezTo>
                    <a:cubicBezTo>
                      <a:pt x="237" y="132"/>
                      <a:pt x="226" y="143"/>
                      <a:pt x="212" y="143"/>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55" name="Freeform 120">
                <a:extLst>
                  <a:ext uri="{FF2B5EF4-FFF2-40B4-BE49-F238E27FC236}">
                    <a16:creationId xmlns:a16="http://schemas.microsoft.com/office/drawing/2014/main" id="{24F63C1F-3541-E0A8-9282-41AA016308BD}"/>
                  </a:ext>
                </a:extLst>
              </p:cNvPr>
              <p:cNvSpPr>
                <a:spLocks/>
              </p:cNvSpPr>
              <p:nvPr/>
            </p:nvSpPr>
            <p:spPr bwMode="auto">
              <a:xfrm>
                <a:off x="19842163" y="4579938"/>
                <a:ext cx="20638" cy="104775"/>
              </a:xfrm>
              <a:custGeom>
                <a:avLst/>
                <a:gdLst>
                  <a:gd name="T0" fmla="*/ 25 w 50"/>
                  <a:gd name="T1" fmla="*/ 255 h 255"/>
                  <a:gd name="T2" fmla="*/ 0 w 50"/>
                  <a:gd name="T3" fmla="*/ 230 h 255"/>
                  <a:gd name="T4" fmla="*/ 0 w 50"/>
                  <a:gd name="T5" fmla="*/ 25 h 255"/>
                  <a:gd name="T6" fmla="*/ 25 w 50"/>
                  <a:gd name="T7" fmla="*/ 0 h 255"/>
                  <a:gd name="T8" fmla="*/ 50 w 50"/>
                  <a:gd name="T9" fmla="*/ 25 h 255"/>
                  <a:gd name="T10" fmla="*/ 50 w 50"/>
                  <a:gd name="T11" fmla="*/ 230 h 255"/>
                  <a:gd name="T12" fmla="*/ 25 w 50"/>
                  <a:gd name="T13" fmla="*/ 255 h 255"/>
                </a:gdLst>
                <a:ahLst/>
                <a:cxnLst>
                  <a:cxn ang="0">
                    <a:pos x="T0" y="T1"/>
                  </a:cxn>
                  <a:cxn ang="0">
                    <a:pos x="T2" y="T3"/>
                  </a:cxn>
                  <a:cxn ang="0">
                    <a:pos x="T4" y="T5"/>
                  </a:cxn>
                  <a:cxn ang="0">
                    <a:pos x="T6" y="T7"/>
                  </a:cxn>
                  <a:cxn ang="0">
                    <a:pos x="T8" y="T9"/>
                  </a:cxn>
                  <a:cxn ang="0">
                    <a:pos x="T10" y="T11"/>
                  </a:cxn>
                  <a:cxn ang="0">
                    <a:pos x="T12" y="T13"/>
                  </a:cxn>
                </a:cxnLst>
                <a:rect l="0" t="0" r="r" b="b"/>
                <a:pathLst>
                  <a:path w="50" h="255">
                    <a:moveTo>
                      <a:pt x="25" y="255"/>
                    </a:moveTo>
                    <a:cubicBezTo>
                      <a:pt x="11" y="255"/>
                      <a:pt x="0" y="243"/>
                      <a:pt x="0" y="230"/>
                    </a:cubicBezTo>
                    <a:cubicBezTo>
                      <a:pt x="0" y="25"/>
                      <a:pt x="0" y="25"/>
                      <a:pt x="0" y="25"/>
                    </a:cubicBezTo>
                    <a:cubicBezTo>
                      <a:pt x="0" y="11"/>
                      <a:pt x="11" y="0"/>
                      <a:pt x="25" y="0"/>
                    </a:cubicBezTo>
                    <a:cubicBezTo>
                      <a:pt x="39" y="0"/>
                      <a:pt x="50" y="11"/>
                      <a:pt x="50" y="25"/>
                    </a:cubicBezTo>
                    <a:cubicBezTo>
                      <a:pt x="50" y="230"/>
                      <a:pt x="50" y="230"/>
                      <a:pt x="50" y="230"/>
                    </a:cubicBezTo>
                    <a:cubicBezTo>
                      <a:pt x="50" y="243"/>
                      <a:pt x="39" y="255"/>
                      <a:pt x="25" y="255"/>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61" name="Freeform 121">
                <a:extLst>
                  <a:ext uri="{FF2B5EF4-FFF2-40B4-BE49-F238E27FC236}">
                    <a16:creationId xmlns:a16="http://schemas.microsoft.com/office/drawing/2014/main" id="{5FC75D72-8FDA-27A0-C329-B7AB3D7992A1}"/>
                  </a:ext>
                </a:extLst>
              </p:cNvPr>
              <p:cNvSpPr>
                <a:spLocks noEditPoints="1"/>
              </p:cNvSpPr>
              <p:nvPr/>
            </p:nvSpPr>
            <p:spPr bwMode="auto">
              <a:xfrm>
                <a:off x="20207288" y="4360863"/>
                <a:ext cx="188913" cy="184150"/>
              </a:xfrm>
              <a:custGeom>
                <a:avLst/>
                <a:gdLst>
                  <a:gd name="T0" fmla="*/ 208 w 455"/>
                  <a:gd name="T1" fmla="*/ 444 h 444"/>
                  <a:gd name="T2" fmla="*/ 31 w 455"/>
                  <a:gd name="T3" fmla="*/ 274 h 444"/>
                  <a:gd name="T4" fmla="*/ 34 w 455"/>
                  <a:gd name="T5" fmla="*/ 113 h 444"/>
                  <a:gd name="T6" fmla="*/ 203 w 455"/>
                  <a:gd name="T7" fmla="*/ 0 h 444"/>
                  <a:gd name="T8" fmla="*/ 404 w 455"/>
                  <a:gd name="T9" fmla="*/ 9 h 444"/>
                  <a:gd name="T10" fmla="*/ 425 w 455"/>
                  <a:gd name="T11" fmla="*/ 23 h 444"/>
                  <a:gd name="T12" fmla="*/ 385 w 455"/>
                  <a:gd name="T13" fmla="*/ 280 h 444"/>
                  <a:gd name="T14" fmla="*/ 356 w 455"/>
                  <a:gd name="T15" fmla="*/ 370 h 444"/>
                  <a:gd name="T16" fmla="*/ 208 w 455"/>
                  <a:gd name="T17" fmla="*/ 444 h 444"/>
                  <a:gd name="T18" fmla="*/ 203 w 455"/>
                  <a:gd name="T19" fmla="*/ 50 h 444"/>
                  <a:gd name="T20" fmla="*/ 78 w 455"/>
                  <a:gd name="T21" fmla="*/ 136 h 444"/>
                  <a:gd name="T22" fmla="*/ 79 w 455"/>
                  <a:gd name="T23" fmla="*/ 260 h 444"/>
                  <a:gd name="T24" fmla="*/ 81 w 455"/>
                  <a:gd name="T25" fmla="*/ 269 h 444"/>
                  <a:gd name="T26" fmla="*/ 208 w 455"/>
                  <a:gd name="T27" fmla="*/ 394 h 444"/>
                  <a:gd name="T28" fmla="*/ 300 w 455"/>
                  <a:gd name="T29" fmla="*/ 361 h 444"/>
                  <a:gd name="T30" fmla="*/ 335 w 455"/>
                  <a:gd name="T31" fmla="*/ 276 h 444"/>
                  <a:gd name="T32" fmla="*/ 337 w 455"/>
                  <a:gd name="T33" fmla="*/ 265 h 444"/>
                  <a:gd name="T34" fmla="*/ 383 w 455"/>
                  <a:gd name="T35" fmla="*/ 58 h 444"/>
                  <a:gd name="T36" fmla="*/ 203 w 455"/>
                  <a:gd name="T37" fmla="*/ 5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5" h="444">
                    <a:moveTo>
                      <a:pt x="208" y="444"/>
                    </a:moveTo>
                    <a:cubicBezTo>
                      <a:pt x="73" y="444"/>
                      <a:pt x="34" y="336"/>
                      <a:pt x="31" y="274"/>
                    </a:cubicBezTo>
                    <a:cubicBezTo>
                      <a:pt x="24" y="255"/>
                      <a:pt x="0" y="179"/>
                      <a:pt x="34" y="113"/>
                    </a:cubicBezTo>
                    <a:cubicBezTo>
                      <a:pt x="71" y="41"/>
                      <a:pt x="131" y="0"/>
                      <a:pt x="203" y="0"/>
                    </a:cubicBezTo>
                    <a:cubicBezTo>
                      <a:pt x="266" y="0"/>
                      <a:pt x="398" y="8"/>
                      <a:pt x="404" y="9"/>
                    </a:cubicBezTo>
                    <a:cubicBezTo>
                      <a:pt x="413" y="9"/>
                      <a:pt x="421" y="15"/>
                      <a:pt x="425" y="23"/>
                    </a:cubicBezTo>
                    <a:cubicBezTo>
                      <a:pt x="455" y="86"/>
                      <a:pt x="400" y="240"/>
                      <a:pt x="385" y="280"/>
                    </a:cubicBezTo>
                    <a:cubicBezTo>
                      <a:pt x="384" y="302"/>
                      <a:pt x="376" y="339"/>
                      <a:pt x="356" y="370"/>
                    </a:cubicBezTo>
                    <a:cubicBezTo>
                      <a:pt x="335" y="404"/>
                      <a:pt x="292" y="444"/>
                      <a:pt x="208" y="444"/>
                    </a:cubicBezTo>
                    <a:close/>
                    <a:moveTo>
                      <a:pt x="203" y="50"/>
                    </a:moveTo>
                    <a:cubicBezTo>
                      <a:pt x="150" y="50"/>
                      <a:pt x="107" y="80"/>
                      <a:pt x="78" y="136"/>
                    </a:cubicBezTo>
                    <a:cubicBezTo>
                      <a:pt x="51" y="189"/>
                      <a:pt x="79" y="259"/>
                      <a:pt x="79" y="260"/>
                    </a:cubicBezTo>
                    <a:cubicBezTo>
                      <a:pt x="80" y="263"/>
                      <a:pt x="81" y="266"/>
                      <a:pt x="81" y="269"/>
                    </a:cubicBezTo>
                    <a:cubicBezTo>
                      <a:pt x="81" y="282"/>
                      <a:pt x="87" y="394"/>
                      <a:pt x="208" y="394"/>
                    </a:cubicBezTo>
                    <a:cubicBezTo>
                      <a:pt x="247" y="394"/>
                      <a:pt x="278" y="383"/>
                      <a:pt x="300" y="361"/>
                    </a:cubicBezTo>
                    <a:cubicBezTo>
                      <a:pt x="332" y="328"/>
                      <a:pt x="335" y="281"/>
                      <a:pt x="335" y="276"/>
                    </a:cubicBezTo>
                    <a:cubicBezTo>
                      <a:pt x="335" y="272"/>
                      <a:pt x="335" y="269"/>
                      <a:pt x="337" y="265"/>
                    </a:cubicBezTo>
                    <a:cubicBezTo>
                      <a:pt x="361" y="201"/>
                      <a:pt x="389" y="102"/>
                      <a:pt x="383" y="58"/>
                    </a:cubicBezTo>
                    <a:cubicBezTo>
                      <a:pt x="344" y="56"/>
                      <a:pt x="251" y="50"/>
                      <a:pt x="203" y="5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84" name="Freeform 122">
                <a:extLst>
                  <a:ext uri="{FF2B5EF4-FFF2-40B4-BE49-F238E27FC236}">
                    <a16:creationId xmlns:a16="http://schemas.microsoft.com/office/drawing/2014/main" id="{B9DB60AD-83DE-26FB-F3B9-B4C3F10EA576}"/>
                  </a:ext>
                </a:extLst>
              </p:cNvPr>
              <p:cNvSpPr>
                <a:spLocks/>
              </p:cNvSpPr>
              <p:nvPr/>
            </p:nvSpPr>
            <p:spPr bwMode="auto">
              <a:xfrm>
                <a:off x="20248563" y="4524375"/>
                <a:ext cx="20638" cy="44450"/>
              </a:xfrm>
              <a:custGeom>
                <a:avLst/>
                <a:gdLst>
                  <a:gd name="T0" fmla="*/ 25 w 50"/>
                  <a:gd name="T1" fmla="*/ 105 h 105"/>
                  <a:gd name="T2" fmla="*/ 0 w 50"/>
                  <a:gd name="T3" fmla="*/ 80 h 105"/>
                  <a:gd name="T4" fmla="*/ 0 w 50"/>
                  <a:gd name="T5" fmla="*/ 25 h 105"/>
                  <a:gd name="T6" fmla="*/ 25 w 50"/>
                  <a:gd name="T7" fmla="*/ 0 h 105"/>
                  <a:gd name="T8" fmla="*/ 50 w 50"/>
                  <a:gd name="T9" fmla="*/ 25 h 105"/>
                  <a:gd name="T10" fmla="*/ 50 w 50"/>
                  <a:gd name="T11" fmla="*/ 80 h 105"/>
                  <a:gd name="T12" fmla="*/ 25 w 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50" h="105">
                    <a:moveTo>
                      <a:pt x="25" y="105"/>
                    </a:moveTo>
                    <a:cubicBezTo>
                      <a:pt x="11" y="105"/>
                      <a:pt x="0" y="94"/>
                      <a:pt x="0" y="80"/>
                    </a:cubicBezTo>
                    <a:cubicBezTo>
                      <a:pt x="0" y="25"/>
                      <a:pt x="0" y="25"/>
                      <a:pt x="0" y="25"/>
                    </a:cubicBezTo>
                    <a:cubicBezTo>
                      <a:pt x="0" y="11"/>
                      <a:pt x="11" y="0"/>
                      <a:pt x="25" y="0"/>
                    </a:cubicBezTo>
                    <a:cubicBezTo>
                      <a:pt x="39" y="0"/>
                      <a:pt x="50" y="11"/>
                      <a:pt x="50" y="25"/>
                    </a:cubicBezTo>
                    <a:cubicBezTo>
                      <a:pt x="50" y="80"/>
                      <a:pt x="50" y="80"/>
                      <a:pt x="50" y="80"/>
                    </a:cubicBezTo>
                    <a:cubicBezTo>
                      <a:pt x="50" y="94"/>
                      <a:pt x="39" y="105"/>
                      <a:pt x="25" y="105"/>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88" name="Freeform 123">
                <a:extLst>
                  <a:ext uri="{FF2B5EF4-FFF2-40B4-BE49-F238E27FC236}">
                    <a16:creationId xmlns:a16="http://schemas.microsoft.com/office/drawing/2014/main" id="{C817D40F-EAD0-6117-BE36-9DA655D965CE}"/>
                  </a:ext>
                </a:extLst>
              </p:cNvPr>
              <p:cNvSpPr>
                <a:spLocks/>
              </p:cNvSpPr>
              <p:nvPr/>
            </p:nvSpPr>
            <p:spPr bwMode="auto">
              <a:xfrm>
                <a:off x="20320001" y="4522788"/>
                <a:ext cx="84138" cy="158750"/>
              </a:xfrm>
              <a:custGeom>
                <a:avLst/>
                <a:gdLst>
                  <a:gd name="T0" fmla="*/ 176 w 202"/>
                  <a:gd name="T1" fmla="*/ 383 h 383"/>
                  <a:gd name="T2" fmla="*/ 151 w 202"/>
                  <a:gd name="T3" fmla="*/ 358 h 383"/>
                  <a:gd name="T4" fmla="*/ 151 w 202"/>
                  <a:gd name="T5" fmla="*/ 214 h 383"/>
                  <a:gd name="T6" fmla="*/ 131 w 202"/>
                  <a:gd name="T7" fmla="*/ 159 h 383"/>
                  <a:gd name="T8" fmla="*/ 15 w 202"/>
                  <a:gd name="T9" fmla="*/ 103 h 383"/>
                  <a:gd name="T10" fmla="*/ 0 w 202"/>
                  <a:gd name="T11" fmla="*/ 80 h 383"/>
                  <a:gd name="T12" fmla="*/ 0 w 202"/>
                  <a:gd name="T13" fmla="*/ 25 h 383"/>
                  <a:gd name="T14" fmla="*/ 25 w 202"/>
                  <a:gd name="T15" fmla="*/ 0 h 383"/>
                  <a:gd name="T16" fmla="*/ 50 w 202"/>
                  <a:gd name="T17" fmla="*/ 25 h 383"/>
                  <a:gd name="T18" fmla="*/ 50 w 202"/>
                  <a:gd name="T19" fmla="*/ 64 h 383"/>
                  <a:gd name="T20" fmla="*/ 155 w 202"/>
                  <a:gd name="T21" fmla="*/ 115 h 383"/>
                  <a:gd name="T22" fmla="*/ 201 w 202"/>
                  <a:gd name="T23" fmla="*/ 214 h 383"/>
                  <a:gd name="T24" fmla="*/ 201 w 202"/>
                  <a:gd name="T25" fmla="*/ 358 h 383"/>
                  <a:gd name="T26" fmla="*/ 176 w 202"/>
                  <a:gd name="T27" fmla="*/ 38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2" h="383">
                    <a:moveTo>
                      <a:pt x="176" y="383"/>
                    </a:moveTo>
                    <a:cubicBezTo>
                      <a:pt x="162" y="383"/>
                      <a:pt x="151" y="372"/>
                      <a:pt x="151" y="358"/>
                    </a:cubicBezTo>
                    <a:cubicBezTo>
                      <a:pt x="151" y="214"/>
                      <a:pt x="151" y="214"/>
                      <a:pt x="151" y="214"/>
                    </a:cubicBezTo>
                    <a:cubicBezTo>
                      <a:pt x="151" y="202"/>
                      <a:pt x="148" y="169"/>
                      <a:pt x="131" y="159"/>
                    </a:cubicBezTo>
                    <a:cubicBezTo>
                      <a:pt x="97" y="141"/>
                      <a:pt x="15" y="103"/>
                      <a:pt x="15" y="103"/>
                    </a:cubicBezTo>
                    <a:cubicBezTo>
                      <a:pt x="6" y="99"/>
                      <a:pt x="0" y="90"/>
                      <a:pt x="0" y="80"/>
                    </a:cubicBezTo>
                    <a:cubicBezTo>
                      <a:pt x="0" y="25"/>
                      <a:pt x="0" y="25"/>
                      <a:pt x="0" y="25"/>
                    </a:cubicBezTo>
                    <a:cubicBezTo>
                      <a:pt x="0" y="11"/>
                      <a:pt x="11" y="0"/>
                      <a:pt x="25" y="0"/>
                    </a:cubicBezTo>
                    <a:cubicBezTo>
                      <a:pt x="39" y="0"/>
                      <a:pt x="50" y="11"/>
                      <a:pt x="50" y="25"/>
                    </a:cubicBezTo>
                    <a:cubicBezTo>
                      <a:pt x="50" y="64"/>
                      <a:pt x="50" y="64"/>
                      <a:pt x="50" y="64"/>
                    </a:cubicBezTo>
                    <a:cubicBezTo>
                      <a:pt x="76" y="76"/>
                      <a:pt x="128" y="101"/>
                      <a:pt x="155" y="115"/>
                    </a:cubicBezTo>
                    <a:cubicBezTo>
                      <a:pt x="202" y="141"/>
                      <a:pt x="202" y="207"/>
                      <a:pt x="201" y="214"/>
                    </a:cubicBezTo>
                    <a:cubicBezTo>
                      <a:pt x="201" y="358"/>
                      <a:pt x="201" y="358"/>
                      <a:pt x="201" y="358"/>
                    </a:cubicBezTo>
                    <a:cubicBezTo>
                      <a:pt x="201" y="372"/>
                      <a:pt x="190" y="383"/>
                      <a:pt x="176" y="383"/>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89" name="Freeform 124">
                <a:extLst>
                  <a:ext uri="{FF2B5EF4-FFF2-40B4-BE49-F238E27FC236}">
                    <a16:creationId xmlns:a16="http://schemas.microsoft.com/office/drawing/2014/main" id="{C37C1F90-39AA-2423-B48B-E714D585A511}"/>
                  </a:ext>
                </a:extLst>
              </p:cNvPr>
              <p:cNvSpPr>
                <a:spLocks/>
              </p:cNvSpPr>
              <p:nvPr/>
            </p:nvSpPr>
            <p:spPr bwMode="auto">
              <a:xfrm>
                <a:off x="20248563" y="4545013"/>
                <a:ext cx="93663" cy="50800"/>
              </a:xfrm>
              <a:custGeom>
                <a:avLst/>
                <a:gdLst>
                  <a:gd name="T0" fmla="*/ 108 w 225"/>
                  <a:gd name="T1" fmla="*/ 122 h 122"/>
                  <a:gd name="T2" fmla="*/ 5 w 225"/>
                  <a:gd name="T3" fmla="*/ 51 h 122"/>
                  <a:gd name="T4" fmla="*/ 19 w 225"/>
                  <a:gd name="T5" fmla="*/ 18 h 122"/>
                  <a:gd name="T6" fmla="*/ 52 w 225"/>
                  <a:gd name="T7" fmla="*/ 32 h 122"/>
                  <a:gd name="T8" fmla="*/ 108 w 225"/>
                  <a:gd name="T9" fmla="*/ 72 h 122"/>
                  <a:gd name="T10" fmla="*/ 173 w 225"/>
                  <a:gd name="T11" fmla="*/ 18 h 122"/>
                  <a:gd name="T12" fmla="*/ 206 w 225"/>
                  <a:gd name="T13" fmla="*/ 5 h 122"/>
                  <a:gd name="T14" fmla="*/ 219 w 225"/>
                  <a:gd name="T15" fmla="*/ 38 h 122"/>
                  <a:gd name="T16" fmla="*/ 108 w 225"/>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22">
                    <a:moveTo>
                      <a:pt x="108" y="122"/>
                    </a:moveTo>
                    <a:cubicBezTo>
                      <a:pt x="35" y="122"/>
                      <a:pt x="7" y="54"/>
                      <a:pt x="5" y="51"/>
                    </a:cubicBezTo>
                    <a:cubicBezTo>
                      <a:pt x="0" y="38"/>
                      <a:pt x="6" y="24"/>
                      <a:pt x="19" y="18"/>
                    </a:cubicBezTo>
                    <a:cubicBezTo>
                      <a:pt x="32" y="13"/>
                      <a:pt x="47" y="19"/>
                      <a:pt x="52" y="32"/>
                    </a:cubicBezTo>
                    <a:cubicBezTo>
                      <a:pt x="53" y="34"/>
                      <a:pt x="70" y="72"/>
                      <a:pt x="108" y="72"/>
                    </a:cubicBezTo>
                    <a:cubicBezTo>
                      <a:pt x="150" y="72"/>
                      <a:pt x="173" y="19"/>
                      <a:pt x="173" y="18"/>
                    </a:cubicBezTo>
                    <a:cubicBezTo>
                      <a:pt x="178" y="6"/>
                      <a:pt x="193" y="0"/>
                      <a:pt x="206" y="5"/>
                    </a:cubicBezTo>
                    <a:cubicBezTo>
                      <a:pt x="219" y="11"/>
                      <a:pt x="225" y="25"/>
                      <a:pt x="219" y="38"/>
                    </a:cubicBezTo>
                    <a:cubicBezTo>
                      <a:pt x="218" y="41"/>
                      <a:pt x="183" y="122"/>
                      <a:pt x="108" y="122"/>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90" name="Freeform 125">
                <a:extLst>
                  <a:ext uri="{FF2B5EF4-FFF2-40B4-BE49-F238E27FC236}">
                    <a16:creationId xmlns:a16="http://schemas.microsoft.com/office/drawing/2014/main" id="{4691C814-AEFA-F2C1-8439-F8521C7545AD}"/>
                  </a:ext>
                </a:extLst>
              </p:cNvPr>
              <p:cNvSpPr>
                <a:spLocks/>
              </p:cNvSpPr>
              <p:nvPr/>
            </p:nvSpPr>
            <p:spPr bwMode="auto">
              <a:xfrm>
                <a:off x="20264438" y="4403725"/>
                <a:ext cx="74613" cy="33338"/>
              </a:xfrm>
              <a:custGeom>
                <a:avLst/>
                <a:gdLst>
                  <a:gd name="T0" fmla="*/ 149 w 177"/>
                  <a:gd name="T1" fmla="*/ 80 h 80"/>
                  <a:gd name="T2" fmla="*/ 135 w 177"/>
                  <a:gd name="T3" fmla="*/ 76 h 80"/>
                  <a:gd name="T4" fmla="*/ 25 w 177"/>
                  <a:gd name="T5" fmla="*/ 51 h 80"/>
                  <a:gd name="T6" fmla="*/ 0 w 177"/>
                  <a:gd name="T7" fmla="*/ 27 h 80"/>
                  <a:gd name="T8" fmla="*/ 24 w 177"/>
                  <a:gd name="T9" fmla="*/ 1 h 80"/>
                  <a:gd name="T10" fmla="*/ 162 w 177"/>
                  <a:gd name="T11" fmla="*/ 34 h 80"/>
                  <a:gd name="T12" fmla="*/ 170 w 177"/>
                  <a:gd name="T13" fmla="*/ 68 h 80"/>
                  <a:gd name="T14" fmla="*/ 149 w 177"/>
                  <a:gd name="T15" fmla="*/ 8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80">
                    <a:moveTo>
                      <a:pt x="149" y="80"/>
                    </a:moveTo>
                    <a:cubicBezTo>
                      <a:pt x="144" y="80"/>
                      <a:pt x="139" y="79"/>
                      <a:pt x="135" y="76"/>
                    </a:cubicBezTo>
                    <a:cubicBezTo>
                      <a:pt x="95" y="50"/>
                      <a:pt x="26" y="51"/>
                      <a:pt x="25" y="51"/>
                    </a:cubicBezTo>
                    <a:cubicBezTo>
                      <a:pt x="11" y="51"/>
                      <a:pt x="0" y="40"/>
                      <a:pt x="0" y="27"/>
                    </a:cubicBezTo>
                    <a:cubicBezTo>
                      <a:pt x="0" y="13"/>
                      <a:pt x="11" y="1"/>
                      <a:pt x="24" y="1"/>
                    </a:cubicBezTo>
                    <a:cubicBezTo>
                      <a:pt x="28" y="1"/>
                      <a:pt x="109" y="0"/>
                      <a:pt x="162" y="34"/>
                    </a:cubicBezTo>
                    <a:cubicBezTo>
                      <a:pt x="174" y="41"/>
                      <a:pt x="177" y="57"/>
                      <a:pt x="170" y="68"/>
                    </a:cubicBezTo>
                    <a:cubicBezTo>
                      <a:pt x="165" y="76"/>
                      <a:pt x="157" y="80"/>
                      <a:pt x="149" y="8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grpSp>
      </p:grpSp>
    </p:spTree>
    <p:extLst>
      <p:ext uri="{BB962C8B-B14F-4D97-AF65-F5344CB8AC3E}">
        <p14:creationId xmlns:p14="http://schemas.microsoft.com/office/powerpoint/2010/main" val="3606223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3D4799-767F-5F4F-AD83-A0A85AB1FEFE}"/>
              </a:ext>
            </a:extLst>
          </p:cNvPr>
          <p:cNvSpPr>
            <a:spLocks noGrp="1"/>
          </p:cNvSpPr>
          <p:nvPr>
            <p:ph type="title"/>
          </p:nvPr>
        </p:nvSpPr>
        <p:spPr>
          <a:xfrm>
            <a:off x="719137" y="309852"/>
            <a:ext cx="10751503" cy="750017"/>
          </a:xfrm>
        </p:spPr>
        <p:txBody>
          <a:bodyPr>
            <a:normAutofit/>
          </a:bodyPr>
          <a:lstStyle/>
          <a:p>
            <a:pPr algn="ctr"/>
            <a:r>
              <a:rPr lang="en-GB" sz="2800"/>
              <a:t>Angrep gjennomføres raskere enn før</a:t>
            </a:r>
          </a:p>
        </p:txBody>
      </p:sp>
      <p:sp>
        <p:nvSpPr>
          <p:cNvPr id="125" name="Rektangel: avrundede hjørner 53">
            <a:extLst>
              <a:ext uri="{FF2B5EF4-FFF2-40B4-BE49-F238E27FC236}">
                <a16:creationId xmlns:a16="http://schemas.microsoft.com/office/drawing/2014/main" id="{A6AC7082-7687-D446-A6DB-D01FCFB04A64}"/>
              </a:ext>
            </a:extLst>
          </p:cNvPr>
          <p:cNvSpPr/>
          <p:nvPr/>
        </p:nvSpPr>
        <p:spPr>
          <a:xfrm>
            <a:off x="1627023" y="2673722"/>
            <a:ext cx="1844934" cy="1083897"/>
          </a:xfrm>
          <a:prstGeom prst="roundRect">
            <a:avLst>
              <a:gd name="adj" fmla="val 4668"/>
            </a:avLst>
          </a:prstGeom>
          <a:solidFill>
            <a:schemeClr val="accent3">
              <a:lumMod val="40000"/>
              <a:lumOff val="60000"/>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a:solidFill>
                  <a:schemeClr val="bg2">
                    <a:lumMod val="25000"/>
                  </a:schemeClr>
                </a:solidFill>
              </a:rPr>
              <a:t>Bruker klikker </a:t>
            </a:r>
            <a:br>
              <a:rPr lang="nb-NO" sz="1600" b="1">
                <a:solidFill>
                  <a:schemeClr val="bg2">
                    <a:lumMod val="25000"/>
                  </a:schemeClr>
                </a:solidFill>
              </a:rPr>
            </a:br>
            <a:r>
              <a:rPr lang="nb-NO" sz="1600" b="1">
                <a:solidFill>
                  <a:schemeClr val="bg2">
                    <a:lumMod val="25000"/>
                  </a:schemeClr>
                </a:solidFill>
              </a:rPr>
              <a:t>på e-post med skadelig vedlegg</a:t>
            </a:r>
          </a:p>
        </p:txBody>
      </p:sp>
      <p:grpSp>
        <p:nvGrpSpPr>
          <p:cNvPr id="141" name="Group 1245">
            <a:extLst>
              <a:ext uri="{FF2B5EF4-FFF2-40B4-BE49-F238E27FC236}">
                <a16:creationId xmlns:a16="http://schemas.microsoft.com/office/drawing/2014/main" id="{3498CB96-C7A1-D74C-A8DD-6DC7896FC957}"/>
              </a:ext>
            </a:extLst>
          </p:cNvPr>
          <p:cNvGrpSpPr>
            <a:grpSpLocks noChangeAspect="1"/>
          </p:cNvGrpSpPr>
          <p:nvPr/>
        </p:nvGrpSpPr>
        <p:grpSpPr>
          <a:xfrm>
            <a:off x="668296" y="2984115"/>
            <a:ext cx="514410" cy="773504"/>
            <a:chOff x="2559051" y="11390313"/>
            <a:chExt cx="431801" cy="649288"/>
          </a:xfrm>
        </p:grpSpPr>
        <p:sp>
          <p:nvSpPr>
            <p:cNvPr id="142" name="Freeform 663">
              <a:extLst>
                <a:ext uri="{FF2B5EF4-FFF2-40B4-BE49-F238E27FC236}">
                  <a16:creationId xmlns:a16="http://schemas.microsoft.com/office/drawing/2014/main" id="{2F32CB35-E062-7641-A8A4-032EFCA58440}"/>
                </a:ext>
              </a:extLst>
            </p:cNvPr>
            <p:cNvSpPr>
              <a:spLocks noEditPoints="1"/>
            </p:cNvSpPr>
            <p:nvPr/>
          </p:nvSpPr>
          <p:spPr bwMode="auto">
            <a:xfrm>
              <a:off x="2601914" y="11390313"/>
              <a:ext cx="373063" cy="361950"/>
            </a:xfrm>
            <a:custGeom>
              <a:avLst/>
              <a:gdLst>
                <a:gd name="T0" fmla="*/ 407 w 895"/>
                <a:gd name="T1" fmla="*/ 871 h 871"/>
                <a:gd name="T2" fmla="*/ 65 w 895"/>
                <a:gd name="T3" fmla="*/ 540 h 871"/>
                <a:gd name="T4" fmla="*/ 67 w 895"/>
                <a:gd name="T5" fmla="*/ 221 h 871"/>
                <a:gd name="T6" fmla="*/ 397 w 895"/>
                <a:gd name="T7" fmla="*/ 0 h 871"/>
                <a:gd name="T8" fmla="*/ 816 w 895"/>
                <a:gd name="T9" fmla="*/ 17 h 871"/>
                <a:gd name="T10" fmla="*/ 835 w 895"/>
                <a:gd name="T11" fmla="*/ 30 h 871"/>
                <a:gd name="T12" fmla="*/ 749 w 895"/>
                <a:gd name="T13" fmla="*/ 550 h 871"/>
                <a:gd name="T14" fmla="*/ 692 w 895"/>
                <a:gd name="T15" fmla="*/ 731 h 871"/>
                <a:gd name="T16" fmla="*/ 407 w 895"/>
                <a:gd name="T17" fmla="*/ 871 h 871"/>
                <a:gd name="T18" fmla="*/ 397 w 895"/>
                <a:gd name="T19" fmla="*/ 46 h 871"/>
                <a:gd name="T20" fmla="*/ 109 w 895"/>
                <a:gd name="T21" fmla="*/ 242 h 871"/>
                <a:gd name="T22" fmla="*/ 110 w 895"/>
                <a:gd name="T23" fmla="*/ 526 h 871"/>
                <a:gd name="T24" fmla="*/ 111 w 895"/>
                <a:gd name="T25" fmla="*/ 534 h 871"/>
                <a:gd name="T26" fmla="*/ 407 w 895"/>
                <a:gd name="T27" fmla="*/ 824 h 871"/>
                <a:gd name="T28" fmla="*/ 623 w 895"/>
                <a:gd name="T29" fmla="*/ 744 h 871"/>
                <a:gd name="T30" fmla="*/ 703 w 895"/>
                <a:gd name="T31" fmla="*/ 547 h 871"/>
                <a:gd name="T32" fmla="*/ 704 w 895"/>
                <a:gd name="T33" fmla="*/ 536 h 871"/>
                <a:gd name="T34" fmla="*/ 798 w 895"/>
                <a:gd name="T35" fmla="*/ 63 h 871"/>
                <a:gd name="T36" fmla="*/ 397 w 895"/>
                <a:gd name="T37" fmla="*/ 4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5" h="871">
                  <a:moveTo>
                    <a:pt x="407" y="871"/>
                  </a:moveTo>
                  <a:cubicBezTo>
                    <a:pt x="95" y="871"/>
                    <a:pt x="67" y="580"/>
                    <a:pt x="65" y="540"/>
                  </a:cubicBezTo>
                  <a:cubicBezTo>
                    <a:pt x="55" y="512"/>
                    <a:pt x="0" y="354"/>
                    <a:pt x="67" y="221"/>
                  </a:cubicBezTo>
                  <a:cubicBezTo>
                    <a:pt x="140" y="78"/>
                    <a:pt x="257" y="0"/>
                    <a:pt x="397" y="0"/>
                  </a:cubicBezTo>
                  <a:cubicBezTo>
                    <a:pt x="527" y="0"/>
                    <a:pt x="813" y="17"/>
                    <a:pt x="816" y="17"/>
                  </a:cubicBezTo>
                  <a:cubicBezTo>
                    <a:pt x="824" y="18"/>
                    <a:pt x="832" y="23"/>
                    <a:pt x="835" y="30"/>
                  </a:cubicBezTo>
                  <a:cubicBezTo>
                    <a:pt x="895" y="155"/>
                    <a:pt x="769" y="496"/>
                    <a:pt x="749" y="550"/>
                  </a:cubicBezTo>
                  <a:cubicBezTo>
                    <a:pt x="749" y="583"/>
                    <a:pt x="737" y="662"/>
                    <a:pt x="692" y="731"/>
                  </a:cubicBezTo>
                  <a:cubicBezTo>
                    <a:pt x="651" y="795"/>
                    <a:pt x="568" y="871"/>
                    <a:pt x="407" y="871"/>
                  </a:cubicBezTo>
                  <a:close/>
                  <a:moveTo>
                    <a:pt x="397" y="46"/>
                  </a:moveTo>
                  <a:cubicBezTo>
                    <a:pt x="273" y="46"/>
                    <a:pt x="174" y="114"/>
                    <a:pt x="109" y="242"/>
                  </a:cubicBezTo>
                  <a:cubicBezTo>
                    <a:pt x="46" y="366"/>
                    <a:pt x="109" y="524"/>
                    <a:pt x="110" y="526"/>
                  </a:cubicBezTo>
                  <a:cubicBezTo>
                    <a:pt x="111" y="529"/>
                    <a:pt x="111" y="531"/>
                    <a:pt x="111" y="534"/>
                  </a:cubicBezTo>
                  <a:cubicBezTo>
                    <a:pt x="112" y="546"/>
                    <a:pt x="120" y="824"/>
                    <a:pt x="407" y="824"/>
                  </a:cubicBezTo>
                  <a:cubicBezTo>
                    <a:pt x="499" y="824"/>
                    <a:pt x="572" y="797"/>
                    <a:pt x="623" y="744"/>
                  </a:cubicBezTo>
                  <a:cubicBezTo>
                    <a:pt x="699" y="665"/>
                    <a:pt x="703" y="555"/>
                    <a:pt x="703" y="547"/>
                  </a:cubicBezTo>
                  <a:cubicBezTo>
                    <a:pt x="702" y="544"/>
                    <a:pt x="703" y="540"/>
                    <a:pt x="704" y="536"/>
                  </a:cubicBezTo>
                  <a:cubicBezTo>
                    <a:pt x="742" y="437"/>
                    <a:pt x="830" y="167"/>
                    <a:pt x="798" y="63"/>
                  </a:cubicBezTo>
                  <a:cubicBezTo>
                    <a:pt x="738" y="59"/>
                    <a:pt x="509" y="46"/>
                    <a:pt x="397" y="46"/>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143" name="Freeform 664">
              <a:extLst>
                <a:ext uri="{FF2B5EF4-FFF2-40B4-BE49-F238E27FC236}">
                  <a16:creationId xmlns:a16="http://schemas.microsoft.com/office/drawing/2014/main" id="{08F46BA5-C2E1-F243-8963-D00C8BD41FAE}"/>
                </a:ext>
              </a:extLst>
            </p:cNvPr>
            <p:cNvSpPr>
              <a:spLocks/>
            </p:cNvSpPr>
            <p:nvPr/>
          </p:nvSpPr>
          <p:spPr bwMode="auto">
            <a:xfrm>
              <a:off x="2836864" y="11780838"/>
              <a:ext cx="153988" cy="258763"/>
            </a:xfrm>
            <a:custGeom>
              <a:avLst/>
              <a:gdLst>
                <a:gd name="T0" fmla="*/ 344 w 369"/>
                <a:gd name="T1" fmla="*/ 624 h 624"/>
                <a:gd name="T2" fmla="*/ 321 w 369"/>
                <a:gd name="T3" fmla="*/ 601 h 624"/>
                <a:gd name="T4" fmla="*/ 321 w 369"/>
                <a:gd name="T5" fmla="*/ 297 h 624"/>
                <a:gd name="T6" fmla="*/ 263 w 369"/>
                <a:gd name="T7" fmla="*/ 158 h 624"/>
                <a:gd name="T8" fmla="*/ 18 w 369"/>
                <a:gd name="T9" fmla="*/ 48 h 624"/>
                <a:gd name="T10" fmla="*/ 5 w 369"/>
                <a:gd name="T11" fmla="*/ 17 h 624"/>
                <a:gd name="T12" fmla="*/ 36 w 369"/>
                <a:gd name="T13" fmla="*/ 5 h 624"/>
                <a:gd name="T14" fmla="*/ 285 w 369"/>
                <a:gd name="T15" fmla="*/ 117 h 624"/>
                <a:gd name="T16" fmla="*/ 367 w 369"/>
                <a:gd name="T17" fmla="*/ 298 h 624"/>
                <a:gd name="T18" fmla="*/ 367 w 369"/>
                <a:gd name="T19" fmla="*/ 601 h 624"/>
                <a:gd name="T20" fmla="*/ 344 w 369"/>
                <a:gd name="T21"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624">
                  <a:moveTo>
                    <a:pt x="344" y="624"/>
                  </a:moveTo>
                  <a:cubicBezTo>
                    <a:pt x="331" y="624"/>
                    <a:pt x="321" y="614"/>
                    <a:pt x="321" y="601"/>
                  </a:cubicBezTo>
                  <a:cubicBezTo>
                    <a:pt x="321" y="297"/>
                    <a:pt x="321" y="297"/>
                    <a:pt x="321" y="297"/>
                  </a:cubicBezTo>
                  <a:cubicBezTo>
                    <a:pt x="321" y="296"/>
                    <a:pt x="322" y="191"/>
                    <a:pt x="263" y="158"/>
                  </a:cubicBezTo>
                  <a:cubicBezTo>
                    <a:pt x="192" y="119"/>
                    <a:pt x="20" y="48"/>
                    <a:pt x="18" y="48"/>
                  </a:cubicBezTo>
                  <a:cubicBezTo>
                    <a:pt x="6" y="43"/>
                    <a:pt x="0" y="29"/>
                    <a:pt x="5" y="17"/>
                  </a:cubicBezTo>
                  <a:cubicBezTo>
                    <a:pt x="10" y="5"/>
                    <a:pt x="24" y="0"/>
                    <a:pt x="36" y="5"/>
                  </a:cubicBezTo>
                  <a:cubicBezTo>
                    <a:pt x="43" y="8"/>
                    <a:pt x="212" y="77"/>
                    <a:pt x="285" y="117"/>
                  </a:cubicBezTo>
                  <a:cubicBezTo>
                    <a:pt x="369" y="164"/>
                    <a:pt x="367" y="293"/>
                    <a:pt x="367" y="298"/>
                  </a:cubicBezTo>
                  <a:cubicBezTo>
                    <a:pt x="367" y="601"/>
                    <a:pt x="367" y="601"/>
                    <a:pt x="367" y="601"/>
                  </a:cubicBezTo>
                  <a:cubicBezTo>
                    <a:pt x="367" y="614"/>
                    <a:pt x="357" y="624"/>
                    <a:pt x="344" y="624"/>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144" name="Freeform 665">
              <a:extLst>
                <a:ext uri="{FF2B5EF4-FFF2-40B4-BE49-F238E27FC236}">
                  <a16:creationId xmlns:a16="http://schemas.microsoft.com/office/drawing/2014/main" id="{02AE16EB-E2A4-7D4F-9545-3780CAA8CCF4}"/>
                </a:ext>
              </a:extLst>
            </p:cNvPr>
            <p:cNvSpPr>
              <a:spLocks/>
            </p:cNvSpPr>
            <p:nvPr/>
          </p:nvSpPr>
          <p:spPr bwMode="auto">
            <a:xfrm>
              <a:off x="2687639" y="11712576"/>
              <a:ext cx="169863" cy="146050"/>
            </a:xfrm>
            <a:custGeom>
              <a:avLst/>
              <a:gdLst>
                <a:gd name="T0" fmla="*/ 202 w 410"/>
                <a:gd name="T1" fmla="*/ 350 h 350"/>
                <a:gd name="T2" fmla="*/ 5 w 410"/>
                <a:gd name="T3" fmla="*/ 199 h 350"/>
                <a:gd name="T4" fmla="*/ 17 w 410"/>
                <a:gd name="T5" fmla="*/ 169 h 350"/>
                <a:gd name="T6" fmla="*/ 48 w 410"/>
                <a:gd name="T7" fmla="*/ 181 h 350"/>
                <a:gd name="T8" fmla="*/ 202 w 410"/>
                <a:gd name="T9" fmla="*/ 303 h 350"/>
                <a:gd name="T10" fmla="*/ 364 w 410"/>
                <a:gd name="T11" fmla="*/ 185 h 350"/>
                <a:gd name="T12" fmla="*/ 364 w 410"/>
                <a:gd name="T13" fmla="*/ 24 h 350"/>
                <a:gd name="T14" fmla="*/ 387 w 410"/>
                <a:gd name="T15" fmla="*/ 0 h 350"/>
                <a:gd name="T16" fmla="*/ 410 w 410"/>
                <a:gd name="T17" fmla="*/ 24 h 350"/>
                <a:gd name="T18" fmla="*/ 410 w 410"/>
                <a:gd name="T19" fmla="*/ 190 h 350"/>
                <a:gd name="T20" fmla="*/ 408 w 410"/>
                <a:gd name="T21" fmla="*/ 200 h 350"/>
                <a:gd name="T22" fmla="*/ 202 w 410"/>
                <a:gd name="T23"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350">
                  <a:moveTo>
                    <a:pt x="202" y="350"/>
                  </a:moveTo>
                  <a:cubicBezTo>
                    <a:pt x="69" y="350"/>
                    <a:pt x="7" y="205"/>
                    <a:pt x="5" y="199"/>
                  </a:cubicBezTo>
                  <a:cubicBezTo>
                    <a:pt x="0" y="187"/>
                    <a:pt x="5" y="174"/>
                    <a:pt x="17" y="169"/>
                  </a:cubicBezTo>
                  <a:cubicBezTo>
                    <a:pt x="29" y="164"/>
                    <a:pt x="43" y="169"/>
                    <a:pt x="48" y="181"/>
                  </a:cubicBezTo>
                  <a:cubicBezTo>
                    <a:pt x="48" y="182"/>
                    <a:pt x="100" y="303"/>
                    <a:pt x="202" y="303"/>
                  </a:cubicBezTo>
                  <a:cubicBezTo>
                    <a:pt x="299" y="303"/>
                    <a:pt x="353" y="206"/>
                    <a:pt x="364" y="185"/>
                  </a:cubicBezTo>
                  <a:cubicBezTo>
                    <a:pt x="364" y="24"/>
                    <a:pt x="364" y="24"/>
                    <a:pt x="364" y="24"/>
                  </a:cubicBezTo>
                  <a:cubicBezTo>
                    <a:pt x="364" y="11"/>
                    <a:pt x="374" y="0"/>
                    <a:pt x="387" y="0"/>
                  </a:cubicBezTo>
                  <a:cubicBezTo>
                    <a:pt x="400" y="0"/>
                    <a:pt x="410" y="11"/>
                    <a:pt x="410" y="24"/>
                  </a:cubicBezTo>
                  <a:cubicBezTo>
                    <a:pt x="410" y="190"/>
                    <a:pt x="410" y="190"/>
                    <a:pt x="410" y="190"/>
                  </a:cubicBezTo>
                  <a:cubicBezTo>
                    <a:pt x="410" y="193"/>
                    <a:pt x="409" y="197"/>
                    <a:pt x="408" y="200"/>
                  </a:cubicBezTo>
                  <a:cubicBezTo>
                    <a:pt x="405" y="206"/>
                    <a:pt x="340" y="350"/>
                    <a:pt x="202" y="35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145" name="Freeform 666">
              <a:extLst>
                <a:ext uri="{FF2B5EF4-FFF2-40B4-BE49-F238E27FC236}">
                  <a16:creationId xmlns:a16="http://schemas.microsoft.com/office/drawing/2014/main" id="{4982D5B0-95BB-EF4A-AA49-F32B5BB50D76}"/>
                </a:ext>
              </a:extLst>
            </p:cNvPr>
            <p:cNvSpPr>
              <a:spLocks/>
            </p:cNvSpPr>
            <p:nvPr/>
          </p:nvSpPr>
          <p:spPr bwMode="auto">
            <a:xfrm>
              <a:off x="2722564" y="11479213"/>
              <a:ext cx="128588" cy="46038"/>
            </a:xfrm>
            <a:custGeom>
              <a:avLst/>
              <a:gdLst>
                <a:gd name="T0" fmla="*/ 283 w 309"/>
                <a:gd name="T1" fmla="*/ 110 h 110"/>
                <a:gd name="T2" fmla="*/ 270 w 309"/>
                <a:gd name="T3" fmla="*/ 106 h 110"/>
                <a:gd name="T4" fmla="*/ 24 w 309"/>
                <a:gd name="T5" fmla="*/ 49 h 110"/>
                <a:gd name="T6" fmla="*/ 0 w 309"/>
                <a:gd name="T7" fmla="*/ 27 h 110"/>
                <a:gd name="T8" fmla="*/ 23 w 309"/>
                <a:gd name="T9" fmla="*/ 3 h 110"/>
                <a:gd name="T10" fmla="*/ 295 w 309"/>
                <a:gd name="T11" fmla="*/ 67 h 110"/>
                <a:gd name="T12" fmla="*/ 302 w 309"/>
                <a:gd name="T13" fmla="*/ 99 h 110"/>
                <a:gd name="T14" fmla="*/ 283 w 3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110">
                  <a:moveTo>
                    <a:pt x="283" y="110"/>
                  </a:moveTo>
                  <a:cubicBezTo>
                    <a:pt x="278" y="110"/>
                    <a:pt x="274" y="109"/>
                    <a:pt x="270" y="106"/>
                  </a:cubicBezTo>
                  <a:cubicBezTo>
                    <a:pt x="178" y="47"/>
                    <a:pt x="26" y="50"/>
                    <a:pt x="24" y="49"/>
                  </a:cubicBezTo>
                  <a:cubicBezTo>
                    <a:pt x="11" y="50"/>
                    <a:pt x="1" y="39"/>
                    <a:pt x="0" y="27"/>
                  </a:cubicBezTo>
                  <a:cubicBezTo>
                    <a:pt x="0" y="14"/>
                    <a:pt x="10" y="3"/>
                    <a:pt x="23" y="3"/>
                  </a:cubicBezTo>
                  <a:cubicBezTo>
                    <a:pt x="30" y="2"/>
                    <a:pt x="192" y="0"/>
                    <a:pt x="295" y="67"/>
                  </a:cubicBezTo>
                  <a:cubicBezTo>
                    <a:pt x="306" y="74"/>
                    <a:pt x="309" y="88"/>
                    <a:pt x="302" y="99"/>
                  </a:cubicBezTo>
                  <a:cubicBezTo>
                    <a:pt x="298" y="106"/>
                    <a:pt x="290" y="110"/>
                    <a:pt x="283" y="11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sp>
          <p:nvSpPr>
            <p:cNvPr id="146" name="Freeform 667">
              <a:extLst>
                <a:ext uri="{FF2B5EF4-FFF2-40B4-BE49-F238E27FC236}">
                  <a16:creationId xmlns:a16="http://schemas.microsoft.com/office/drawing/2014/main" id="{6FD05969-ECC5-F541-8CFB-8F734A426879}"/>
                </a:ext>
              </a:extLst>
            </p:cNvPr>
            <p:cNvSpPr>
              <a:spLocks/>
            </p:cNvSpPr>
            <p:nvPr/>
          </p:nvSpPr>
          <p:spPr bwMode="auto">
            <a:xfrm>
              <a:off x="2559051" y="11715751"/>
              <a:ext cx="150813" cy="323850"/>
            </a:xfrm>
            <a:custGeom>
              <a:avLst/>
              <a:gdLst>
                <a:gd name="T0" fmla="*/ 26 w 366"/>
                <a:gd name="T1" fmla="*/ 780 h 780"/>
                <a:gd name="T2" fmla="*/ 3 w 366"/>
                <a:gd name="T3" fmla="*/ 757 h 780"/>
                <a:gd name="T4" fmla="*/ 3 w 366"/>
                <a:gd name="T5" fmla="*/ 453 h 780"/>
                <a:gd name="T6" fmla="*/ 85 w 366"/>
                <a:gd name="T7" fmla="*/ 273 h 780"/>
                <a:gd name="T8" fmla="*/ 320 w 366"/>
                <a:gd name="T9" fmla="*/ 167 h 780"/>
                <a:gd name="T10" fmla="*/ 320 w 366"/>
                <a:gd name="T11" fmla="*/ 23 h 780"/>
                <a:gd name="T12" fmla="*/ 343 w 366"/>
                <a:gd name="T13" fmla="*/ 0 h 780"/>
                <a:gd name="T14" fmla="*/ 366 w 366"/>
                <a:gd name="T15" fmla="*/ 23 h 780"/>
                <a:gd name="T16" fmla="*/ 366 w 366"/>
                <a:gd name="T17" fmla="*/ 182 h 780"/>
                <a:gd name="T18" fmla="*/ 352 w 366"/>
                <a:gd name="T19" fmla="*/ 204 h 780"/>
                <a:gd name="T20" fmla="*/ 107 w 366"/>
                <a:gd name="T21" fmla="*/ 314 h 780"/>
                <a:gd name="T22" fmla="*/ 49 w 366"/>
                <a:gd name="T23" fmla="*/ 453 h 780"/>
                <a:gd name="T24" fmla="*/ 49 w 366"/>
                <a:gd name="T25" fmla="*/ 757 h 780"/>
                <a:gd name="T26" fmla="*/ 26 w 366"/>
                <a:gd name="T27"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780">
                  <a:moveTo>
                    <a:pt x="26" y="780"/>
                  </a:moveTo>
                  <a:cubicBezTo>
                    <a:pt x="13" y="780"/>
                    <a:pt x="3" y="770"/>
                    <a:pt x="3" y="757"/>
                  </a:cubicBezTo>
                  <a:cubicBezTo>
                    <a:pt x="3" y="453"/>
                    <a:pt x="3" y="453"/>
                    <a:pt x="3" y="453"/>
                  </a:cubicBezTo>
                  <a:cubicBezTo>
                    <a:pt x="3" y="449"/>
                    <a:pt x="0" y="320"/>
                    <a:pt x="85" y="273"/>
                  </a:cubicBezTo>
                  <a:cubicBezTo>
                    <a:pt x="146" y="240"/>
                    <a:pt x="276" y="185"/>
                    <a:pt x="320" y="167"/>
                  </a:cubicBezTo>
                  <a:cubicBezTo>
                    <a:pt x="320" y="23"/>
                    <a:pt x="320" y="23"/>
                    <a:pt x="320" y="23"/>
                  </a:cubicBezTo>
                  <a:cubicBezTo>
                    <a:pt x="320" y="10"/>
                    <a:pt x="330" y="0"/>
                    <a:pt x="343" y="0"/>
                  </a:cubicBezTo>
                  <a:cubicBezTo>
                    <a:pt x="356" y="0"/>
                    <a:pt x="366" y="10"/>
                    <a:pt x="366" y="23"/>
                  </a:cubicBezTo>
                  <a:cubicBezTo>
                    <a:pt x="366" y="182"/>
                    <a:pt x="366" y="182"/>
                    <a:pt x="366" y="182"/>
                  </a:cubicBezTo>
                  <a:cubicBezTo>
                    <a:pt x="366" y="192"/>
                    <a:pt x="361" y="200"/>
                    <a:pt x="352" y="204"/>
                  </a:cubicBezTo>
                  <a:cubicBezTo>
                    <a:pt x="350" y="204"/>
                    <a:pt x="178" y="275"/>
                    <a:pt x="107" y="314"/>
                  </a:cubicBezTo>
                  <a:cubicBezTo>
                    <a:pt x="48" y="347"/>
                    <a:pt x="49" y="452"/>
                    <a:pt x="49" y="453"/>
                  </a:cubicBezTo>
                  <a:cubicBezTo>
                    <a:pt x="49" y="757"/>
                    <a:pt x="49" y="757"/>
                    <a:pt x="49" y="757"/>
                  </a:cubicBezTo>
                  <a:cubicBezTo>
                    <a:pt x="49" y="770"/>
                    <a:pt x="39" y="780"/>
                    <a:pt x="26" y="780"/>
                  </a:cubicBezTo>
                  <a:close/>
                </a:path>
              </a:pathLst>
            </a:custGeom>
            <a:solidFill>
              <a:srgbClr val="5555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endParaRPr lang="nb-NO" sz="762"/>
            </a:p>
          </p:txBody>
        </p:sp>
      </p:grpSp>
      <p:sp>
        <p:nvSpPr>
          <p:cNvPr id="52" name="Rektangel: avrundede hjørner 53">
            <a:extLst>
              <a:ext uri="{FF2B5EF4-FFF2-40B4-BE49-F238E27FC236}">
                <a16:creationId xmlns:a16="http://schemas.microsoft.com/office/drawing/2014/main" id="{3F265AC1-1598-4CF0-886A-DAA39D41704F}"/>
              </a:ext>
            </a:extLst>
          </p:cNvPr>
          <p:cNvSpPr/>
          <p:nvPr/>
        </p:nvSpPr>
        <p:spPr>
          <a:xfrm>
            <a:off x="3935186" y="2679034"/>
            <a:ext cx="1844934" cy="1083897"/>
          </a:xfrm>
          <a:prstGeom prst="roundRect">
            <a:avLst>
              <a:gd name="adj" fmla="val 4668"/>
            </a:avLst>
          </a:prstGeom>
          <a:solidFill>
            <a:schemeClr val="accent3">
              <a:lumMod val="40000"/>
              <a:lumOff val="60000"/>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a:solidFill>
                  <a:schemeClr val="bg2">
                    <a:lumMod val="25000"/>
                  </a:schemeClr>
                </a:solidFill>
              </a:rPr>
              <a:t>Maskin blir kompromitert skaffer seg tilganger</a:t>
            </a:r>
          </a:p>
        </p:txBody>
      </p:sp>
      <p:sp>
        <p:nvSpPr>
          <p:cNvPr id="53" name="Rektangel: avrundede hjørner 53">
            <a:extLst>
              <a:ext uri="{FF2B5EF4-FFF2-40B4-BE49-F238E27FC236}">
                <a16:creationId xmlns:a16="http://schemas.microsoft.com/office/drawing/2014/main" id="{B5C46E8E-C661-438A-9F00-EE15879250BA}"/>
              </a:ext>
            </a:extLst>
          </p:cNvPr>
          <p:cNvSpPr/>
          <p:nvPr/>
        </p:nvSpPr>
        <p:spPr>
          <a:xfrm>
            <a:off x="6243349" y="2679033"/>
            <a:ext cx="1844934" cy="1083897"/>
          </a:xfrm>
          <a:prstGeom prst="roundRect">
            <a:avLst>
              <a:gd name="adj" fmla="val 4668"/>
            </a:avLst>
          </a:prstGeom>
          <a:solidFill>
            <a:schemeClr val="accent3">
              <a:lumMod val="40000"/>
              <a:lumOff val="60000"/>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a:solidFill>
                  <a:schemeClr val="bg2">
                    <a:lumMod val="25000"/>
                  </a:schemeClr>
                </a:solidFill>
              </a:rPr>
              <a:t>Angriper får tilgang til infrastruktur</a:t>
            </a:r>
          </a:p>
        </p:txBody>
      </p:sp>
      <p:sp>
        <p:nvSpPr>
          <p:cNvPr id="54" name="Rektangel: avrundede hjørner 53">
            <a:extLst>
              <a:ext uri="{FF2B5EF4-FFF2-40B4-BE49-F238E27FC236}">
                <a16:creationId xmlns:a16="http://schemas.microsoft.com/office/drawing/2014/main" id="{B994CA4B-2D8A-49AD-B36B-C4389DCA296E}"/>
              </a:ext>
            </a:extLst>
          </p:cNvPr>
          <p:cNvSpPr/>
          <p:nvPr/>
        </p:nvSpPr>
        <p:spPr>
          <a:xfrm>
            <a:off x="8551512" y="2687426"/>
            <a:ext cx="1844934" cy="1083897"/>
          </a:xfrm>
          <a:prstGeom prst="roundRect">
            <a:avLst>
              <a:gd name="adj" fmla="val 4668"/>
            </a:avLst>
          </a:prstGeom>
          <a:solidFill>
            <a:schemeClr val="accent3">
              <a:lumMod val="40000"/>
              <a:lumOff val="60000"/>
              <a:alpha val="21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1600" b="1">
                <a:solidFill>
                  <a:schemeClr val="bg2">
                    <a:lumMod val="25000"/>
                  </a:schemeClr>
                </a:solidFill>
              </a:rPr>
              <a:t>Data blir kryptert</a:t>
            </a:r>
          </a:p>
        </p:txBody>
      </p:sp>
      <p:sp>
        <p:nvSpPr>
          <p:cNvPr id="56" name="Rektangel: avrundede hjørner 93">
            <a:extLst>
              <a:ext uri="{FF2B5EF4-FFF2-40B4-BE49-F238E27FC236}">
                <a16:creationId xmlns:a16="http://schemas.microsoft.com/office/drawing/2014/main" id="{DD7DDD32-AB50-44D9-A6CB-4A13FDA56EE6}"/>
              </a:ext>
            </a:extLst>
          </p:cNvPr>
          <p:cNvSpPr/>
          <p:nvPr/>
        </p:nvSpPr>
        <p:spPr>
          <a:xfrm>
            <a:off x="5179955" y="1418777"/>
            <a:ext cx="1736254" cy="548148"/>
          </a:xfrm>
          <a:prstGeom prst="roundRect">
            <a:avLst>
              <a:gd name="adj" fmla="val 7753"/>
            </a:avLst>
          </a:prstGeom>
          <a:solidFill>
            <a:srgbClr val="C000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a:solidFill>
                  <a:schemeClr val="bg1"/>
                </a:solidFill>
              </a:rPr>
              <a:t>&lt; 5 timer</a:t>
            </a:r>
          </a:p>
        </p:txBody>
      </p:sp>
      <p:sp>
        <p:nvSpPr>
          <p:cNvPr id="4" name="TextBox 3">
            <a:extLst>
              <a:ext uri="{FF2B5EF4-FFF2-40B4-BE49-F238E27FC236}">
                <a16:creationId xmlns:a16="http://schemas.microsoft.com/office/drawing/2014/main" id="{4A4B5A91-9E0A-4308-8BBF-E0BAA57A414A}"/>
              </a:ext>
            </a:extLst>
          </p:cNvPr>
          <p:cNvSpPr txBox="1"/>
          <p:nvPr/>
        </p:nvSpPr>
        <p:spPr>
          <a:xfrm>
            <a:off x="5292565" y="5316952"/>
            <a:ext cx="1528394" cy="523220"/>
          </a:xfrm>
          <a:prstGeom prst="rect">
            <a:avLst/>
          </a:prstGeom>
          <a:noFill/>
        </p:spPr>
        <p:txBody>
          <a:bodyPr wrap="square" rtlCol="0">
            <a:spAutoFit/>
          </a:bodyPr>
          <a:lstStyle/>
          <a:p>
            <a:pPr algn="ctr"/>
            <a:r>
              <a:rPr lang="nb-NO" sz="1400" b="1"/>
              <a:t>Ransomware</a:t>
            </a:r>
            <a:br>
              <a:rPr lang="nb-NO" sz="1400" b="1"/>
            </a:br>
            <a:r>
              <a:rPr lang="nb-NO" sz="1400" b="1"/>
              <a:t>Aktør</a:t>
            </a:r>
            <a:endParaRPr lang="en-US" sz="1400" b="1"/>
          </a:p>
        </p:txBody>
      </p:sp>
      <p:sp>
        <p:nvSpPr>
          <p:cNvPr id="8" name="TextBox 7">
            <a:extLst>
              <a:ext uri="{FF2B5EF4-FFF2-40B4-BE49-F238E27FC236}">
                <a16:creationId xmlns:a16="http://schemas.microsoft.com/office/drawing/2014/main" id="{B5300F84-FBD8-4461-90C4-9AB80FAC09B1}"/>
              </a:ext>
            </a:extLst>
          </p:cNvPr>
          <p:cNvSpPr txBox="1"/>
          <p:nvPr/>
        </p:nvSpPr>
        <p:spPr>
          <a:xfrm>
            <a:off x="7361326" y="4229065"/>
            <a:ext cx="2082800" cy="338554"/>
          </a:xfrm>
          <a:prstGeom prst="rect">
            <a:avLst/>
          </a:prstGeom>
          <a:noFill/>
        </p:spPr>
        <p:txBody>
          <a:bodyPr wrap="square" rtlCol="0">
            <a:spAutoFit/>
          </a:bodyPr>
          <a:lstStyle/>
          <a:p>
            <a:pPr algn="ctr"/>
            <a:r>
              <a:rPr lang="nb-NO" sz="1600" b="1"/>
              <a:t>Data hentet ut</a:t>
            </a:r>
            <a:endParaRPr lang="en-US" sz="1600" b="1"/>
          </a:p>
        </p:txBody>
      </p:sp>
      <p:sp>
        <p:nvSpPr>
          <p:cNvPr id="26" name="Høyre klammeparentes 106">
            <a:extLst>
              <a:ext uri="{FF2B5EF4-FFF2-40B4-BE49-F238E27FC236}">
                <a16:creationId xmlns:a16="http://schemas.microsoft.com/office/drawing/2014/main" id="{C954B11C-8D6A-4EBC-B9C4-519564388EA8}"/>
              </a:ext>
            </a:extLst>
          </p:cNvPr>
          <p:cNvSpPr/>
          <p:nvPr/>
        </p:nvSpPr>
        <p:spPr>
          <a:xfrm rot="16200000">
            <a:off x="5619503" y="-2270652"/>
            <a:ext cx="681440" cy="9371469"/>
          </a:xfrm>
          <a:prstGeom prst="rightBrace">
            <a:avLst>
              <a:gd name="adj1" fmla="val 28977"/>
              <a:gd name="adj2" fmla="val 50772"/>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cxnSp>
        <p:nvCxnSpPr>
          <p:cNvPr id="27" name="Rett pil 86">
            <a:extLst>
              <a:ext uri="{FF2B5EF4-FFF2-40B4-BE49-F238E27FC236}">
                <a16:creationId xmlns:a16="http://schemas.microsoft.com/office/drawing/2014/main" id="{6F7BAF4F-DD7D-4149-94AF-A4BDC2F0643D}"/>
              </a:ext>
            </a:extLst>
          </p:cNvPr>
          <p:cNvCxnSpPr>
            <a:cxnSpLocks/>
          </p:cNvCxnSpPr>
          <p:nvPr/>
        </p:nvCxnSpPr>
        <p:spPr>
          <a:xfrm flipH="1">
            <a:off x="6426200" y="3791858"/>
            <a:ext cx="559860" cy="599329"/>
          </a:xfrm>
          <a:prstGeom prst="straightConnector1">
            <a:avLst/>
          </a:prstGeom>
          <a:ln w="19050" cap="rnd">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Rett pil 86">
            <a:extLst>
              <a:ext uri="{FF2B5EF4-FFF2-40B4-BE49-F238E27FC236}">
                <a16:creationId xmlns:a16="http://schemas.microsoft.com/office/drawing/2014/main" id="{FB8EB8B9-0089-40EA-85B9-D565D127E178}"/>
              </a:ext>
            </a:extLst>
          </p:cNvPr>
          <p:cNvCxnSpPr>
            <a:cxnSpLocks/>
          </p:cNvCxnSpPr>
          <p:nvPr/>
        </p:nvCxnSpPr>
        <p:spPr>
          <a:xfrm flipV="1">
            <a:off x="6426200" y="3791858"/>
            <a:ext cx="2868338" cy="775761"/>
          </a:xfrm>
          <a:prstGeom prst="straightConnector1">
            <a:avLst/>
          </a:prstGeom>
          <a:ln w="19050" cap="rnd">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1B1ADD2-B9C7-4DB0-BAC1-0244E66352F7}"/>
              </a:ext>
            </a:extLst>
          </p:cNvPr>
          <p:cNvSpPr txBox="1"/>
          <p:nvPr/>
        </p:nvSpPr>
        <p:spPr>
          <a:xfrm>
            <a:off x="280407" y="3850819"/>
            <a:ext cx="1284515" cy="307777"/>
          </a:xfrm>
          <a:prstGeom prst="rect">
            <a:avLst/>
          </a:prstGeom>
          <a:noFill/>
        </p:spPr>
        <p:txBody>
          <a:bodyPr wrap="square" rtlCol="0">
            <a:spAutoFit/>
          </a:bodyPr>
          <a:lstStyle/>
          <a:p>
            <a:pPr algn="ctr"/>
            <a:r>
              <a:rPr lang="nb-NO" sz="1400" b="1"/>
              <a:t>Sluttbruker</a:t>
            </a:r>
            <a:endParaRPr lang="en-US" sz="1400" b="1"/>
          </a:p>
        </p:txBody>
      </p:sp>
      <p:pic>
        <p:nvPicPr>
          <p:cNvPr id="28" name="Graphic 27">
            <a:extLst>
              <a:ext uri="{FF2B5EF4-FFF2-40B4-BE49-F238E27FC236}">
                <a16:creationId xmlns:a16="http://schemas.microsoft.com/office/drawing/2014/main" id="{630DDB00-3067-B148-9021-42D53C2A90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77803" y="4391187"/>
            <a:ext cx="728601" cy="954120"/>
          </a:xfrm>
          <a:prstGeom prst="rect">
            <a:avLst/>
          </a:prstGeom>
        </p:spPr>
      </p:pic>
      <p:cxnSp>
        <p:nvCxnSpPr>
          <p:cNvPr id="2" name="Rett pil 86">
            <a:extLst>
              <a:ext uri="{FF2B5EF4-FFF2-40B4-BE49-F238E27FC236}">
                <a16:creationId xmlns:a16="http://schemas.microsoft.com/office/drawing/2014/main" id="{6E7B5082-AF40-C62C-665F-52D549C6CE2D}"/>
              </a:ext>
            </a:extLst>
          </p:cNvPr>
          <p:cNvCxnSpPr>
            <a:cxnSpLocks/>
          </p:cNvCxnSpPr>
          <p:nvPr/>
        </p:nvCxnSpPr>
        <p:spPr>
          <a:xfrm>
            <a:off x="4815401" y="3791858"/>
            <a:ext cx="964719" cy="771421"/>
          </a:xfrm>
          <a:prstGeom prst="straightConnector1">
            <a:avLst/>
          </a:prstGeom>
          <a:ln w="19050" cap="rnd">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D924F2C-8F08-B53C-642C-EFB93A43BC0C}"/>
              </a:ext>
            </a:extLst>
          </p:cNvPr>
          <p:cNvCxnSpPr>
            <a:endCxn id="125" idx="1"/>
          </p:cNvCxnSpPr>
          <p:nvPr/>
        </p:nvCxnSpPr>
        <p:spPr>
          <a:xfrm flipV="1">
            <a:off x="1163794" y="3215671"/>
            <a:ext cx="463229" cy="93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619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385497-AB50-8025-7A41-CA4B629D9B19}"/>
              </a:ext>
            </a:extLst>
          </p:cNvPr>
          <p:cNvSpPr txBox="1">
            <a:spLocks/>
          </p:cNvSpPr>
          <p:nvPr/>
        </p:nvSpPr>
        <p:spPr>
          <a:xfrm>
            <a:off x="617706" y="18354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b-NO" sz="3000" b="1">
                <a:latin typeface="+mn-lt"/>
                <a:cs typeface="Segoe UI Semibold" panose="020B0702040204020203" pitchFamily="34" charset="0"/>
              </a:rPr>
              <a:t>Noen ofte brukte verktøy og prosesser</a:t>
            </a:r>
            <a:endParaRPr lang="en-US" sz="3000" b="1">
              <a:latin typeface="+mn-lt"/>
              <a:cs typeface="Segoe UI Semibold" panose="020B0702040204020203" pitchFamily="34" charset="0"/>
            </a:endParaRPr>
          </a:p>
        </p:txBody>
      </p:sp>
      <p:sp>
        <p:nvSpPr>
          <p:cNvPr id="5" name="Content Placeholder 2">
            <a:extLst>
              <a:ext uri="{FF2B5EF4-FFF2-40B4-BE49-F238E27FC236}">
                <a16:creationId xmlns:a16="http://schemas.microsoft.com/office/drawing/2014/main" id="{5A3D5527-5CC8-CB96-D600-F2C8B2B1F2F2}"/>
              </a:ext>
            </a:extLst>
          </p:cNvPr>
          <p:cNvSpPr txBox="1">
            <a:spLocks/>
          </p:cNvSpPr>
          <p:nvPr/>
        </p:nvSpPr>
        <p:spPr>
          <a:xfrm>
            <a:off x="486733" y="1132537"/>
            <a:ext cx="6783697" cy="523292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nb-NO" sz="1900" b="1" dirty="0">
                <a:cs typeface="Arial" panose="020B0604020202020204" pitchFamily="34" charset="0"/>
              </a:rPr>
              <a:t>70% av alle nye opprettede domener til bruk for mistenkelig formål</a:t>
            </a:r>
          </a:p>
          <a:p>
            <a:pPr lvl="1">
              <a:lnSpc>
                <a:spcPct val="150000"/>
              </a:lnSpc>
            </a:pPr>
            <a:r>
              <a:rPr lang="nb-NO" sz="1600" dirty="0">
                <a:cs typeface="Arial" panose="020B0604020202020204" pitchFamily="34" charset="0"/>
              </a:rPr>
              <a:t>Samt økende bruk av andre skytjenester som </a:t>
            </a:r>
            <a:r>
              <a:rPr lang="nb-NO" sz="1600" dirty="0" err="1">
                <a:cs typeface="Arial" panose="020B0604020202020204" pitchFamily="34" charset="0"/>
              </a:rPr>
              <a:t>Gmail</a:t>
            </a:r>
            <a:r>
              <a:rPr lang="nb-NO" sz="1600" dirty="0">
                <a:cs typeface="Arial" panose="020B0604020202020204" pitchFamily="34" charset="0"/>
              </a:rPr>
              <a:t> og Office 365</a:t>
            </a:r>
          </a:p>
          <a:p>
            <a:pPr lvl="1">
              <a:lnSpc>
                <a:spcPct val="150000"/>
              </a:lnSpc>
            </a:pPr>
            <a:r>
              <a:rPr lang="nb-NO" sz="1600" dirty="0">
                <a:cs typeface="Arial" panose="020B0604020202020204" pitchFamily="34" charset="0"/>
              </a:rPr>
              <a:t>Brukes både til epost utsending samt leveranse av skadelig kode</a:t>
            </a:r>
          </a:p>
          <a:p>
            <a:pPr>
              <a:lnSpc>
                <a:spcPct val="150000"/>
              </a:lnSpc>
            </a:pPr>
            <a:r>
              <a:rPr lang="nb-NO" sz="1900" b="1" dirty="0">
                <a:cs typeface="Arial" panose="020B0604020202020204" pitchFamily="34" charset="0"/>
              </a:rPr>
              <a:t>~200,000 nye domener opprettet hver dag*</a:t>
            </a:r>
          </a:p>
          <a:p>
            <a:pPr lvl="1">
              <a:lnSpc>
                <a:spcPct val="150000"/>
              </a:lnSpc>
            </a:pPr>
            <a:r>
              <a:rPr lang="nb-NO" sz="1600" dirty="0">
                <a:cs typeface="Arial" panose="020B0604020202020204" pitchFamily="34" charset="0"/>
              </a:rPr>
              <a:t>I stedet for </a:t>
            </a:r>
            <a:r>
              <a:rPr lang="nb-NO" sz="1600" b="1" dirty="0">
                <a:solidFill>
                  <a:srgbClr val="0070C0"/>
                </a:solidFill>
                <a:cs typeface="Arial" panose="020B0604020202020204" pitchFamily="34" charset="0"/>
              </a:rPr>
              <a:t>sparebank1.no </a:t>
            </a:r>
            <a:r>
              <a:rPr lang="nb-NO" sz="1600" dirty="0">
                <a:cs typeface="Arial" panose="020B0604020202020204" pitchFamily="34" charset="0"/>
              </a:rPr>
              <a:t>kan det være </a:t>
            </a:r>
            <a:r>
              <a:rPr lang="nb-NO" sz="1600" dirty="0" err="1">
                <a:cs typeface="Arial" panose="020B0604020202020204" pitchFamily="34" charset="0"/>
              </a:rPr>
              <a:t>f.eks</a:t>
            </a:r>
            <a:r>
              <a:rPr lang="nb-NO" sz="1600" dirty="0">
                <a:cs typeface="Arial" panose="020B0604020202020204" pitchFamily="34" charset="0"/>
              </a:rPr>
              <a:t> </a:t>
            </a:r>
            <a:r>
              <a:rPr lang="nb-NO" sz="1600" b="1" dirty="0">
                <a:solidFill>
                  <a:srgbClr val="0070C0"/>
                </a:solidFill>
                <a:cs typeface="Arial" panose="020B0604020202020204" pitchFamily="34" charset="0"/>
              </a:rPr>
              <a:t>sparebank1.fiktivtdomene.org</a:t>
            </a:r>
          </a:p>
          <a:p>
            <a:pPr lvl="1">
              <a:lnSpc>
                <a:spcPct val="150000"/>
              </a:lnSpc>
            </a:pPr>
            <a:r>
              <a:rPr lang="nb-NO" sz="1600" dirty="0">
                <a:cs typeface="Arial" panose="020B0604020202020204" pitchFamily="34" charset="0"/>
              </a:rPr>
              <a:t>Brukt til </a:t>
            </a:r>
            <a:r>
              <a:rPr lang="nb-NO" sz="1600" dirty="0" err="1">
                <a:cs typeface="Arial" panose="020B0604020202020204" pitchFamily="34" charset="0"/>
              </a:rPr>
              <a:t>phising</a:t>
            </a:r>
            <a:r>
              <a:rPr lang="nb-NO" sz="1600" dirty="0">
                <a:cs typeface="Arial" panose="020B0604020202020204" pitchFamily="34" charset="0"/>
              </a:rPr>
              <a:t> sider, C2 domener og noen for drive-by </a:t>
            </a:r>
            <a:r>
              <a:rPr lang="nb-NO" sz="1600" dirty="0" err="1">
                <a:cs typeface="Arial" panose="020B0604020202020204" pitchFamily="34" charset="0"/>
              </a:rPr>
              <a:t>download</a:t>
            </a:r>
            <a:endParaRPr lang="nb-NO" sz="1600" dirty="0">
              <a:cs typeface="Arial" panose="020B0604020202020204" pitchFamily="34" charset="0"/>
            </a:endParaRPr>
          </a:p>
          <a:p>
            <a:pPr>
              <a:lnSpc>
                <a:spcPct val="150000"/>
              </a:lnSpc>
            </a:pPr>
            <a:r>
              <a:rPr lang="nb-NO" sz="1900" b="1" dirty="0">
                <a:cs typeface="Arial" panose="020B0604020202020204" pitchFamily="34" charset="0"/>
              </a:rPr>
              <a:t>99% av </a:t>
            </a:r>
            <a:r>
              <a:rPr lang="nb-NO" sz="1900" b="1" dirty="0" err="1">
                <a:cs typeface="Arial" panose="020B0604020202020204" pitchFamily="34" charset="0"/>
              </a:rPr>
              <a:t>ransomware</a:t>
            </a:r>
            <a:r>
              <a:rPr lang="nb-NO" sz="1900" b="1" dirty="0">
                <a:cs typeface="Arial" panose="020B0604020202020204" pitchFamily="34" charset="0"/>
              </a:rPr>
              <a:t> angrep er rettet mot maskiner som benytter seg av Windows </a:t>
            </a:r>
          </a:p>
          <a:p>
            <a:pPr lvl="1">
              <a:lnSpc>
                <a:spcPct val="150000"/>
              </a:lnSpc>
            </a:pPr>
            <a:r>
              <a:rPr lang="nb-NO" sz="1600" dirty="0">
                <a:cs typeface="Arial" panose="020B0604020202020204" pitchFamily="34" charset="0"/>
              </a:rPr>
              <a:t>Også flere rettet mot andre operativsystemer men i mindre grad</a:t>
            </a:r>
          </a:p>
          <a:p>
            <a:pPr lvl="1">
              <a:lnSpc>
                <a:spcPct val="150000"/>
              </a:lnSpc>
            </a:pPr>
            <a:r>
              <a:rPr lang="nb-NO" sz="1600" dirty="0">
                <a:cs typeface="Arial" panose="020B0604020202020204" pitchFamily="34" charset="0"/>
              </a:rPr>
              <a:t>Flere nyere varianter som går direkte på </a:t>
            </a:r>
            <a:r>
              <a:rPr lang="nb-NO" sz="1600" dirty="0" err="1">
                <a:cs typeface="Arial" panose="020B0604020202020204" pitchFamily="34" charset="0"/>
              </a:rPr>
              <a:t>virtualiseringslaget</a:t>
            </a:r>
            <a:endParaRPr lang="nb-NO" sz="1600" dirty="0">
              <a:cs typeface="Arial" panose="020B0604020202020204" pitchFamily="34" charset="0"/>
            </a:endParaRPr>
          </a:p>
          <a:p>
            <a:endParaRPr lang="nb-NO" sz="2000" dirty="0">
              <a:solidFill>
                <a:srgbClr val="000000"/>
              </a:solidFill>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4586E404-8965-7912-4E8D-DA04B53CAC7B}"/>
              </a:ext>
            </a:extLst>
          </p:cNvPr>
          <p:cNvSpPr txBox="1"/>
          <p:nvPr/>
        </p:nvSpPr>
        <p:spPr>
          <a:xfrm>
            <a:off x="706606" y="6365465"/>
            <a:ext cx="3829050" cy="261610"/>
          </a:xfrm>
          <a:prstGeom prst="rect">
            <a:avLst/>
          </a:prstGeom>
          <a:noFill/>
        </p:spPr>
        <p:txBody>
          <a:bodyPr wrap="square">
            <a:spAutoFit/>
          </a:bodyPr>
          <a:lstStyle/>
          <a:p>
            <a:r>
              <a:rPr lang="en-US" sz="1100">
                <a:solidFill>
                  <a:srgbClr val="000000"/>
                </a:solidFill>
                <a:hlinkClick r:id="rId2"/>
              </a:rPr>
              <a:t>*NDR </a:t>
            </a:r>
            <a:r>
              <a:rPr lang="en-US" sz="1100" err="1">
                <a:solidFill>
                  <a:srgbClr val="000000"/>
                </a:solidFill>
                <a:hlinkClick r:id="rId2"/>
              </a:rPr>
              <a:t>Domener</a:t>
            </a:r>
            <a:r>
              <a:rPr lang="en-US" sz="1100">
                <a:solidFill>
                  <a:srgbClr val="000000"/>
                </a:solidFill>
                <a:hlinkClick r:id="rId2"/>
              </a:rPr>
              <a:t> Palo Alto</a:t>
            </a:r>
            <a:endParaRPr lang="en-US" sz="1100">
              <a:solidFill>
                <a:srgbClr val="000000"/>
              </a:solidFill>
            </a:endParaRPr>
          </a:p>
        </p:txBody>
      </p:sp>
      <p:pic>
        <p:nvPicPr>
          <p:cNvPr id="1026" name="Picture 2" descr="Svindel på e-post | svindel-epost | SpareBank 1">
            <a:extLst>
              <a:ext uri="{FF2B5EF4-FFF2-40B4-BE49-F238E27FC236}">
                <a16:creationId xmlns:a16="http://schemas.microsoft.com/office/drawing/2014/main" id="{12CB602C-1146-4A37-D6F5-929CBC8AC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9318" y="1316168"/>
            <a:ext cx="3445332" cy="2725478"/>
          </a:xfrm>
          <a:prstGeom prst="rect">
            <a:avLst/>
          </a:prstGeom>
          <a:noFill/>
          <a:extLst>
            <a:ext uri="{909E8E84-426E-40DD-AFC4-6F175D3DCCD1}">
              <a14:hiddenFill xmlns:a14="http://schemas.microsoft.com/office/drawing/2010/main">
                <a:solidFill>
                  <a:srgbClr val="FFFFFF"/>
                </a:solidFill>
              </a14:hiddenFill>
            </a:ext>
          </a:extLst>
        </p:spPr>
      </p:pic>
      <p:sp>
        <p:nvSpPr>
          <p:cNvPr id="2" name="Rektangel: avrundede hjørner 92">
            <a:extLst>
              <a:ext uri="{FF2B5EF4-FFF2-40B4-BE49-F238E27FC236}">
                <a16:creationId xmlns:a16="http://schemas.microsoft.com/office/drawing/2014/main" id="{AA1CD1DC-8890-1E2A-490C-549EB909B28B}"/>
              </a:ext>
            </a:extLst>
          </p:cNvPr>
          <p:cNvSpPr/>
          <p:nvPr/>
        </p:nvSpPr>
        <p:spPr>
          <a:xfrm>
            <a:off x="7584726" y="4041646"/>
            <a:ext cx="4234511" cy="741406"/>
          </a:xfrm>
          <a:prstGeom prst="roundRect">
            <a:avLst>
              <a:gd name="adj" fmla="val 9027"/>
            </a:avLst>
          </a:prstGeom>
          <a:solidFill>
            <a:srgbClr val="C00000"/>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a:solidFill>
                  <a:schemeClr val="bg1"/>
                </a:solidFill>
              </a:rPr>
              <a:t>Falske nettsider som kun samler inn informasjon som blir tastet inn </a:t>
            </a:r>
          </a:p>
        </p:txBody>
      </p:sp>
      <p:pic>
        <p:nvPicPr>
          <p:cNvPr id="3" name="Picture 2" descr="No alternative text description for this image">
            <a:extLst>
              <a:ext uri="{FF2B5EF4-FFF2-40B4-BE49-F238E27FC236}">
                <a16:creationId xmlns:a16="http://schemas.microsoft.com/office/drawing/2014/main" id="{049651EF-2A2A-3D1A-6199-0F3D6021E5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3138" y="4920997"/>
            <a:ext cx="3958406" cy="1325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05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opra Steria Skandinavia">
  <a:themeElements>
    <a:clrScheme name="Custom 15">
      <a:dk1>
        <a:srgbClr val="494949"/>
      </a:dk1>
      <a:lt1>
        <a:srgbClr val="FFFFFF"/>
      </a:lt1>
      <a:dk2>
        <a:srgbClr val="CD0C31"/>
      </a:dk2>
      <a:lt2>
        <a:srgbClr val="F0F0F0"/>
      </a:lt2>
      <a:accent1>
        <a:srgbClr val="494949"/>
      </a:accent1>
      <a:accent2>
        <a:srgbClr val="CF022B"/>
      </a:accent2>
      <a:accent3>
        <a:srgbClr val="EA5599"/>
      </a:accent3>
      <a:accent4>
        <a:srgbClr val="8C1D82"/>
      </a:accent4>
      <a:accent5>
        <a:srgbClr val="00A188"/>
      </a:accent5>
      <a:accent6>
        <a:srgbClr val="95C11F"/>
      </a:accent6>
      <a:hlink>
        <a:srgbClr val="990724"/>
      </a:hlink>
      <a:folHlink>
        <a:srgbClr val="CD0C31"/>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smtClean="0">
            <a:solidFill>
              <a:schemeClr val="bg2">
                <a:lumMod val="25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resentation1" id="{04017BFA-26C2-954D-B729-3D14A0ECAF4C}" vid="{566550D0-F571-0340-80E8-E39088503CBD}"/>
    </a:ext>
  </a:extLst>
</a:theme>
</file>

<file path=ppt/theme/theme2.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 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Sopra Steria">
      <a:dk1>
        <a:srgbClr val="4A4A4A"/>
      </a:dk1>
      <a:lt1>
        <a:srgbClr val="FFFFFF"/>
      </a:lt1>
      <a:dk2>
        <a:srgbClr val="CF022B"/>
      </a:dk2>
      <a:lt2>
        <a:srgbClr val="F07D00"/>
      </a:lt2>
      <a:accent1>
        <a:srgbClr val="007AC2"/>
      </a:accent1>
      <a:accent2>
        <a:srgbClr val="32ABD0"/>
      </a:accent2>
      <a:accent3>
        <a:srgbClr val="00A188"/>
      </a:accent3>
      <a:accent4>
        <a:srgbClr val="95C11F"/>
      </a:accent4>
      <a:accent5>
        <a:srgbClr val="8C1D82"/>
      </a:accent5>
      <a:accent6>
        <a:srgbClr val="EA5599"/>
      </a:accent6>
      <a:hlink>
        <a:srgbClr val="A8A8A7"/>
      </a:hlink>
      <a:folHlink>
        <a:srgbClr val="EDEDED"/>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5">
    <a:dk1>
      <a:srgbClr val="494949"/>
    </a:dk1>
    <a:lt1>
      <a:srgbClr val="FFFFFF"/>
    </a:lt1>
    <a:dk2>
      <a:srgbClr val="CD0C31"/>
    </a:dk2>
    <a:lt2>
      <a:srgbClr val="F0F0F0"/>
    </a:lt2>
    <a:accent1>
      <a:srgbClr val="494949"/>
    </a:accent1>
    <a:accent2>
      <a:srgbClr val="CF022B"/>
    </a:accent2>
    <a:accent3>
      <a:srgbClr val="EA5599"/>
    </a:accent3>
    <a:accent4>
      <a:srgbClr val="8C1D82"/>
    </a:accent4>
    <a:accent5>
      <a:srgbClr val="00A188"/>
    </a:accent5>
    <a:accent6>
      <a:srgbClr val="95C11F"/>
    </a:accent6>
    <a:hlink>
      <a:srgbClr val="990724"/>
    </a:hlink>
    <a:folHlink>
      <a:srgbClr val="CD0C3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2d2f379-e54e-4947-9c46-21371fd54172">
      <UserInfo>
        <DisplayName/>
        <AccountId xsi:nil="true"/>
        <AccountType/>
      </UserInfo>
    </SharedWithUsers>
    <_activity xmlns="185832c1-a361-4be1-b883-bb7893c6cdc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27F7341B06EFC41B56229C9426A4853" ma:contentTypeVersion="15" ma:contentTypeDescription="Create a new document." ma:contentTypeScope="" ma:versionID="80f8d6ba6f100947591be66c679449ac">
  <xsd:schema xmlns:xsd="http://www.w3.org/2001/XMLSchema" xmlns:xs="http://www.w3.org/2001/XMLSchema" xmlns:p="http://schemas.microsoft.com/office/2006/metadata/properties" xmlns:ns3="185832c1-a361-4be1-b883-bb7893c6cdc9" xmlns:ns4="b2d2f379-e54e-4947-9c46-21371fd54172" targetNamespace="http://schemas.microsoft.com/office/2006/metadata/properties" ma:root="true" ma:fieldsID="b14f85d5b53187fecefe91018d427918" ns3:_="" ns4:_="">
    <xsd:import namespace="185832c1-a361-4be1-b883-bb7893c6cdc9"/>
    <xsd:import namespace="b2d2f379-e54e-4947-9c46-21371fd5417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5832c1-a361-4be1-b883-bb7893c6cd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d2f379-e54e-4947-9c46-21371fd541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3CDE10-8C2E-4455-8DFD-39DE870FAAA8}">
  <ds:schemaRefs>
    <ds:schemaRef ds:uri="b2d2f379-e54e-4947-9c46-21371fd54172"/>
    <ds:schemaRef ds:uri="http://purl.org/dc/dcmityp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185832c1-a361-4be1-b883-bb7893c6cdc9"/>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2B2C60CD-C073-4774-96AC-B0D4DFA60EEB}">
  <ds:schemaRefs>
    <ds:schemaRef ds:uri="185832c1-a361-4be1-b883-bb7893c6cdc9"/>
    <ds:schemaRef ds:uri="b2d2f379-e54e-4947-9c46-21371fd541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72BA675-A16A-4084-BCEF-3D37880C59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278</TotalTime>
  <Words>4480</Words>
  <Application>Microsoft Office PowerPoint</Application>
  <PresentationFormat>Widescreen</PresentationFormat>
  <Paragraphs>906</Paragraphs>
  <Slides>59</Slides>
  <Notes>10</Notes>
  <HiddenSlides>0</HiddenSlides>
  <MMClips>0</MMClips>
  <ScaleCrop>false</ScaleCrop>
  <HeadingPairs>
    <vt:vector size="6" baseType="variant">
      <vt:variant>
        <vt:lpstr>Brukte skrifter</vt:lpstr>
      </vt:variant>
      <vt:variant>
        <vt:i4>8</vt:i4>
      </vt:variant>
      <vt:variant>
        <vt:lpstr>Tema</vt:lpstr>
      </vt:variant>
      <vt:variant>
        <vt:i4>1</vt:i4>
      </vt:variant>
      <vt:variant>
        <vt:lpstr>Lysbildetitler</vt:lpstr>
      </vt:variant>
      <vt:variant>
        <vt:i4>59</vt:i4>
      </vt:variant>
    </vt:vector>
  </HeadingPairs>
  <TitlesOfParts>
    <vt:vector size="68" baseType="lpstr">
      <vt:lpstr>Arial</vt:lpstr>
      <vt:lpstr>Calibri</vt:lpstr>
      <vt:lpstr>IBM Plex Sans</vt:lpstr>
      <vt:lpstr>Segoe UI Semibold</vt:lpstr>
      <vt:lpstr>SFMono-Regular</vt:lpstr>
      <vt:lpstr>source-code-pro</vt:lpstr>
      <vt:lpstr>Tahoma</vt:lpstr>
      <vt:lpstr>Wingdings</vt:lpstr>
      <vt:lpstr>Sopra Steria Skandinavia</vt:lpstr>
      <vt:lpstr>Det var en gang et cyberangrep</vt:lpstr>
      <vt:lpstr>Hvem er jeg?</vt:lpstr>
      <vt:lpstr>PowerPoint-presentasjon</vt:lpstr>
      <vt:lpstr>PowerPoint-presentasjon</vt:lpstr>
      <vt:lpstr>PowerPoint-presentasjon</vt:lpstr>
      <vt:lpstr>Informasjon og tilganger selges kontinuerlig</vt:lpstr>
      <vt:lpstr>Angrepsvinkler</vt:lpstr>
      <vt:lpstr>Angrep gjennomføres raskere enn før</vt:lpstr>
      <vt:lpstr>PowerPoint-presentasjon</vt:lpstr>
      <vt:lpstr>Ikke alle angrep som er like alvorlige…</vt:lpstr>
      <vt:lpstr>Ikke alle angrep som er like alvorlige …</vt:lpstr>
      <vt:lpstr>PowerPoint-presentasjon</vt:lpstr>
      <vt:lpstr>PowerPoint-presentasjon</vt:lpstr>
      <vt:lpstr>PowerPoint-presentasjon</vt:lpstr>
      <vt:lpstr>PowerPoint-presentasjon</vt:lpstr>
      <vt:lpstr>PowerPoint-presentasjon</vt:lpstr>
      <vt:lpstr> </vt:lpstr>
      <vt:lpstr>PowerPoint-presentasjon</vt:lpstr>
      <vt:lpstr>PowerPoint-presentasjon</vt:lpstr>
      <vt:lpstr>PowerPoint-presentasjon</vt:lpstr>
      <vt:lpstr>PowerPoint-presentasjon</vt:lpstr>
      <vt:lpstr>PowerPoint-presentasjon</vt:lpstr>
      <vt:lpstr>PowerPoint-presentasjon</vt:lpstr>
      <vt:lpstr>PowerPoint-presentasjon</vt:lpstr>
      <vt:lpstr>Verktøy og Script observert i Ransomware angrep</vt:lpstr>
      <vt:lpstr>PowerPoint-presentasjon</vt:lpstr>
      <vt:lpstr>PowerPoint-presentasjon</vt:lpstr>
      <vt:lpstr>PowerPoint-presentasjon</vt:lpstr>
      <vt:lpstr>          Spørsmål  Marius.sandbu@soprasteria.com Link til presentasjon:  </vt:lpstr>
      <vt:lpstr>Tekniske tiltak for å redusere risikoen</vt:lpstr>
      <vt:lpstr>Endepunkt</vt:lpstr>
      <vt:lpstr>Endepunkt</vt:lpstr>
      <vt:lpstr>Identitet</vt:lpstr>
      <vt:lpstr>Infrastruktur</vt:lpstr>
      <vt:lpstr>Infrastruktur</vt:lpstr>
      <vt:lpstr>Epost – SaaS - Teams</vt:lpstr>
      <vt:lpstr>Sikring av informasjon og data</vt:lpstr>
      <vt:lpstr>Verktøy og Script som ofte brukes i angrep</vt:lpstr>
      <vt:lpstr>Hva slags sikkerhetstrusler ser vi mot Kubernetes?</vt:lpstr>
      <vt:lpstr>Sikring av Git og kode (Litt avhengig av leverandør)</vt:lpstr>
      <vt:lpstr>IAM mekanismer og RBAC mot Kubernetes</vt:lpstr>
      <vt:lpstr>Private Cluster veldig relevant for Public Cloud</vt:lpstr>
      <vt:lpstr>Er det i henhold til beste praksis?</vt:lpstr>
      <vt:lpstr>Oppgradering og patching</vt:lpstr>
      <vt:lpstr>Backup og data beskyttelse</vt:lpstr>
      <vt:lpstr>Pod Security Admission (PSA)</vt:lpstr>
      <vt:lpstr>Kryptering av kjøremiljøet og sandbox</vt:lpstr>
      <vt:lpstr>Hva skjer inni containern?!</vt:lpstr>
      <vt:lpstr>Container Registry </vt:lpstr>
      <vt:lpstr>Secret håndtering</vt:lpstr>
      <vt:lpstr>Workload Identity</vt:lpstr>
      <vt:lpstr>Kubernetes Nettverk - Akronym ordliste</vt:lpstr>
      <vt:lpstr>Network Policies</vt:lpstr>
      <vt:lpstr>Service Mesh</vt:lpstr>
      <vt:lpstr>Service Mesh - Arkitektur</vt:lpstr>
      <vt:lpstr>Noen Service Mesh Alternativer</vt:lpstr>
      <vt:lpstr>Sikkerhetsmonitorering</vt:lpstr>
      <vt:lpstr>Noen kommersielle løsninger</vt:lpstr>
      <vt:lpstr>Så hvor bør jeg egentlig starte?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Selskapspresentasjon NO</dc:title>
  <dc:creator>STRAND Megan</dc:creator>
  <cp:lastModifiedBy>SANDBU Marius</cp:lastModifiedBy>
  <cp:revision>3</cp:revision>
  <cp:lastPrinted>2019-09-24T07:58:07Z</cp:lastPrinted>
  <dcterms:created xsi:type="dcterms:W3CDTF">2020-01-09T08:45:53Z</dcterms:created>
  <dcterms:modified xsi:type="dcterms:W3CDTF">2023-02-13T14:14:19Z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0x010100C27F7341B06EFC41B56229C9426A4853</vt:lpwstr>
  </property>
  <property fmtid="{D5CDD505-2E9C-101B-9397-08002B2CF9AE}" pid="3" name="Community">
    <vt:lpwstr/>
  </property>
  <property fmtid="{D5CDD505-2E9C-101B-9397-08002B2CF9AE}" pid="4" name="Languages">
    <vt:lpwstr/>
  </property>
  <property fmtid="{D5CDD505-2E9C-101B-9397-08002B2CF9AE}" pid="5" name="Steria location">
    <vt:lpwstr/>
  </property>
  <property fmtid="{D5CDD505-2E9C-101B-9397-08002B2CF9AE}" pid="6" name="Document type">
    <vt:lpwstr/>
  </property>
  <property fmtid="{D5CDD505-2E9C-101B-9397-08002B2CF9AE}" pid="7" name="MediaServiceImageTags">
    <vt:lpwstr/>
  </property>
  <property fmtid="{D5CDD505-2E9C-101B-9397-08002B2CF9AE}" pid="8" name="MSIP_Label_f314f5b1-ef04-46e0-8957-be9652623f41_Enabled">
    <vt:lpwstr>true</vt:lpwstr>
  </property>
  <property fmtid="{D5CDD505-2E9C-101B-9397-08002B2CF9AE}" pid="9" name="MSIP_Label_f314f5b1-ef04-46e0-8957-be9652623f41_SetDate">
    <vt:lpwstr>2022-05-06T10:41:18Z</vt:lpwstr>
  </property>
  <property fmtid="{D5CDD505-2E9C-101B-9397-08002B2CF9AE}" pid="10" name="MSIP_Label_f314f5b1-ef04-46e0-8957-be9652623f41_Method">
    <vt:lpwstr>Standard</vt:lpwstr>
  </property>
  <property fmtid="{D5CDD505-2E9C-101B-9397-08002B2CF9AE}" pid="11" name="MSIP_Label_f314f5b1-ef04-46e0-8957-be9652623f41_Name">
    <vt:lpwstr>C2 - UK</vt:lpwstr>
  </property>
  <property fmtid="{D5CDD505-2E9C-101B-9397-08002B2CF9AE}" pid="12" name="MSIP_Label_f314f5b1-ef04-46e0-8957-be9652623f41_SiteId">
    <vt:lpwstr>8b87af7d-8647-4dc7-8df4-5f69a2011bb5</vt:lpwstr>
  </property>
  <property fmtid="{D5CDD505-2E9C-101B-9397-08002B2CF9AE}" pid="13" name="MSIP_Label_f314f5b1-ef04-46e0-8957-be9652623f41_ActionId">
    <vt:lpwstr>0a2b498b-081f-455e-b3df-0711bd854392</vt:lpwstr>
  </property>
  <property fmtid="{D5CDD505-2E9C-101B-9397-08002B2CF9AE}" pid="14" name="MSIP_Label_f314f5b1-ef04-46e0-8957-be9652623f41_ContentBits">
    <vt:lpwstr>3</vt:lpwstr>
  </property>
  <property fmtid="{D5CDD505-2E9C-101B-9397-08002B2CF9AE}" pid="15" name="ClassificationContentMarkingFooterLocations">
    <vt:lpwstr>Sopra Steria Skandinavia:5</vt:lpwstr>
  </property>
  <property fmtid="{D5CDD505-2E9C-101B-9397-08002B2CF9AE}" pid="16" name="ClassificationContentMarkingFooterText">
    <vt:lpwstr>C2 - Restricted</vt:lpwstr>
  </property>
  <property fmtid="{D5CDD505-2E9C-101B-9397-08002B2CF9AE}" pid="17" name="Order">
    <vt:lpwstr>2556300.00000000</vt:lpwstr>
  </property>
  <property fmtid="{D5CDD505-2E9C-101B-9397-08002B2CF9AE}" pid="18" name="xd_ProgID">
    <vt:lpwstr/>
  </property>
  <property fmtid="{D5CDD505-2E9C-101B-9397-08002B2CF9AE}" pid="19" name="ComplianceAssetId">
    <vt:lpwstr/>
  </property>
  <property fmtid="{D5CDD505-2E9C-101B-9397-08002B2CF9AE}" pid="20" name="TemplateUrl">
    <vt:lpwstr/>
  </property>
  <property fmtid="{D5CDD505-2E9C-101B-9397-08002B2CF9AE}" pid="21" name="_ExtendedDescription">
    <vt:lpwstr/>
  </property>
  <property fmtid="{D5CDD505-2E9C-101B-9397-08002B2CF9AE}" pid="22" name="TriggerFlowInfo">
    <vt:lpwstr/>
  </property>
  <property fmtid="{D5CDD505-2E9C-101B-9397-08002B2CF9AE}" pid="23" name="xd_Signature">
    <vt:lpwstr/>
  </property>
</Properties>
</file>